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8" r:id="rId9"/>
    <p:sldId id="263" r:id="rId10"/>
    <p:sldId id="264" r:id="rId11"/>
    <p:sldId id="271" r:id="rId12"/>
    <p:sldId id="270" r:id="rId13"/>
    <p:sldId id="276" r:id="rId14"/>
    <p:sldId id="282" r:id="rId15"/>
    <p:sldId id="277" r:id="rId16"/>
    <p:sldId id="269" r:id="rId17"/>
    <p:sldId id="283" r:id="rId18"/>
    <p:sldId id="279" r:id="rId19"/>
    <p:sldId id="280" r:id="rId20"/>
    <p:sldId id="265" r:id="rId21"/>
    <p:sldId id="266" r:id="rId22"/>
    <p:sldId id="272" r:id="rId23"/>
    <p:sldId id="273" r:id="rId24"/>
    <p:sldId id="274" r:id="rId25"/>
    <p:sldId id="275" r:id="rId26"/>
    <p:sldId id="284" r:id="rId27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テーマ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E9639D4-E3E2-4D34-9284-5A2195B3D0D7}" styleName="淡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淡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テーマ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スタイルなし/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2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ict"/><Relationship Id="rId2" Type="http://schemas.openxmlformats.org/officeDocument/2006/relationships/image" Target="../media/image28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A0FD7-5D00-FF44-B70D-632829C719BA}" type="datetimeFigureOut">
              <a:rPr lang="ja-JP" altLang="en-US" smtClean="0"/>
              <a:pPr/>
              <a:t>10.5.31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9A01C-FE3D-7C4B-96DA-07F9912C23E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AE87-E022-954E-BB07-F4E3AA6B5EF5}" type="datetimeFigureOut">
              <a:rPr lang="ja-JP" altLang="en-US" smtClean="0"/>
              <a:pPr/>
              <a:t>10.5.31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5A7-5BC4-EA49-B744-D91EDD446F9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AE87-E022-954E-BB07-F4E3AA6B5EF5}" type="datetimeFigureOut">
              <a:rPr lang="ja-JP" altLang="en-US" smtClean="0"/>
              <a:pPr/>
              <a:t>10.5.31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5A7-5BC4-EA49-B744-D91EDD446F9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AE87-E022-954E-BB07-F4E3AA6B5EF5}" type="datetimeFigureOut">
              <a:rPr lang="ja-JP" altLang="en-US" smtClean="0"/>
              <a:pPr/>
              <a:t>10.5.31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5A7-5BC4-EA49-B744-D91EDD446F9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AE87-E022-954E-BB07-F4E3AA6B5EF5}" type="datetimeFigureOut">
              <a:rPr lang="ja-JP" altLang="en-US" smtClean="0"/>
              <a:pPr/>
              <a:t>10.5.31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5A7-5BC4-EA49-B744-D91EDD446F9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AE87-E022-954E-BB07-F4E3AA6B5EF5}" type="datetimeFigureOut">
              <a:rPr lang="ja-JP" altLang="en-US" smtClean="0"/>
              <a:pPr/>
              <a:t>10.5.31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5A7-5BC4-EA49-B744-D91EDD446F9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AE87-E022-954E-BB07-F4E3AA6B5EF5}" type="datetimeFigureOut">
              <a:rPr lang="ja-JP" altLang="en-US" smtClean="0"/>
              <a:pPr/>
              <a:t>10.5.31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5A7-5BC4-EA49-B744-D91EDD446F9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AE87-E022-954E-BB07-F4E3AA6B5EF5}" type="datetimeFigureOut">
              <a:rPr lang="ja-JP" altLang="en-US" smtClean="0"/>
              <a:pPr/>
              <a:t>10.5.31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5A7-5BC4-EA49-B744-D91EDD446F9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AE87-E022-954E-BB07-F4E3AA6B5EF5}" type="datetimeFigureOut">
              <a:rPr lang="ja-JP" altLang="en-US" smtClean="0"/>
              <a:pPr/>
              <a:t>10.5.31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5A7-5BC4-EA49-B744-D91EDD446F9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AE87-E022-954E-BB07-F4E3AA6B5EF5}" type="datetimeFigureOut">
              <a:rPr lang="ja-JP" altLang="en-US" smtClean="0"/>
              <a:pPr/>
              <a:t>10.5.31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5A7-5BC4-EA49-B744-D91EDD446F9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AE87-E022-954E-BB07-F4E3AA6B5EF5}" type="datetimeFigureOut">
              <a:rPr lang="ja-JP" altLang="en-US" smtClean="0"/>
              <a:pPr/>
              <a:t>10.5.31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5A7-5BC4-EA49-B744-D91EDD446F9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AE87-E022-954E-BB07-F4E3AA6B5EF5}" type="datetimeFigureOut">
              <a:rPr lang="ja-JP" altLang="en-US" smtClean="0"/>
              <a:pPr/>
              <a:t>10.5.31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5A7-5BC4-EA49-B744-D91EDD446F9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EAE87-E022-954E-BB07-F4E3AA6B5EF5}" type="datetimeFigureOut">
              <a:rPr lang="ja-JP" altLang="en-US" smtClean="0"/>
              <a:pPr/>
              <a:t>10.5.31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945A7-5BC4-EA49-B744-D91EDD446F9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hagiwara:Desktop:R07-WP7D-C-0038!!MSW-E-1.doc!OLE_LINK1" TargetMode="External"/><Relationship Id="rId4" Type="http://schemas.openxmlformats.org/officeDocument/2006/relationships/oleObject" Target="Macintosh%20HD:Users:hagiwara:Desktop:R07-WP7D-C-0038!!MSW-E-1.doc!OLE_LINK3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734830"/>
            <a:ext cx="7772400" cy="1470025"/>
          </a:xfrm>
        </p:spPr>
        <p:txBody>
          <a:bodyPr>
            <a:noAutofit/>
          </a:bodyPr>
          <a:lstStyle/>
          <a:p>
            <a:r>
              <a:rPr lang="en-US" altLang="ja-JP" sz="4800" dirty="0" smtClean="0"/>
              <a:t>Space radio astronomy observations</a:t>
            </a:r>
            <a:endParaRPr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589511"/>
            <a:ext cx="6400800" cy="1752600"/>
          </a:xfrm>
        </p:spPr>
        <p:txBody>
          <a:bodyPr/>
          <a:lstStyle/>
          <a:p>
            <a:r>
              <a:rPr lang="en-US" altLang="ja-JP" dirty="0" smtClean="0"/>
              <a:t>Y.Hagiwara (NAOJ)</a:t>
            </a:r>
            <a:endParaRPr lang="ja-JP" altLang="en-US" dirty="0"/>
          </a:p>
        </p:txBody>
      </p:sp>
      <p:pic>
        <p:nvPicPr>
          <p:cNvPr id="23" name="Picture 6" descr="VSOP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8462" y="4600398"/>
            <a:ext cx="2977964" cy="196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VSOP-2 (ASTRO-G) </a:t>
            </a:r>
            <a:endParaRPr lang="ja-JP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alphaModFix amt="70000"/>
          </a:blip>
          <a:srcRect/>
          <a:stretch>
            <a:fillRect/>
          </a:stretch>
        </p:blipFill>
        <p:spPr bwMode="auto">
          <a:xfrm>
            <a:off x="457200" y="1711939"/>
            <a:ext cx="6092773" cy="456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正方形/長方形 4"/>
          <p:cNvSpPr/>
          <p:nvPr/>
        </p:nvSpPr>
        <p:spPr>
          <a:xfrm>
            <a:off x="4572000" y="4352565"/>
            <a:ext cx="4572000" cy="10341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ja-JP" b="0" dirty="0" smtClean="0">
                <a:solidFill>
                  <a:srgbClr val="FFFFFF"/>
                </a:solidFill>
                <a:latin typeface="Times New Roman" charset="0"/>
              </a:rPr>
              <a:t>Observing bands </a:t>
            </a:r>
            <a:r>
              <a:rPr lang="en-US" altLang="ja-JP" u="sng" dirty="0" smtClean="0">
                <a:solidFill>
                  <a:srgbClr val="FFFFFF"/>
                </a:solidFill>
                <a:latin typeface="Times New Roman" charset="0"/>
              </a:rPr>
              <a:t>8, 22, 43 GHz</a:t>
            </a:r>
            <a:r>
              <a:rPr lang="en-US" altLang="ja-JP" b="0" dirty="0" smtClean="0">
                <a:solidFill>
                  <a:srgbClr val="FFFFFF"/>
                </a:solidFill>
                <a:latin typeface="Times New Roman" charset="0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US" altLang="ja-JP" u="sng" dirty="0" smtClean="0">
                <a:solidFill>
                  <a:srgbClr val="FFFFFF"/>
                </a:solidFill>
                <a:latin typeface="Times New Roman" charset="0"/>
              </a:rPr>
              <a:t>Dual polarization</a:t>
            </a:r>
          </a:p>
          <a:p>
            <a:pPr>
              <a:spcBef>
                <a:spcPct val="20000"/>
              </a:spcBef>
            </a:pPr>
            <a:r>
              <a:rPr lang="en-US" altLang="ja-JP" u="sng" dirty="0" smtClean="0">
                <a:solidFill>
                  <a:srgbClr val="FFFFFF"/>
                </a:solidFill>
                <a:latin typeface="Times New Roman" charset="0"/>
              </a:rPr>
              <a:t>Phase-referencing capability</a:t>
            </a:r>
            <a:endParaRPr lang="en-US" altLang="ja-JP" u="sng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040631" y="2850078"/>
            <a:ext cx="3531369" cy="3776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ja-JP" b="0" dirty="0" smtClean="0">
                <a:latin typeface="Times New Roman" charset="0"/>
              </a:rPr>
              <a:t>Spacecraft with a 9.26 </a:t>
            </a:r>
            <a:r>
              <a:rPr lang="en-US" altLang="ja-JP" b="0" dirty="0" err="1" smtClean="0">
                <a:latin typeface="Times New Roman" charset="0"/>
              </a:rPr>
              <a:t>m</a:t>
            </a:r>
            <a:r>
              <a:rPr lang="en-US" altLang="ja-JP" b="0" dirty="0" smtClean="0">
                <a:latin typeface="Times New Roman" charset="0"/>
              </a:rPr>
              <a:t> deployable mesh antenna, dedicated for  Radio Astronomy </a:t>
            </a:r>
          </a:p>
          <a:p>
            <a:pPr>
              <a:spcBef>
                <a:spcPct val="20000"/>
              </a:spcBef>
            </a:pPr>
            <a:endParaRPr lang="en-US" altLang="ja-JP" dirty="0">
              <a:latin typeface="Times New Roman" charset="0"/>
            </a:endParaRPr>
          </a:p>
          <a:p>
            <a:pPr>
              <a:spcBef>
                <a:spcPct val="20000"/>
              </a:spcBef>
            </a:pPr>
            <a:r>
              <a:rPr lang="en-US" altLang="ja-JP" dirty="0" smtClean="0">
                <a:latin typeface="Arial" charset="0"/>
              </a:rPr>
              <a:t>Orbit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ja-JP" dirty="0" smtClean="0">
                <a:latin typeface="Arial" charset="0"/>
              </a:rPr>
              <a:t>Apogee 25,000 km</a:t>
            </a:r>
            <a:r>
              <a:rPr lang="en-US" altLang="ja-JP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ja-JP" dirty="0" smtClean="0">
                <a:latin typeface="Arial" charset="0"/>
              </a:rPr>
              <a:t>Perigee 1,000 km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ja-JP" dirty="0" smtClean="0">
                <a:latin typeface="Arial" charset="0"/>
              </a:rPr>
              <a:t>Inclination 31°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ja-JP" dirty="0" smtClean="0">
                <a:latin typeface="Arial" charset="0"/>
              </a:rPr>
              <a:t>Orbit Period 7.5  hours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altLang="ja-JP" b="0" dirty="0" smtClean="0">
              <a:latin typeface="Times New Roman" charset="0"/>
            </a:endParaRPr>
          </a:p>
          <a:p>
            <a:pPr>
              <a:spcBef>
                <a:spcPct val="20000"/>
              </a:spcBef>
            </a:pPr>
            <a:r>
              <a:rPr lang="en-US" altLang="ja-JP" dirty="0" smtClean="0">
                <a:latin typeface="Times New Roman" charset="0"/>
              </a:rPr>
              <a:t>Mass 1200kg (Nominal)</a:t>
            </a:r>
          </a:p>
          <a:p>
            <a:pPr>
              <a:spcBef>
                <a:spcPct val="20000"/>
              </a:spcBef>
            </a:pPr>
            <a:r>
              <a:rPr lang="en-US" altLang="ja-JP" dirty="0" smtClean="0">
                <a:solidFill>
                  <a:srgbClr val="FF0000"/>
                </a:solidFill>
                <a:latin typeface="Times New Roman" charset="0"/>
              </a:rPr>
              <a:t>1 </a:t>
            </a:r>
            <a:r>
              <a:rPr lang="en-US" altLang="ja-JP" dirty="0" err="1" smtClean="0">
                <a:solidFill>
                  <a:srgbClr val="FF0000"/>
                </a:solidFill>
                <a:latin typeface="Times New Roman" charset="0"/>
              </a:rPr>
              <a:t>Gbps</a:t>
            </a:r>
            <a:r>
              <a:rPr lang="en-US" altLang="ja-JP" dirty="0" smtClean="0">
                <a:solidFill>
                  <a:srgbClr val="FF0000"/>
                </a:solidFill>
                <a:latin typeface="Times New Roman" charset="0"/>
              </a:rPr>
              <a:t> Data Downlink</a:t>
            </a:r>
            <a:endParaRPr lang="en-US" altLang="ja-JP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572000" y="25269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ja-JP" b="0" dirty="0" smtClean="0">
                <a:solidFill>
                  <a:srgbClr val="FF0000"/>
                </a:solidFill>
                <a:latin typeface="Times New Roman" charset="0"/>
              </a:rPr>
              <a:t>Spacecraft with </a:t>
            </a:r>
            <a:r>
              <a:rPr lang="en-US" altLang="ja-JP" dirty="0" smtClean="0">
                <a:solidFill>
                  <a:srgbClr val="FF0000"/>
                </a:solidFill>
                <a:latin typeface="Times New Roman" charset="0"/>
              </a:rPr>
              <a:t>22GHz/43GHz receivers cooled to 20K and a non-cooled 8GHz receiver</a:t>
            </a:r>
            <a:endParaRPr lang="en-US" altLang="ja-JP" b="0" dirty="0" smtClean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76187" y="1610914"/>
            <a:ext cx="79216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Following the success of VSOP-HALCA, the next generation Space-VLBI </a:t>
            </a:r>
          </a:p>
          <a:p>
            <a:r>
              <a:rPr lang="en-US" altLang="ja-JP" sz="2000" dirty="0" smtClean="0"/>
              <a:t>Project is approved at JAXA in Japan with an expected launch of after 2013</a:t>
            </a:r>
            <a:endParaRPr kumimoji="1" lang="ja-JP" altLang="en-US" sz="2000" dirty="0"/>
          </a:p>
        </p:txBody>
      </p:sp>
      <p:pic>
        <p:nvPicPr>
          <p:cNvPr id="9" name="Picture 5" descr="全体３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7578749" y="4850137"/>
            <a:ext cx="1332270" cy="1776360"/>
          </a:xfrm>
        </p:spPr>
      </p:pic>
      <p:sp>
        <p:nvSpPr>
          <p:cNvPr id="10" name="正方形/長方形 9"/>
          <p:cNvSpPr/>
          <p:nvPr/>
        </p:nvSpPr>
        <p:spPr>
          <a:xfrm>
            <a:off x="4263973" y="5696743"/>
            <a:ext cx="4572000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/>
              <a:buChar char="•"/>
            </a:pPr>
            <a:r>
              <a:rPr lang="en-US" altLang="ja-JP" sz="1600" b="0" dirty="0" smtClean="0">
                <a:solidFill>
                  <a:srgbClr val="8EB4E3"/>
                </a:solidFill>
                <a:latin typeface="Arial" charset="0"/>
              </a:rPr>
              <a:t>Metal-mesh surface antenna constitutes </a:t>
            </a:r>
            <a:endParaRPr lang="en-US" altLang="ja-JP" sz="1600" dirty="0" smtClean="0">
              <a:solidFill>
                <a:srgbClr val="8EB4E3"/>
              </a:solidFill>
              <a:latin typeface="Arial" charset="0"/>
            </a:endParaRPr>
          </a:p>
          <a:p>
            <a:r>
              <a:rPr lang="en-US" altLang="ja-JP" sz="1600" dirty="0" smtClean="0">
                <a:solidFill>
                  <a:srgbClr val="8EB4E3"/>
                </a:solidFill>
                <a:latin typeface="Arial" charset="0"/>
              </a:rPr>
              <a:t> of</a:t>
            </a:r>
            <a:r>
              <a:rPr lang="en-US" altLang="ja-JP" sz="1600" b="0" dirty="0" smtClean="0">
                <a:solidFill>
                  <a:srgbClr val="8EB4E3"/>
                </a:solidFill>
                <a:latin typeface="Arial" charset="0"/>
              </a:rPr>
              <a:t>  </a:t>
            </a:r>
            <a:r>
              <a:rPr lang="en-US" altLang="ja-JP" sz="1600" dirty="0" smtClean="0">
                <a:solidFill>
                  <a:srgbClr val="8EB4E3"/>
                </a:solidFill>
                <a:latin typeface="Arial" charset="0"/>
              </a:rPr>
              <a:t>7 modules</a:t>
            </a:r>
            <a:endParaRPr lang="en-US" altLang="ja-JP" sz="1600" dirty="0">
              <a:solidFill>
                <a:srgbClr val="8EB4E3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7894226" y="4850137"/>
            <a:ext cx="10287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latin typeface="Arial" charset="0"/>
              </a:rPr>
              <a:t>1 module</a:t>
            </a:r>
            <a:endParaRPr lang="ja-JP" altLang="en-US" sz="1600" dirty="0"/>
          </a:p>
        </p:txBody>
      </p:sp>
      <p:sp>
        <p:nvSpPr>
          <p:cNvPr id="12" name="正方形/長方形 11"/>
          <p:cNvSpPr/>
          <p:nvPr/>
        </p:nvSpPr>
        <p:spPr>
          <a:xfrm>
            <a:off x="5460360" y="3429000"/>
            <a:ext cx="2647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ja-JP" dirty="0">
                <a:solidFill>
                  <a:srgbClr val="FF0000"/>
                </a:solidFill>
                <a:latin typeface="Arial" charset="0"/>
              </a:rPr>
              <a:t>Mission lifetime  3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Radioastron</a:t>
            </a:r>
            <a:endParaRPr lang="ja-JP" altLang="en-US" dirty="0"/>
          </a:p>
        </p:txBody>
      </p:sp>
      <p:pic>
        <p:nvPicPr>
          <p:cNvPr id="4" name="コンテンツ プレースホルダ 3" descr="ra-cove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-843830" y="1417638"/>
            <a:ext cx="6384724" cy="3511352"/>
          </a:xfrm>
        </p:spPr>
      </p:pic>
      <p:sp>
        <p:nvSpPr>
          <p:cNvPr id="5" name="正方形/長方形 4"/>
          <p:cNvSpPr/>
          <p:nvPr/>
        </p:nvSpPr>
        <p:spPr>
          <a:xfrm>
            <a:off x="3603357" y="2451767"/>
            <a:ext cx="5057795" cy="26961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ja-JP" b="0" dirty="0" smtClean="0">
                <a:latin typeface="Times New Roman" charset="0"/>
              </a:rPr>
              <a:t>Apogee heigh</a:t>
            </a:r>
            <a:r>
              <a:rPr lang="en-US" altLang="ja-JP" dirty="0" smtClean="0">
                <a:latin typeface="Times New Roman" charset="0"/>
              </a:rPr>
              <a:t>t is up to Earth-Moon distance</a:t>
            </a:r>
          </a:p>
          <a:p>
            <a:pPr>
              <a:spcBef>
                <a:spcPct val="20000"/>
              </a:spcBef>
            </a:pPr>
            <a:r>
              <a:rPr lang="en-US" altLang="ja-JP" dirty="0" smtClean="0">
                <a:latin typeface="Times New Roman" charset="0"/>
              </a:rPr>
              <a:t> 350,000km, which provides  10 times better angular</a:t>
            </a:r>
          </a:p>
          <a:p>
            <a:pPr>
              <a:spcBef>
                <a:spcPct val="20000"/>
              </a:spcBef>
            </a:pPr>
            <a:r>
              <a:rPr lang="en-US" altLang="ja-JP" dirty="0" smtClean="0">
                <a:latin typeface="Times New Roman" charset="0"/>
              </a:rPr>
              <a:t> resolution  than ground-VLBI can attain</a:t>
            </a:r>
          </a:p>
          <a:p>
            <a:pPr>
              <a:spcBef>
                <a:spcPct val="20000"/>
              </a:spcBef>
            </a:pPr>
            <a:endParaRPr lang="en-US" altLang="ja-JP" dirty="0" smtClean="0">
              <a:latin typeface="Times New Roman" charset="0"/>
            </a:endParaRPr>
          </a:p>
          <a:p>
            <a:pPr>
              <a:spcBef>
                <a:spcPct val="20000"/>
              </a:spcBef>
            </a:pPr>
            <a:r>
              <a:rPr lang="en-US" altLang="ja-JP" dirty="0" smtClean="0">
                <a:latin typeface="Times New Roman" charset="0"/>
              </a:rPr>
              <a:t>Observing frequency bands are  0.3, 1.6, 4.8, and </a:t>
            </a:r>
          </a:p>
          <a:p>
            <a:pPr>
              <a:spcBef>
                <a:spcPct val="20000"/>
              </a:spcBef>
            </a:pPr>
            <a:r>
              <a:rPr lang="en-US" altLang="ja-JP" dirty="0" smtClean="0">
                <a:latin typeface="Times New Roman" charset="0"/>
              </a:rPr>
              <a:t>22 GHz</a:t>
            </a:r>
          </a:p>
          <a:p>
            <a:pPr>
              <a:spcBef>
                <a:spcPct val="20000"/>
              </a:spcBef>
            </a:pPr>
            <a:r>
              <a:rPr lang="en-US" altLang="ja-JP" dirty="0" smtClean="0">
                <a:latin typeface="Times New Roman" charset="0"/>
              </a:rPr>
              <a:t>Maximum resolution expected to be </a:t>
            </a:r>
          </a:p>
          <a:p>
            <a:pPr>
              <a:spcBef>
                <a:spcPct val="20000"/>
              </a:spcBef>
            </a:pPr>
            <a:r>
              <a:rPr lang="en-US" altLang="ja-JP" dirty="0" smtClean="0">
                <a:solidFill>
                  <a:schemeClr val="accent6"/>
                </a:solidFill>
                <a:latin typeface="Times New Roman" charset="0"/>
              </a:rPr>
              <a:t>7 </a:t>
            </a:r>
            <a:r>
              <a:rPr lang="en-US" altLang="ja-JP" dirty="0" err="1" smtClean="0">
                <a:solidFill>
                  <a:schemeClr val="accent6"/>
                </a:solidFill>
                <a:latin typeface="Times New Roman" charset="0"/>
              </a:rPr>
              <a:t>microarcsec</a:t>
            </a:r>
            <a:r>
              <a:rPr lang="en-US" altLang="ja-JP" dirty="0" smtClean="0">
                <a:solidFill>
                  <a:schemeClr val="accent6"/>
                </a:solidFill>
                <a:latin typeface="Times New Roman" charset="0"/>
              </a:rPr>
              <a:t> at 22GHz !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4351220" y="1417638"/>
            <a:ext cx="4572000" cy="11018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ja-JP" dirty="0" smtClean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latin typeface="Times New Roman" charset="0"/>
              </a:rPr>
              <a:t>Russian Space-VLBI project </a:t>
            </a:r>
          </a:p>
          <a:p>
            <a:pPr>
              <a:spcBef>
                <a:spcPct val="20000"/>
              </a:spcBef>
            </a:pPr>
            <a:r>
              <a:rPr lang="en-US" altLang="ja-JP" sz="2000" dirty="0" smtClean="0">
                <a:solidFill>
                  <a:srgbClr val="FF0000"/>
                </a:solidFill>
                <a:latin typeface="Times New Roman" charset="0"/>
              </a:rPr>
              <a:t> 10 </a:t>
            </a:r>
            <a:r>
              <a:rPr lang="en-US" altLang="ja-JP" sz="2000" dirty="0" err="1" smtClean="0">
                <a:solidFill>
                  <a:srgbClr val="FF0000"/>
                </a:solidFill>
                <a:latin typeface="Times New Roman" charset="0"/>
              </a:rPr>
              <a:t>m</a:t>
            </a:r>
            <a:r>
              <a:rPr lang="en-US" altLang="ja-JP" sz="2000" dirty="0" smtClean="0">
                <a:solidFill>
                  <a:srgbClr val="FF0000"/>
                </a:solidFill>
                <a:latin typeface="Times New Roman" charset="0"/>
              </a:rPr>
              <a:t> main reflector  (solid surface) </a:t>
            </a:r>
            <a:r>
              <a:rPr lang="en-US" altLang="ja-JP" dirty="0" smtClean="0">
                <a:solidFill>
                  <a:srgbClr val="FF0000"/>
                </a:solidFill>
                <a:latin typeface="Times New Roman" charset="0"/>
              </a:rPr>
              <a:t>            </a:t>
            </a:r>
          </a:p>
          <a:p>
            <a:pPr>
              <a:spcBef>
                <a:spcPct val="20000"/>
              </a:spcBef>
            </a:pPr>
            <a:r>
              <a:rPr lang="en-US" altLang="ja-JP" dirty="0" smtClean="0">
                <a:latin typeface="Times New Roman" charset="0"/>
              </a:rPr>
              <a:t> Launch is being planned in 2010</a:t>
            </a:r>
            <a:endParaRPr lang="en-US" altLang="ja-JP" b="0" dirty="0" smtClean="0">
              <a:latin typeface="Times New Roman" charset="0"/>
            </a:endParaRPr>
          </a:p>
        </p:txBody>
      </p:sp>
      <p:pic>
        <p:nvPicPr>
          <p:cNvPr id="8" name="図 7" descr="ra-ldr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24" y="5223035"/>
            <a:ext cx="5278393" cy="1545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Specification of VSOP-2 and </a:t>
            </a:r>
            <a:r>
              <a:rPr lang="en-US" altLang="ja-JP" sz="3200" dirty="0" err="1" smtClean="0"/>
              <a:t>Radioastron</a:t>
            </a:r>
            <a:endParaRPr lang="ja-JP" altLang="en-US" sz="3200" dirty="0"/>
          </a:p>
        </p:txBody>
      </p:sp>
      <p:graphicFrame>
        <p:nvGraphicFramePr>
          <p:cNvPr id="6" name="コンテンツ プレースホルダ 5"/>
          <p:cNvGraphicFramePr>
            <a:graphicFrameLocks noGrp="1"/>
          </p:cNvGraphicFramePr>
          <p:nvPr>
            <p:ph idx="1"/>
          </p:nvPr>
        </p:nvGraphicFramePr>
        <p:xfrm>
          <a:off x="310472" y="1143000"/>
          <a:ext cx="8229600" cy="568827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423654"/>
                <a:gridCol w="2648526"/>
                <a:gridCol w="3157420"/>
              </a:tblGrid>
              <a:tr h="42539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VSOP-2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Radioastron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Dish</a:t>
                      </a:r>
                      <a:r>
                        <a:rPr kumimoji="1" lang="en-US" altLang="ja-JP" baseline="0" dirty="0" smtClean="0"/>
                        <a:t> diameter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9.26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baseline="0" dirty="0" err="1" smtClean="0"/>
                        <a:t>m</a:t>
                      </a:r>
                      <a:r>
                        <a:rPr kumimoji="1" lang="en-US" altLang="ja-JP" baseline="0" dirty="0" smtClean="0"/>
                        <a:t>  (mesh)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10m (solid)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Apogee/perigee</a:t>
                      </a:r>
                      <a:r>
                        <a:rPr kumimoji="1" lang="en-US" altLang="ja-JP" baseline="0" dirty="0" smtClean="0"/>
                        <a:t> height.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25,000 km/1,000 km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350,000 km/10,000 km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Orbit</a:t>
                      </a:r>
                      <a:r>
                        <a:rPr kumimoji="1" lang="en-US" altLang="ja-JP" baseline="0" dirty="0" smtClean="0"/>
                        <a:t> inclination (</a:t>
                      </a:r>
                      <a:r>
                        <a:rPr kumimoji="1" lang="en-US" altLang="ja-JP" baseline="0" dirty="0" err="1" smtClean="0"/>
                        <a:t>ωi</a:t>
                      </a:r>
                      <a:r>
                        <a:rPr kumimoji="1" lang="en-US" altLang="ja-JP" baseline="0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31°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51.6° (Initial value)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Orbital</a:t>
                      </a:r>
                      <a:r>
                        <a:rPr kumimoji="1" lang="en-US" altLang="ja-JP" baseline="0" dirty="0" smtClean="0"/>
                        <a:t> period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7.5 hour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9.5</a:t>
                      </a:r>
                      <a:r>
                        <a:rPr kumimoji="1" lang="en-US" altLang="ja-JP" baseline="0" dirty="0" smtClean="0"/>
                        <a:t> days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Total</a:t>
                      </a:r>
                      <a:r>
                        <a:rPr kumimoji="1" lang="en-US" altLang="ja-JP" baseline="0" dirty="0" smtClean="0"/>
                        <a:t> mass (kg)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1200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3660 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Polarization</a:t>
                      </a:r>
                      <a:r>
                        <a:rPr kumimoji="1" lang="en-US" altLang="ja-JP" baseline="0" dirty="0" smtClean="0"/>
                        <a:t>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Dual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Dual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Data down-link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1 </a:t>
                      </a:r>
                      <a:r>
                        <a:rPr kumimoji="1" lang="en-US" altLang="ja-JP" dirty="0" err="1" smtClean="0"/>
                        <a:t>Gbps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144 Mbps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Observing frequency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8-8.8,20.6-22.6,41-45 GHz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0.3, 1.6, 4.8</a:t>
                      </a:r>
                      <a:r>
                        <a:rPr kumimoji="1" lang="en-US" altLang="ja-JP" baseline="0" dirty="0" smtClean="0"/>
                        <a:t>, 18-25 GHz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Observing bandwidth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128 or 256 MHz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4 </a:t>
                      </a:r>
                      <a:r>
                        <a:rPr kumimoji="1" lang="en-US" altLang="ja-JP" baseline="0" dirty="0" smtClean="0"/>
                        <a:t> or  32  MHz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Receiver</a:t>
                      </a:r>
                      <a:r>
                        <a:rPr kumimoji="1" lang="en-US" altLang="ja-JP" baseline="0" dirty="0" smtClean="0"/>
                        <a:t>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Cooled to</a:t>
                      </a:r>
                      <a:r>
                        <a:rPr kumimoji="1" lang="en-US" altLang="ja-JP" baseline="0" dirty="0" smtClean="0"/>
                        <a:t> 20K (22/43GHz    </a:t>
                      </a:r>
                    </a:p>
                    <a:p>
                      <a:r>
                        <a:rPr kumimoji="1" lang="en-US" altLang="ja-JP" baseline="0" dirty="0" smtClean="0"/>
                        <a:t> bands only)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Passive cooling:</a:t>
                      </a:r>
                      <a:r>
                        <a:rPr kumimoji="1" lang="en-US" altLang="ja-JP" baseline="0" dirty="0" smtClean="0"/>
                        <a:t> Cooled to ~</a:t>
                      </a:r>
                      <a:r>
                        <a:rPr kumimoji="1" lang="en-US" altLang="ja-JP" dirty="0" smtClean="0"/>
                        <a:t>130 K for 1.6/4.8/22GHz band</a:t>
                      </a:r>
                      <a:r>
                        <a:rPr kumimoji="1" lang="en-US" altLang="ja-JP" baseline="0" dirty="0" smtClean="0"/>
                        <a:t> Receivers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System temperature</a:t>
                      </a:r>
                      <a:r>
                        <a:rPr kumimoji="1" lang="en-US" altLang="ja-JP" baseline="0" dirty="0" smtClean="0"/>
                        <a:t> (K)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60-86(X),30-56(K),40-98 (Q)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164(P),33(L),66(C),70(K)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Max. angular</a:t>
                      </a:r>
                      <a:r>
                        <a:rPr kumimoji="1" lang="en-US" altLang="ja-JP" baseline="0" dirty="0" smtClean="0"/>
                        <a:t> resolution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38 micro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baseline="0" dirty="0" err="1" smtClean="0"/>
                        <a:t>arcsec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/>
                        <a:t>7 </a:t>
                      </a:r>
                      <a:r>
                        <a:rPr kumimoji="1" lang="en-US" altLang="ja-JP" dirty="0" smtClean="0"/>
                        <a:t>micro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baseline="0" dirty="0" err="1" smtClean="0"/>
                        <a:t>arcsec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 smtClean="0"/>
              <a:t>ASTRO-G system block diagram</a:t>
            </a:r>
            <a:endParaRPr lang="ja-JP" altLang="en-US" sz="3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63" y="1417638"/>
            <a:ext cx="7706782" cy="5005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 smtClean="0"/>
              <a:t>ASTRO-G Receiver system</a:t>
            </a:r>
            <a:endParaRPr lang="ja-JP" altLang="en-US" sz="32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2083" y="1417638"/>
            <a:ext cx="3941763" cy="538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994468" y="1441676"/>
            <a:ext cx="269233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ja-JP" altLang="en-US" b="0" dirty="0" smtClean="0">
                <a:latin typeface="Arial" charset="0"/>
              </a:rPr>
              <a:t>２２</a:t>
            </a:r>
            <a:r>
              <a:rPr lang="en-US" altLang="ja-JP" dirty="0">
                <a:latin typeface="Arial" charset="0"/>
              </a:rPr>
              <a:t>/</a:t>
            </a:r>
            <a:r>
              <a:rPr lang="ja-JP" altLang="en-US" b="0" dirty="0" smtClean="0">
                <a:latin typeface="Arial" charset="0"/>
              </a:rPr>
              <a:t>４３</a:t>
            </a:r>
            <a:r>
              <a:rPr lang="en-US" altLang="ja-JP" b="0" dirty="0" smtClean="0">
                <a:latin typeface="Arial" charset="0"/>
              </a:rPr>
              <a:t> GHz: </a:t>
            </a:r>
          </a:p>
          <a:p>
            <a:r>
              <a:rPr lang="en-US" altLang="ja-JP" dirty="0">
                <a:latin typeface="Arial" charset="0"/>
              </a:rPr>
              <a:t>D</a:t>
            </a:r>
            <a:r>
              <a:rPr lang="en-US" altLang="ja-JP" b="0" dirty="0" smtClean="0">
                <a:latin typeface="Arial" charset="0"/>
              </a:rPr>
              <a:t>ual frequency/polarization</a:t>
            </a:r>
          </a:p>
          <a:p>
            <a:endParaRPr lang="en-US" altLang="ja-JP" b="0" dirty="0" smtClean="0">
              <a:latin typeface="Arial" charset="0"/>
            </a:endParaRPr>
          </a:p>
          <a:p>
            <a:r>
              <a:rPr lang="en-US" altLang="ja-JP" dirty="0" smtClean="0">
                <a:latin typeface="Arial" charset="0"/>
              </a:rPr>
              <a:t>Cooling method:</a:t>
            </a:r>
          </a:p>
          <a:p>
            <a:r>
              <a:rPr lang="en-US" altLang="ja-JP" b="1" dirty="0" err="1"/>
              <a:t>Stirling</a:t>
            </a:r>
            <a:r>
              <a:rPr lang="en-US" altLang="ja-JP" b="1" dirty="0"/>
              <a:t> </a:t>
            </a:r>
            <a:r>
              <a:rPr lang="en-US" altLang="ja-JP" b="1" dirty="0" smtClean="0"/>
              <a:t>Cycle refrigerator,  2-stage cooling </a:t>
            </a:r>
            <a:endParaRPr lang="en-US" altLang="ja-JP" b="0" dirty="0" smtClean="0">
              <a:latin typeface="Arial" charset="0"/>
            </a:endParaRPr>
          </a:p>
          <a:p>
            <a:endParaRPr lang="en-US" altLang="ja-JP" b="0" dirty="0" smtClean="0">
              <a:latin typeface="Arial" charset="0"/>
            </a:endParaRPr>
          </a:p>
          <a:p>
            <a:r>
              <a:rPr lang="en-US" altLang="ja-JP" dirty="0" smtClean="0">
                <a:latin typeface="Arial" charset="0"/>
              </a:rPr>
              <a:t>Cooling temperature:</a:t>
            </a:r>
          </a:p>
          <a:p>
            <a:r>
              <a:rPr lang="ja-JP" altLang="en-US" b="0" dirty="0" smtClean="0">
                <a:latin typeface="Arial" charset="0"/>
              </a:rPr>
              <a:t>３０</a:t>
            </a:r>
            <a:r>
              <a:rPr lang="en-US" altLang="ja-JP" b="0" dirty="0" smtClean="0">
                <a:latin typeface="Arial" charset="0"/>
              </a:rPr>
              <a:t>K</a:t>
            </a:r>
            <a:endParaRPr lang="en-US" altLang="ja-JP" b="0" dirty="0">
              <a:latin typeface="Arial" charset="0"/>
            </a:endParaRPr>
          </a:p>
          <a:p>
            <a:endParaRPr lang="ja-JP" altLang="en-US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371047" y="2050137"/>
            <a:ext cx="12927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43 GHz Horn</a:t>
            </a:r>
            <a:endParaRPr lang="en-US" altLang="ja-JP" sz="14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619508" y="1580175"/>
            <a:ext cx="1288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1400" b="1" dirty="0">
                <a:solidFill>
                  <a:srgbClr val="8EB4E3"/>
                </a:solidFill>
                <a:latin typeface="Arial" charset="0"/>
              </a:rPr>
              <a:t>２２</a:t>
            </a:r>
            <a:r>
              <a:rPr lang="en-US" altLang="ja-JP" sz="1400" b="1" dirty="0">
                <a:solidFill>
                  <a:srgbClr val="8EB4E3"/>
                </a:solidFill>
                <a:latin typeface="Arial" charset="0"/>
              </a:rPr>
              <a:t>GHz Horn</a:t>
            </a:r>
            <a:endParaRPr lang="en-US" altLang="ja-JP" sz="1400" b="1" dirty="0">
              <a:solidFill>
                <a:srgbClr val="8EB4E3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313846" y="5230811"/>
            <a:ext cx="12454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1200" b="0" dirty="0">
                <a:latin typeface="Arial" charset="0"/>
              </a:rPr>
              <a:t>２２</a:t>
            </a:r>
            <a:r>
              <a:rPr lang="en-US" altLang="ja-JP" sz="1200" b="0" dirty="0">
                <a:latin typeface="Arial" charset="0"/>
              </a:rPr>
              <a:t>GHz LNA</a:t>
            </a:r>
            <a:endParaRPr lang="en-US" altLang="ja-JP" sz="1200" dirty="0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371047" y="4288609"/>
            <a:ext cx="12061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400" b="1" dirty="0">
                <a:solidFill>
                  <a:srgbClr val="8EB4E3"/>
                </a:solidFill>
                <a:latin typeface="Arial" charset="0"/>
              </a:rPr>
              <a:t>43 GHz Pol</a:t>
            </a:r>
            <a:r>
              <a:rPr lang="en-US" altLang="ja-JP" sz="1400" b="0" dirty="0">
                <a:solidFill>
                  <a:srgbClr val="8EB4E3"/>
                </a:solidFill>
                <a:latin typeface="Arial" charset="0"/>
              </a:rPr>
              <a:t>.</a:t>
            </a:r>
            <a:endParaRPr lang="en-US" altLang="ja-JP" sz="1400" dirty="0">
              <a:solidFill>
                <a:srgbClr val="8EB4E3"/>
              </a:solidFill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5213" y="5338532"/>
            <a:ext cx="13364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600" b="0" dirty="0">
                <a:latin typeface="Arial" charset="0"/>
              </a:rPr>
              <a:t>43 GHz LNA</a:t>
            </a:r>
            <a:endParaRPr lang="en-US" altLang="ja-JP" sz="1600" dirty="0"/>
          </a:p>
        </p:txBody>
      </p:sp>
      <p:sp>
        <p:nvSpPr>
          <p:cNvPr id="14" name="正方形/長方形 13"/>
          <p:cNvSpPr/>
          <p:nvPr/>
        </p:nvSpPr>
        <p:spPr>
          <a:xfrm>
            <a:off x="3619508" y="6435607"/>
            <a:ext cx="1390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8EB4E3"/>
                </a:solidFill>
                <a:latin typeface="Arial" charset="0"/>
              </a:rPr>
              <a:t>22 GHz Pol</a:t>
            </a:r>
            <a:endParaRPr lang="ja-JP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 err="1" smtClean="0"/>
              <a:t>Radioastron</a:t>
            </a:r>
            <a:r>
              <a:rPr lang="en-US" altLang="ja-JP" sz="3200" dirty="0" smtClean="0"/>
              <a:t> system block diagram</a:t>
            </a:r>
            <a:endParaRPr lang="ja-JP" altLang="en-US" sz="3200" dirty="0"/>
          </a:p>
        </p:txBody>
      </p:sp>
      <p:pic>
        <p:nvPicPr>
          <p:cNvPr id="7" name="図 6" descr="RA-generalblo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182" y="1046814"/>
            <a:ext cx="4196969" cy="5811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 smtClean="0"/>
              <a:t>Up-/down –link  frequency</a:t>
            </a:r>
            <a:endParaRPr lang="ja-JP" altLang="en-US" sz="3200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184092" y="1417638"/>
          <a:ext cx="6609501" cy="5156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03167"/>
                <a:gridCol w="2203167"/>
                <a:gridCol w="2203167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        VSOP-2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 </a:t>
                      </a:r>
                      <a:r>
                        <a:rPr kumimoji="1" lang="en-US" altLang="ja-JP" dirty="0" err="1" smtClean="0"/>
                        <a:t>Radioastron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Diameter of high-gain</a:t>
                      </a:r>
                      <a:r>
                        <a:rPr kumimoji="1" lang="en-US" altLang="ja-JP" baseline="0" dirty="0" smtClean="0"/>
                        <a:t> antenna (HGA)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          0.8m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    1.5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baseline="0" dirty="0" err="1" smtClean="0"/>
                        <a:t>m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Up-link</a:t>
                      </a:r>
                      <a:r>
                        <a:rPr kumimoji="1" lang="en-US" altLang="ja-JP" b="1" baseline="0" dirty="0" smtClean="0">
                          <a:solidFill>
                            <a:srgbClr val="FF0000"/>
                          </a:solidFill>
                        </a:rPr>
                        <a:t> Freq. (phase-transfer)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           40GHz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      7-8GHz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Modulation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         Sine</a:t>
                      </a:r>
                      <a:r>
                        <a:rPr kumimoji="1" lang="en-US" altLang="ja-JP" baseline="0" dirty="0" smtClean="0"/>
                        <a:t> wave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Transmission power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         0.1W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Down-link</a:t>
                      </a:r>
                      <a:r>
                        <a:rPr kumimoji="1" lang="en-US" altLang="ja-JP" b="1" baseline="0" dirty="0" smtClean="0">
                          <a:solidFill>
                            <a:srgbClr val="FF0000"/>
                          </a:solidFill>
                        </a:rPr>
                        <a:t> Freq. (VLBI-Data-transfer)</a:t>
                      </a:r>
                      <a:endParaRPr kumimoji="1" lang="ja-JP" altLang="en-U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       </a:t>
                      </a:r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37-38 GHz</a:t>
                      </a:r>
                    </a:p>
                    <a:p>
                      <a:r>
                        <a:rPr kumimoji="1" lang="en-US" altLang="ja-JP" dirty="0" smtClean="0"/>
                        <a:t>    ( </a:t>
                      </a:r>
                      <a:r>
                        <a:rPr kumimoji="1" lang="en-US" altLang="ja-JP" dirty="0" err="1" smtClean="0"/>
                        <a:t>fc</a:t>
                      </a:r>
                      <a:r>
                        <a:rPr kumimoji="1" lang="en-US" altLang="ja-JP" dirty="0" smtClean="0"/>
                        <a:t>=37.536 GHz</a:t>
                      </a:r>
                      <a:r>
                        <a:rPr kumimoji="1" lang="en-US" altLang="ja-JP" baseline="0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     </a:t>
                      </a:r>
                      <a:r>
                        <a:rPr kumimoji="1" lang="en-US" altLang="ja-JP" baseline="0" dirty="0" smtClean="0">
                          <a:solidFill>
                            <a:srgbClr val="FF0000"/>
                          </a:solidFill>
                        </a:rPr>
                        <a:t>  15 </a:t>
                      </a:r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GHz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Data rate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     1 </a:t>
                      </a:r>
                      <a:r>
                        <a:rPr kumimoji="1" lang="en-US" altLang="ja-JP" dirty="0" err="1" smtClean="0"/>
                        <a:t>Gbps</a:t>
                      </a:r>
                      <a:r>
                        <a:rPr kumimoji="1" lang="en-US" altLang="ja-JP" dirty="0" smtClean="0"/>
                        <a:t> (fixed)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   144 Mbps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Occupied</a:t>
                      </a:r>
                      <a:r>
                        <a:rPr kumimoji="1" lang="en-US" altLang="ja-JP" baseline="0" dirty="0" smtClean="0"/>
                        <a:t> Bandwidth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   880 MHz</a:t>
                      </a:r>
                      <a:r>
                        <a:rPr kumimoji="1" lang="en-US" altLang="ja-JP" baseline="0" dirty="0" smtClean="0"/>
                        <a:t> &gt;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Modulation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       QPSK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      QPSK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Transmission power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       25W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      40 W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Telemetry Freq. (for</a:t>
                      </a:r>
                      <a:r>
                        <a:rPr kumimoji="1" lang="en-US" altLang="ja-JP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commanding)</a:t>
                      </a:r>
                      <a:endParaRPr kumimoji="1" lang="ja-JP" alt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      </a:t>
                      </a:r>
                      <a:r>
                        <a:rPr kumimoji="1" lang="en-US" altLang="ja-JP" baseline="0" dirty="0" smtClean="0">
                          <a:solidFill>
                            <a:srgbClr val="FF0000"/>
                          </a:solidFill>
                        </a:rPr>
                        <a:t>     2.3 GHz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2532" y="1417638"/>
            <a:ext cx="1654267" cy="102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線矢印コネクタ 8"/>
          <p:cNvCxnSpPr/>
          <p:nvPr/>
        </p:nvCxnSpPr>
        <p:spPr>
          <a:xfrm rot="16200000" flipV="1">
            <a:off x="6438734" y="2997311"/>
            <a:ext cx="2212038" cy="2045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7343096" y="4205603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HGA</a:t>
            </a:r>
            <a:endParaRPr lang="ja-JP" altLang="en-US" dirty="0"/>
          </a:p>
        </p:txBody>
      </p:sp>
      <p:cxnSp>
        <p:nvCxnSpPr>
          <p:cNvPr id="11" name="直線矢印コネクタ 10"/>
          <p:cNvCxnSpPr/>
          <p:nvPr/>
        </p:nvCxnSpPr>
        <p:spPr>
          <a:xfrm rot="16200000" flipV="1">
            <a:off x="7491386" y="2657955"/>
            <a:ext cx="1188743" cy="269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7916626" y="3387126"/>
            <a:ext cx="1089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Main refl.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VSOP-2 ground-link system</a:t>
            </a:r>
            <a:endParaRPr lang="ja-JP" altLang="en-US" sz="32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17238"/>
            <a:ext cx="8283710" cy="549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 smtClean="0"/>
              <a:t>Observing frequency and bandwidths</a:t>
            </a:r>
            <a:endParaRPr lang="ja-JP" altLang="en-US" sz="32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/>
        </p:nvGraphicFramePr>
        <p:xfrm>
          <a:off x="832981" y="1816055"/>
          <a:ext cx="7387572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4108"/>
                <a:gridCol w="969534"/>
                <a:gridCol w="1392851"/>
                <a:gridCol w="1269953"/>
                <a:gridCol w="1461126"/>
              </a:tblGrid>
              <a:tr h="203254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Band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   P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      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      C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        K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FFFF00"/>
                          </a:solidFill>
                        </a:rPr>
                        <a:t>Frequency  range</a:t>
                      </a:r>
                    </a:p>
                    <a:p>
                      <a:r>
                        <a:rPr kumimoji="1" lang="en-US" altLang="ja-JP" dirty="0" smtClean="0">
                          <a:solidFill>
                            <a:srgbClr val="FFFF00"/>
                          </a:solidFill>
                        </a:rPr>
                        <a:t>  (MHz)</a:t>
                      </a:r>
                      <a:endParaRPr kumimoji="1" lang="ja-JP" alt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dirty="0" smtClean="0"/>
                        <a:t>320-328</a:t>
                      </a:r>
                      <a:endParaRPr kumimoji="1" lang="en-US" altLang="ja-JP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dirty="0" smtClean="0"/>
                        <a:t>1636-1692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4804-4860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/>
                        <a:t>18372-25132</a:t>
                      </a:r>
                      <a:endParaRPr kumimoji="1" lang="ja-JP" altLang="en-US" dirty="0" smtClean="0"/>
                    </a:p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Band</a:t>
                      </a:r>
                      <a:r>
                        <a:rPr kumimoji="1" lang="en-US" altLang="ja-JP" baseline="0" dirty="0" smtClean="0"/>
                        <a:t> width for each polarization (MHz)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   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32 (2x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dirty="0" smtClean="0"/>
                        <a:t>16)</a:t>
                      </a:r>
                      <a:r>
                        <a:rPr kumimoji="1" lang="en-US" altLang="ja-JP" baseline="0" dirty="0" smtClean="0"/>
                        <a:t> or 8 (2 </a:t>
                      </a:r>
                      <a:r>
                        <a:rPr kumimoji="1" lang="en-US" altLang="ja-JP" baseline="0" dirty="0" err="1" smtClean="0"/>
                        <a:t>x</a:t>
                      </a:r>
                      <a:r>
                        <a:rPr kumimoji="1" lang="en-US" altLang="ja-JP" baseline="0" dirty="0" smtClean="0"/>
                        <a:t> 4)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 32 (2x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dirty="0" smtClean="0"/>
                        <a:t>16)</a:t>
                      </a:r>
                      <a:r>
                        <a:rPr kumimoji="1" lang="en-US" altLang="ja-JP" baseline="0" dirty="0" smtClean="0"/>
                        <a:t> or 8 (2 </a:t>
                      </a:r>
                      <a:r>
                        <a:rPr kumimoji="1" lang="en-US" altLang="ja-JP" baseline="0" dirty="0" err="1" smtClean="0"/>
                        <a:t>x</a:t>
                      </a:r>
                      <a:r>
                        <a:rPr kumimoji="1" lang="en-US" altLang="ja-JP" baseline="0" dirty="0" smtClean="0"/>
                        <a:t> 4)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 32 (2x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dirty="0" smtClean="0"/>
                        <a:t>16)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aseline="0" dirty="0" smtClean="0"/>
                        <a:t> or 8 (2 </a:t>
                      </a:r>
                      <a:r>
                        <a:rPr kumimoji="1" lang="en-US" altLang="ja-JP" baseline="0" dirty="0" err="1" smtClean="0"/>
                        <a:t>x</a:t>
                      </a:r>
                      <a:r>
                        <a:rPr kumimoji="1" lang="en-US" altLang="ja-JP" baseline="0" dirty="0" smtClean="0"/>
                        <a:t> 4)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正方形/長方形 8"/>
          <p:cNvSpPr/>
          <p:nvPr/>
        </p:nvSpPr>
        <p:spPr>
          <a:xfrm>
            <a:off x="3460510" y="1186805"/>
            <a:ext cx="1687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err="1" smtClean="0">
                <a:solidFill>
                  <a:srgbClr val="FF6600"/>
                </a:solidFill>
              </a:rPr>
              <a:t>Radioastron</a:t>
            </a:r>
            <a:endParaRPr lang="ja-JP" altLang="en-US" sz="2400" dirty="0">
              <a:solidFill>
                <a:srgbClr val="FF66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747274" y="3660056"/>
            <a:ext cx="949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FF6600"/>
                </a:solidFill>
              </a:rPr>
              <a:t>VSOP-2</a:t>
            </a:r>
            <a:endParaRPr lang="ja-JP" altLang="en-US" sz="2000" dirty="0">
              <a:solidFill>
                <a:srgbClr val="FF6600"/>
              </a:solidFill>
            </a:endParaRPr>
          </a:p>
        </p:txBody>
      </p:sp>
      <p:graphicFrame>
        <p:nvGraphicFramePr>
          <p:cNvPr id="11" name="表 10"/>
          <p:cNvGraphicFramePr>
            <a:graphicFrameLocks noGrp="1"/>
          </p:cNvGraphicFramePr>
          <p:nvPr/>
        </p:nvGraphicFramePr>
        <p:xfrm>
          <a:off x="1373790" y="4191949"/>
          <a:ext cx="5935980" cy="246887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24000"/>
                <a:gridCol w="136398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Band</a:t>
                      </a:r>
                      <a:endParaRPr kumimoji="1" lang="ja-JP" altLang="en-US" dirty="0" smtClean="0"/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      X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      K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       Q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689175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FFFF00"/>
                          </a:solidFill>
                        </a:rPr>
                        <a:t>Frequency  range</a:t>
                      </a:r>
                      <a:r>
                        <a:rPr kumimoji="1" lang="en-US" altLang="ja-JP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rgbClr val="FFFF00"/>
                          </a:solidFill>
                        </a:rPr>
                        <a:t> (GHz)</a:t>
                      </a:r>
                      <a:endParaRPr kumimoji="1" lang="ja-JP" altLang="en-US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</a:t>
                      </a:r>
                    </a:p>
                    <a:p>
                      <a:r>
                        <a:rPr kumimoji="1" lang="en-US" altLang="ja-JP" dirty="0" smtClean="0"/>
                        <a:t> 8.0-8.8</a:t>
                      </a:r>
                      <a:r>
                        <a:rPr kumimoji="1" lang="en-US" altLang="ja-JP" baseline="0" dirty="0" smtClean="0"/>
                        <a:t>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  <a:p>
                      <a:r>
                        <a:rPr kumimoji="1" lang="en-US" altLang="ja-JP" dirty="0" smtClean="0"/>
                        <a:t>20.6-22.6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  <a:p>
                      <a:r>
                        <a:rPr kumimoji="1" lang="en-US" altLang="ja-JP" dirty="0" smtClean="0"/>
                        <a:t>41.0-45.0</a:t>
                      </a:r>
                      <a:r>
                        <a:rPr kumimoji="1" lang="en-US" altLang="ja-JP" baseline="0" dirty="0" smtClean="0"/>
                        <a:t> 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655419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FFFF00"/>
                          </a:solidFill>
                        </a:rPr>
                        <a:t>Band width</a:t>
                      </a:r>
                      <a:r>
                        <a:rPr kumimoji="1" lang="en-US" altLang="ja-JP" baseline="0" dirty="0" smtClean="0">
                          <a:solidFill>
                            <a:srgbClr val="FFFF00"/>
                          </a:solidFill>
                        </a:rPr>
                        <a:t> for each pol. (MHZ)</a:t>
                      </a:r>
                      <a:endParaRPr kumimoji="1" lang="ja-JP" alt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</a:t>
                      </a:r>
                    </a:p>
                    <a:p>
                      <a:r>
                        <a:rPr kumimoji="1" lang="en-US" altLang="ja-JP" dirty="0" smtClean="0"/>
                        <a:t>128</a:t>
                      </a:r>
                      <a:r>
                        <a:rPr kumimoji="1" lang="en-US" altLang="ja-JP" baseline="0" dirty="0" smtClean="0"/>
                        <a:t> or </a:t>
                      </a:r>
                      <a:r>
                        <a:rPr kumimoji="1" lang="en-US" altLang="ja-JP" dirty="0" smtClean="0"/>
                        <a:t>256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</a:t>
                      </a:r>
                    </a:p>
                    <a:p>
                      <a:r>
                        <a:rPr kumimoji="1" lang="en-US" altLang="ja-JP" dirty="0" smtClean="0"/>
                        <a:t>128 or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dirty="0" smtClean="0"/>
                        <a:t>256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</a:t>
                      </a:r>
                    </a:p>
                    <a:p>
                      <a:r>
                        <a:rPr kumimoji="1" lang="en-US" altLang="ja-JP" dirty="0" smtClean="0"/>
                        <a:t> 128</a:t>
                      </a:r>
                      <a:r>
                        <a:rPr kumimoji="1" lang="en-US" altLang="ja-JP" baseline="0" dirty="0" smtClean="0"/>
                        <a:t> or </a:t>
                      </a:r>
                      <a:r>
                        <a:rPr kumimoji="1" lang="en-US" altLang="ja-JP" dirty="0" smtClean="0"/>
                        <a:t>256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 smtClean="0"/>
              <a:t>Spectral line observations with Space-VLBI</a:t>
            </a:r>
            <a:endParaRPr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7620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ja-JP" sz="1600" dirty="0" smtClean="0"/>
              <a:t>(Space-)VLBI is able to detect only high-brightness objects (Tb &gt; 10</a:t>
            </a:r>
            <a:r>
              <a:rPr lang="en-US" altLang="ja-JP" sz="1600" baseline="30000" dirty="0" smtClean="0"/>
              <a:t>7</a:t>
            </a:r>
            <a:r>
              <a:rPr lang="en-US" altLang="ja-JP" sz="1600" dirty="0" smtClean="0"/>
              <a:t>) such as maser, so that thermal molecular lines are not included</a:t>
            </a:r>
          </a:p>
          <a:p>
            <a:pPr>
              <a:buNone/>
            </a:pPr>
            <a:r>
              <a:rPr lang="en-US" altLang="ja-JP" sz="1600" dirty="0" smtClean="0"/>
              <a:t>   </a:t>
            </a:r>
            <a:endParaRPr lang="ja-JP" altLang="en-US" sz="1600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218487" y="2362239"/>
          <a:ext cx="8356232" cy="41539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0918"/>
                <a:gridCol w="1015182"/>
                <a:gridCol w="1117487"/>
                <a:gridCol w="1012102"/>
                <a:gridCol w="913703"/>
                <a:gridCol w="1455531"/>
                <a:gridCol w="1531309"/>
              </a:tblGrid>
              <a:tr h="408045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Band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   P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    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  C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X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     K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     Q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714079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</a:t>
                      </a:r>
                      <a:r>
                        <a:rPr kumimoji="1" lang="en-US" altLang="ja-JP" baseline="0" dirty="0" smtClean="0"/>
                        <a:t>Project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  RA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   RA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RA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VSOP-2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   VSOP-2</a:t>
                      </a:r>
                      <a:endParaRPr kumimoji="1" lang="ja-JP" altLang="en-US" dirty="0" smtClean="0"/>
                    </a:p>
                    <a:p>
                      <a:r>
                        <a:rPr kumimoji="1" lang="en-US" altLang="ja-JP" dirty="0" smtClean="0"/>
                        <a:t>    RA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VSOP-2</a:t>
                      </a:r>
                      <a:endParaRPr kumimoji="1" lang="ja-JP" altLang="en-US" dirty="0" smtClean="0"/>
                    </a:p>
                    <a:p>
                      <a:r>
                        <a:rPr kumimoji="1" lang="en-US" altLang="ja-JP" dirty="0" smtClean="0"/>
                        <a:t>  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122646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Frequency </a:t>
                      </a:r>
                    </a:p>
                    <a:p>
                      <a:r>
                        <a:rPr kumimoji="1" lang="en-US" altLang="ja-JP" dirty="0" smtClean="0"/>
                        <a:t> </a:t>
                      </a:r>
                    </a:p>
                    <a:p>
                      <a:r>
                        <a:rPr kumimoji="1" lang="en-US" altLang="ja-JP" dirty="0" smtClean="0"/>
                        <a:t> (GHz)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dirty="0" smtClean="0"/>
                        <a:t>0.320</a:t>
                      </a:r>
                    </a:p>
                    <a:p>
                      <a:r>
                        <a:rPr kumimoji="1" lang="en-US" altLang="ja-JP" sz="1800" kern="1200" dirty="0" smtClean="0"/>
                        <a:t>-0.328</a:t>
                      </a:r>
                      <a:endParaRPr kumimoji="1" lang="en-US" altLang="ja-JP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dirty="0" smtClean="0"/>
                        <a:t>1.636</a:t>
                      </a:r>
                    </a:p>
                    <a:p>
                      <a:r>
                        <a:rPr kumimoji="1" lang="en-US" altLang="ja-JP" sz="1800" kern="1200" dirty="0" smtClean="0"/>
                        <a:t>-1.692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4.804</a:t>
                      </a:r>
                    </a:p>
                    <a:p>
                      <a:r>
                        <a:rPr kumimoji="1" lang="en-US" altLang="ja-JP" dirty="0" smtClean="0"/>
                        <a:t>-4.860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8.0</a:t>
                      </a:r>
                    </a:p>
                    <a:p>
                      <a:r>
                        <a:rPr kumimoji="1" lang="en-US" altLang="ja-JP" dirty="0" smtClean="0"/>
                        <a:t>-8.8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/>
                        <a:t>20.6-22.6 (VSOP2)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kern="12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/>
                        <a:t>18.372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/>
                        <a:t>-25.132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/>
                        <a:t>(RA)</a:t>
                      </a:r>
                      <a:endParaRPr kumimoji="1" lang="ja-JP" altLang="en-US" dirty="0" smtClean="0"/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41.0</a:t>
                      </a:r>
                    </a:p>
                    <a:p>
                      <a:r>
                        <a:rPr kumimoji="1" lang="en-US" altLang="ja-JP" dirty="0" smtClean="0"/>
                        <a:t>- 45.0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1020113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Line rest frequency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None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OH</a:t>
                      </a:r>
                      <a:r>
                        <a:rPr kumimoji="1" lang="en-US" altLang="ja-JP" baseline="0" dirty="0" smtClean="0"/>
                        <a:t>:</a:t>
                      </a:r>
                    </a:p>
                    <a:p>
                      <a:r>
                        <a:rPr kumimoji="1" lang="en-US" altLang="ja-JP" baseline="0" dirty="0" smtClean="0"/>
                        <a:t>1665, 1667MHz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None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None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H2O</a:t>
                      </a:r>
                      <a:r>
                        <a:rPr kumimoji="1" lang="en-US" altLang="ja-JP" baseline="0" dirty="0" smtClean="0"/>
                        <a:t>:</a:t>
                      </a:r>
                    </a:p>
                    <a:p>
                      <a:r>
                        <a:rPr kumimoji="1" lang="en-US" altLang="ja-JP" baseline="0" dirty="0" smtClean="0"/>
                        <a:t>22.23508 GHz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SiO</a:t>
                      </a:r>
                      <a:r>
                        <a:rPr kumimoji="1" lang="en-US" altLang="ja-JP" dirty="0" smtClean="0"/>
                        <a:t>:</a:t>
                      </a:r>
                    </a:p>
                    <a:p>
                      <a:r>
                        <a:rPr kumimoji="1" lang="en-US" altLang="ja-JP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42.827 GHz 43.122</a:t>
                      </a:r>
                      <a:r>
                        <a:rPr kumimoji="1" lang="en-US" altLang="ja-JP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ja-JP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GHz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 smtClean="0"/>
              <a:t>VLBI and Space-VLBI</a:t>
            </a:r>
            <a:endParaRPr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dirty="0" smtClean="0"/>
              <a:t>Why Space VLBI?</a:t>
            </a:r>
          </a:p>
          <a:p>
            <a:pPr>
              <a:buNone/>
            </a:pPr>
            <a:r>
              <a:rPr lang="en-US" altLang="ja-JP" dirty="0" smtClean="0"/>
              <a:t>    - </a:t>
            </a:r>
            <a:r>
              <a:rPr lang="en-US" altLang="ja-JP" sz="2400" dirty="0" smtClean="0"/>
              <a:t>To improve angular resolution for resolving structures of astronomical objects such as distant active galactic nuclei (AGN)</a:t>
            </a:r>
          </a:p>
          <a:p>
            <a:pPr>
              <a:buNone/>
            </a:pPr>
            <a:r>
              <a:rPr lang="en-US" altLang="ja-JP" sz="2400" dirty="0" smtClean="0"/>
              <a:t>      - Angular resolution aiming by S-VLBI is approaching  to order of 10 micro </a:t>
            </a:r>
            <a:r>
              <a:rPr lang="en-US" altLang="ja-JP" sz="2400" dirty="0" err="1" smtClean="0"/>
              <a:t>arcsec</a:t>
            </a:r>
            <a:r>
              <a:rPr lang="en-US" altLang="ja-JP" sz="2400" dirty="0" smtClean="0"/>
              <a:t>  - closer to black hole </a:t>
            </a:r>
          </a:p>
        </p:txBody>
      </p:sp>
      <p:pic>
        <p:nvPicPr>
          <p:cNvPr id="4" name="Picture 29"/>
          <p:cNvPicPr>
            <a:picLocks noChangeAspect="1" noChangeArrowheads="1"/>
          </p:cNvPicPr>
          <p:nvPr/>
        </p:nvPicPr>
        <p:blipFill>
          <a:blip r:embed="rId2">
            <a:alphaModFix amt="70000"/>
          </a:blip>
          <a:srcRect/>
          <a:stretch>
            <a:fillRect/>
          </a:stretch>
        </p:blipFill>
        <p:spPr bwMode="auto">
          <a:xfrm>
            <a:off x="2512256" y="4403190"/>
            <a:ext cx="3283293" cy="218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639" y="4655879"/>
            <a:ext cx="1764853" cy="1932320"/>
          </a:xfrm>
          <a:prstGeom prst="rect">
            <a:avLst/>
          </a:prstGeom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88800" y="4925834"/>
            <a:ext cx="3200400" cy="830997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600" dirty="0" smtClean="0">
                <a:solidFill>
                  <a:srgbClr val="FF0000"/>
                </a:solidFill>
                <a:latin typeface="+mj-lt"/>
                <a:sym typeface="Symbol" charset="2"/>
              </a:rPr>
              <a:t>Minimum  fringe spacing : spatial resolution  </a:t>
            </a:r>
            <a:r>
              <a:rPr lang="en-US" altLang="ja-JP" sz="1600" b="0" dirty="0" err="1" smtClean="0">
                <a:solidFill>
                  <a:srgbClr val="FF0000"/>
                </a:solidFill>
                <a:latin typeface="Symbol" charset="2"/>
                <a:sym typeface="Symbol" charset="2"/>
              </a:rPr>
              <a:t></a:t>
            </a:r>
            <a:r>
              <a:rPr lang="en-US" altLang="ja-JP" sz="1600" b="0" dirty="0" smtClean="0">
                <a:solidFill>
                  <a:srgbClr val="FF0000"/>
                </a:solidFill>
                <a:latin typeface="Symbol" charset="2"/>
                <a:sym typeface="Symbol" charset="2"/>
              </a:rPr>
              <a:t> </a:t>
            </a:r>
            <a:r>
              <a:rPr lang="en-US" altLang="ja-JP" sz="1600" b="0" dirty="0" err="1" smtClean="0">
                <a:solidFill>
                  <a:srgbClr val="FF0000"/>
                </a:solidFill>
                <a:latin typeface="Symbol" charset="2"/>
                <a:sym typeface="Symbol" charset="2"/>
              </a:rPr>
              <a:t></a:t>
            </a:r>
            <a:r>
              <a:rPr lang="en-US" altLang="ja-JP" sz="1600" b="0" dirty="0" err="1">
                <a:solidFill>
                  <a:srgbClr val="FF0000"/>
                </a:solidFill>
                <a:latin typeface="Arial" charset="0"/>
              </a:rPr>
              <a:t>/d(orbit</a:t>
            </a:r>
            <a:r>
              <a:rPr lang="en-US" altLang="ja-JP" sz="1600" b="0" dirty="0">
                <a:solidFill>
                  <a:srgbClr val="FF0000"/>
                </a:solidFill>
                <a:latin typeface="Arial" charset="0"/>
              </a:rPr>
              <a:t>)</a:t>
            </a:r>
          </a:p>
          <a:p>
            <a:pPr algn="ctr"/>
            <a:r>
              <a:rPr lang="en-US" altLang="ja-JP" sz="1600" b="0" dirty="0">
                <a:solidFill>
                  <a:srgbClr val="FF0000"/>
                </a:solidFill>
                <a:latin typeface="Arial" charset="0"/>
              </a:rPr>
              <a:t>&lt;</a:t>
            </a:r>
            <a:r>
              <a:rPr lang="en-US" altLang="ja-JP" sz="1600" b="0" dirty="0" err="1">
                <a:solidFill>
                  <a:srgbClr val="FF0000"/>
                </a:solidFill>
                <a:latin typeface="Symbol" charset="2"/>
                <a:sym typeface="Symbol" charset="2"/>
              </a:rPr>
              <a:t></a:t>
            </a:r>
            <a:r>
              <a:rPr lang="en-US" altLang="ja-JP" sz="1600" b="0" dirty="0" err="1">
                <a:solidFill>
                  <a:srgbClr val="FF0000"/>
                </a:solidFill>
                <a:latin typeface="Arial" charset="0"/>
              </a:rPr>
              <a:t>/d(earth</a:t>
            </a:r>
            <a:r>
              <a:rPr lang="en-US" altLang="ja-JP" sz="1600" b="0" dirty="0">
                <a:solidFill>
                  <a:srgbClr val="FF0000"/>
                </a:solidFill>
                <a:latin typeface="Arial" charset="0"/>
              </a:rPr>
              <a:t>)</a:t>
            </a:r>
            <a:endParaRPr lang="en-US" altLang="ja-JP" sz="16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ＤＦＰ勘亭流" charset="-128"/>
              <a:cs typeface="ＤＦＰ勘亭流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114088" y="5387499"/>
            <a:ext cx="915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0" dirty="0" err="1" smtClean="0">
                <a:solidFill>
                  <a:srgbClr val="FFFF00"/>
                </a:solidFill>
                <a:latin typeface="Arial" charset="0"/>
              </a:rPr>
              <a:t>d(orbit</a:t>
            </a:r>
            <a:r>
              <a:rPr lang="en-US" altLang="ja-JP" b="0" dirty="0" smtClean="0">
                <a:solidFill>
                  <a:srgbClr val="FFFF00"/>
                </a:solidFill>
                <a:latin typeface="Arial" charset="0"/>
              </a:rPr>
              <a:t>)</a:t>
            </a:r>
            <a:endParaRPr lang="ja-JP" altLang="en-US" dirty="0">
              <a:solidFill>
                <a:srgbClr val="FFFF00"/>
              </a:solidFill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>
            <a:off x="2671349" y="4925834"/>
            <a:ext cx="2422117" cy="1200329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dirty="0" err="1" smtClean="0"/>
              <a:t>Redshifted</a:t>
            </a:r>
            <a:r>
              <a:rPr lang="en-US" altLang="ja-JP" sz="3200" dirty="0" smtClean="0"/>
              <a:t> Frequency at L/K-band</a:t>
            </a:r>
            <a:endParaRPr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38146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ja-JP" sz="1800" dirty="0" smtClean="0"/>
              <a:t>Request for observing red-shifted molecular lines,  Hydroxyl (OH) and Water  (H2O)</a:t>
            </a:r>
          </a:p>
          <a:p>
            <a:pPr>
              <a:buNone/>
            </a:pPr>
            <a:r>
              <a:rPr lang="en-US" altLang="ja-JP" sz="1800" dirty="0" smtClean="0"/>
              <a:t>     - Rest Frequency of OH emission is 1665, 1667MHz and H2O is 22.23508 GHz</a:t>
            </a:r>
          </a:p>
          <a:p>
            <a:pPr>
              <a:buNone/>
            </a:pPr>
            <a:r>
              <a:rPr lang="en-US" altLang="ja-JP" sz="1800" dirty="0" smtClean="0"/>
              <a:t>       but extragalactic emission is red-shifted</a:t>
            </a:r>
          </a:p>
          <a:p>
            <a:r>
              <a:rPr lang="en-US" altLang="ja-JP" sz="1800" dirty="0" smtClean="0">
                <a:solidFill>
                  <a:srgbClr val="FFFF00"/>
                </a:solidFill>
              </a:rPr>
              <a:t>VSOP-2   (H2O)</a:t>
            </a:r>
          </a:p>
          <a:p>
            <a:pPr>
              <a:buNone/>
            </a:pPr>
            <a:r>
              <a:rPr lang="en-US" altLang="ja-JP" sz="1800" dirty="0" smtClean="0"/>
              <a:t>   - </a:t>
            </a:r>
            <a:r>
              <a:rPr lang="en-US" altLang="ja-JP" sz="1800" dirty="0" smtClean="0">
                <a:solidFill>
                  <a:srgbClr val="FF0000"/>
                </a:solidFill>
              </a:rPr>
              <a:t>20.6</a:t>
            </a:r>
            <a:r>
              <a:rPr lang="en-US" altLang="ja-JP" sz="1800" dirty="0" smtClean="0"/>
              <a:t>- 22.6GHz  </a:t>
            </a:r>
            <a:r>
              <a:rPr lang="en-US" altLang="ja-JP" sz="1800" dirty="0" smtClean="0">
                <a:solidFill>
                  <a:srgbClr val="FF0000"/>
                </a:solidFill>
              </a:rPr>
              <a:t>(20.6GHz corresponds  galaxies at </a:t>
            </a:r>
            <a:r>
              <a:rPr lang="en-US" altLang="ja-JP" sz="1800" dirty="0" err="1" smtClean="0">
                <a:solidFill>
                  <a:srgbClr val="FF0000"/>
                </a:solidFill>
              </a:rPr>
              <a:t>z</a:t>
            </a:r>
            <a:r>
              <a:rPr lang="en-US" altLang="ja-JP" sz="1800" dirty="0" smtClean="0">
                <a:solidFill>
                  <a:srgbClr val="FF0000"/>
                </a:solidFill>
              </a:rPr>
              <a:t> = 0.079)</a:t>
            </a:r>
          </a:p>
          <a:p>
            <a:pPr>
              <a:buNone/>
            </a:pPr>
            <a:endParaRPr lang="en-US" altLang="ja-JP" sz="1800" dirty="0" smtClean="0">
              <a:solidFill>
                <a:srgbClr val="FF0000"/>
              </a:solidFill>
            </a:endParaRPr>
          </a:p>
          <a:p>
            <a:r>
              <a:rPr lang="en-US" altLang="ja-JP" sz="1800" dirty="0" err="1" smtClean="0">
                <a:solidFill>
                  <a:srgbClr val="FFFF00"/>
                </a:solidFill>
              </a:rPr>
              <a:t>Radioastron</a:t>
            </a:r>
            <a:r>
              <a:rPr lang="en-US" altLang="ja-JP" sz="1800" dirty="0" smtClean="0">
                <a:solidFill>
                  <a:srgbClr val="FFFF00"/>
                </a:solidFill>
              </a:rPr>
              <a:t>  (OH, H20)</a:t>
            </a:r>
          </a:p>
          <a:p>
            <a:pPr>
              <a:buNone/>
            </a:pPr>
            <a:r>
              <a:rPr lang="en-US" altLang="ja-JP" sz="1800" dirty="0" smtClean="0">
                <a:solidFill>
                  <a:srgbClr val="FFFF00"/>
                </a:solidFill>
              </a:rPr>
              <a:t>  -  </a:t>
            </a:r>
            <a:r>
              <a:rPr lang="en-US" altLang="ja-JP" sz="1800" dirty="0" smtClean="0">
                <a:solidFill>
                  <a:srgbClr val="FF0000"/>
                </a:solidFill>
              </a:rPr>
              <a:t>1.637-1.696 GHz (OH </a:t>
            </a:r>
            <a:r>
              <a:rPr lang="en-US" altLang="ja-JP" sz="1800" dirty="0" err="1" smtClean="0">
                <a:solidFill>
                  <a:srgbClr val="FF0000"/>
                </a:solidFill>
              </a:rPr>
              <a:t>gagalxies</a:t>
            </a:r>
            <a:r>
              <a:rPr lang="en-US" altLang="ja-JP" sz="1800" dirty="0" smtClean="0">
                <a:solidFill>
                  <a:srgbClr val="FF0000"/>
                </a:solidFill>
              </a:rPr>
              <a:t> up to </a:t>
            </a:r>
            <a:r>
              <a:rPr lang="en-US" altLang="ja-JP" sz="1800" dirty="0" err="1" smtClean="0">
                <a:solidFill>
                  <a:srgbClr val="FF0000"/>
                </a:solidFill>
              </a:rPr>
              <a:t>z</a:t>
            </a:r>
            <a:r>
              <a:rPr lang="en-US" altLang="ja-JP" sz="1800" dirty="0" smtClean="0">
                <a:solidFill>
                  <a:srgbClr val="FF0000"/>
                </a:solidFill>
              </a:rPr>
              <a:t>=0.0104)</a:t>
            </a:r>
          </a:p>
          <a:p>
            <a:pPr>
              <a:buNone/>
            </a:pPr>
            <a:r>
              <a:rPr lang="en-US" altLang="ja-JP" sz="1800" dirty="0" smtClean="0"/>
              <a:t>  -  </a:t>
            </a:r>
            <a:r>
              <a:rPr lang="en-US" altLang="ja-JP" sz="1800" dirty="0" smtClean="0">
                <a:solidFill>
                  <a:srgbClr val="FF0000"/>
                </a:solidFill>
              </a:rPr>
              <a:t>18.392</a:t>
            </a:r>
            <a:r>
              <a:rPr lang="en-US" altLang="ja-JP" sz="1800" dirty="0" smtClean="0"/>
              <a:t>-25.112 GHz (discrete, not continuous)</a:t>
            </a:r>
          </a:p>
          <a:p>
            <a:pPr>
              <a:buNone/>
            </a:pPr>
            <a:r>
              <a:rPr lang="en-US" altLang="ja-JP" sz="1800" dirty="0" smtClean="0"/>
              <a:t>   - ……22.136</a:t>
            </a:r>
            <a:r>
              <a:rPr lang="en-US" altLang="ja-JP" sz="1800" dirty="0"/>
              <a:t>, 22.168, 22.200, 22.232 GHz,</a:t>
            </a:r>
            <a:r>
              <a:rPr lang="en-US" altLang="ja-JP" sz="1800" dirty="0" smtClean="0"/>
              <a:t> </a:t>
            </a:r>
          </a:p>
          <a:p>
            <a:pPr>
              <a:buNone/>
            </a:pPr>
            <a:r>
              <a:rPr lang="en-US" altLang="ja-JP" sz="1800" dirty="0" smtClean="0"/>
              <a:t>  -the </a:t>
            </a:r>
            <a:r>
              <a:rPr lang="en-US" altLang="ja-JP" sz="1800" dirty="0"/>
              <a:t>frequency of the receiver can be tuned in the range of up to 1500 km/</a:t>
            </a:r>
            <a:r>
              <a:rPr lang="en-US" altLang="ja-JP" sz="1800" dirty="0" err="1"/>
              <a:t>s</a:t>
            </a:r>
            <a:r>
              <a:rPr lang="en-US" altLang="ja-JP" sz="1800" dirty="0" smtClean="0"/>
              <a:t>.</a:t>
            </a:r>
          </a:p>
          <a:p>
            <a:pPr>
              <a:buNone/>
            </a:pPr>
            <a:r>
              <a:rPr lang="en-US" altLang="ja-JP" sz="1800" dirty="0" smtClean="0"/>
              <a:t>      </a:t>
            </a:r>
            <a:r>
              <a:rPr lang="en-US" altLang="ja-JP" sz="1800" dirty="0" smtClean="0">
                <a:solidFill>
                  <a:srgbClr val="FF0000"/>
                </a:solidFill>
              </a:rPr>
              <a:t>(18.392 GHz =&gt; galaxies at </a:t>
            </a:r>
            <a:r>
              <a:rPr lang="en-US" altLang="ja-JP" sz="1800" dirty="0" err="1" smtClean="0">
                <a:solidFill>
                  <a:srgbClr val="FF0000"/>
                </a:solidFill>
              </a:rPr>
              <a:t>z</a:t>
            </a:r>
            <a:r>
              <a:rPr lang="en-US" altLang="ja-JP" sz="1800" dirty="0" smtClean="0">
                <a:solidFill>
                  <a:srgbClr val="FF0000"/>
                </a:solidFill>
              </a:rPr>
              <a:t> = 0.208)</a:t>
            </a:r>
          </a:p>
          <a:p>
            <a:pPr>
              <a:buNone/>
            </a:pPr>
            <a:endParaRPr lang="en-US" altLang="ja-JP" sz="1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ja-JP" sz="1800" dirty="0" smtClean="0">
                <a:solidFill>
                  <a:srgbClr val="FF0000"/>
                </a:solidFill>
              </a:rPr>
              <a:t>  Highest-</a:t>
            </a:r>
            <a:r>
              <a:rPr lang="en-US" altLang="ja-JP" sz="1800" dirty="0" err="1" smtClean="0">
                <a:solidFill>
                  <a:srgbClr val="FF0000"/>
                </a:solidFill>
              </a:rPr>
              <a:t>redshift</a:t>
            </a:r>
            <a:r>
              <a:rPr lang="en-US" altLang="ja-JP" sz="1800" dirty="0" smtClean="0">
                <a:solidFill>
                  <a:srgbClr val="FF0000"/>
                </a:solidFill>
              </a:rPr>
              <a:t> of water maser :  </a:t>
            </a:r>
            <a:r>
              <a:rPr lang="en-US" altLang="ja-JP" sz="1800" dirty="0" err="1" smtClean="0">
                <a:solidFill>
                  <a:srgbClr val="FF0000"/>
                </a:solidFill>
              </a:rPr>
              <a:t>z</a:t>
            </a:r>
            <a:r>
              <a:rPr lang="en-US" altLang="ja-JP" sz="1800" dirty="0" smtClean="0">
                <a:solidFill>
                  <a:srgbClr val="FF0000"/>
                </a:solidFill>
              </a:rPr>
              <a:t>=2.2, 0.66,..</a:t>
            </a:r>
            <a:endParaRPr lang="en-US" altLang="ja-JP" sz="1800" dirty="0" smtClean="0"/>
          </a:p>
          <a:p>
            <a:pPr>
              <a:buNone/>
            </a:pPr>
            <a:endParaRPr lang="en-US" altLang="ja-JP" sz="1800" dirty="0" smtClean="0"/>
          </a:p>
          <a:p>
            <a:pPr>
              <a:buNone/>
            </a:pPr>
            <a:r>
              <a:rPr lang="en-US" altLang="ja-JP" sz="1800" dirty="0" smtClean="0"/>
              <a:t>      </a:t>
            </a:r>
            <a:endParaRPr lang="ja-JP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b="1" dirty="0" smtClean="0"/>
              <a:t>Frequency Management Activities of VSOP-2</a:t>
            </a:r>
            <a:endParaRPr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199" y="1208185"/>
            <a:ext cx="8229600" cy="4525963"/>
          </a:xfrm>
        </p:spPr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ja-JP" sz="1600" b="1" u="sng" dirty="0" smtClean="0">
                <a:latin typeface="Helvetica"/>
                <a:ea typeface="" charset="-128"/>
                <a:cs typeface="Helvetica"/>
              </a:rPr>
              <a:t>Frequency Selection:</a:t>
            </a:r>
          </a:p>
          <a:p>
            <a:pPr marL="914400" lvl="1" indent="-457200">
              <a:lnSpc>
                <a:spcPct val="90000"/>
              </a:lnSpc>
              <a:buFontTx/>
              <a:buChar char="•"/>
            </a:pPr>
            <a:r>
              <a:rPr lang="en-US" altLang="ja-JP" sz="1600" b="1" u="sng" dirty="0" smtClean="0">
                <a:latin typeface="Helvetica"/>
                <a:ea typeface="" charset="-128"/>
                <a:cs typeface="Helvetica"/>
              </a:rPr>
              <a:t>Observing bands, Space VLBI (Up/downlink data), TT&amp;C  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ja-JP" sz="1600" b="1" u="sng" dirty="0" smtClean="0">
                <a:latin typeface="Helvetica"/>
                <a:ea typeface="" charset="-128"/>
                <a:cs typeface="Helvetica"/>
              </a:rPr>
              <a:t>SFCG (Space Frequency Coordination Group)</a:t>
            </a:r>
          </a:p>
          <a:p>
            <a:pPr marL="914400" lvl="1" indent="-457200">
              <a:lnSpc>
                <a:spcPct val="90000"/>
              </a:lnSpc>
              <a:buFontTx/>
              <a:buChar char="•"/>
            </a:pPr>
            <a:r>
              <a:rPr lang="en-US" altLang="ja-JP" sz="1600" b="1" u="sng" dirty="0" smtClean="0">
                <a:latin typeface="Helvetica"/>
                <a:cs typeface="Helvetica"/>
              </a:rPr>
              <a:t>Coordination among space agencies</a:t>
            </a:r>
          </a:p>
          <a:p>
            <a:pPr marL="914400" lvl="1" indent="-457200">
              <a:lnSpc>
                <a:spcPct val="90000"/>
              </a:lnSpc>
              <a:buFontTx/>
              <a:buChar char="•"/>
            </a:pPr>
            <a:r>
              <a:rPr lang="en-US" altLang="ja-JP" sz="1600" b="1" u="sng" dirty="0" smtClean="0">
                <a:latin typeface="Helvetica"/>
                <a:cs typeface="Helvetica"/>
              </a:rPr>
              <a:t>Information for ASTRO-G was submitted in September, 2007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ja-JP" sz="1600" b="1" u="sng" dirty="0" smtClean="0">
                <a:latin typeface="Helvetica"/>
                <a:cs typeface="Helvetica"/>
              </a:rPr>
              <a:t>ITU-R SG7</a:t>
            </a:r>
          </a:p>
          <a:p>
            <a:pPr marL="914400" lvl="1" indent="-457200">
              <a:lnSpc>
                <a:spcPct val="90000"/>
              </a:lnSpc>
              <a:buFontTx/>
              <a:buChar char="•"/>
            </a:pPr>
            <a:r>
              <a:rPr lang="en-US" altLang="ja-JP" sz="1600" b="1" u="sng" dirty="0" smtClean="0">
                <a:latin typeface="Helvetica"/>
                <a:cs typeface="Helvetica"/>
              </a:rPr>
              <a:t>General SVLBI (Space VLBI) coordination have already done by US (JPL) group at WP7B.</a:t>
            </a:r>
          </a:p>
          <a:p>
            <a:pPr marL="914400" lvl="1" indent="-457200">
              <a:lnSpc>
                <a:spcPct val="90000"/>
              </a:lnSpc>
              <a:buFontTx/>
              <a:buNone/>
            </a:pPr>
            <a:r>
              <a:rPr lang="en-US" altLang="ja-JP" sz="1600" b="1" u="sng" dirty="0" smtClean="0">
                <a:latin typeface="Helvetica"/>
                <a:cs typeface="Helvetica"/>
              </a:rPr>
              <a:t>         </a:t>
            </a:r>
            <a:r>
              <a:rPr lang="en-US" altLang="ja-JP" sz="1600" b="1" u="sng" dirty="0" smtClean="0">
                <a:latin typeface="Helvetica"/>
                <a:ea typeface="HG 明朝L Sun" charset="-128"/>
                <a:cs typeface="Helvetica"/>
              </a:rPr>
              <a:t>Recommendation ITU-R SA.1344</a:t>
            </a:r>
            <a:r>
              <a:rPr lang="en-US" altLang="ja-JP" sz="1600" b="1" u="sng" dirty="0" smtClean="0">
                <a:latin typeface="Helvetica"/>
                <a:cs typeface="Helvetica"/>
              </a:rPr>
              <a:t> : SVLBI system description </a:t>
            </a:r>
          </a:p>
          <a:p>
            <a:pPr marL="914400" lvl="1" indent="-457200">
              <a:lnSpc>
                <a:spcPct val="90000"/>
              </a:lnSpc>
              <a:buFontTx/>
              <a:buNone/>
            </a:pPr>
            <a:r>
              <a:rPr lang="en-US" altLang="ja-JP" sz="1600" b="1" u="sng" dirty="0" smtClean="0">
                <a:latin typeface="Helvetica"/>
                <a:cs typeface="Helvetica"/>
              </a:rPr>
              <a:t>             “Preferred frequency bands and bandwidths for Space VLBI”</a:t>
            </a:r>
          </a:p>
          <a:p>
            <a:pPr marL="914400" lvl="1" indent="-457200">
              <a:lnSpc>
                <a:spcPct val="90000"/>
              </a:lnSpc>
              <a:buFontTx/>
              <a:buNone/>
            </a:pPr>
            <a:r>
              <a:rPr lang="en-US" altLang="ja-JP" sz="1600" b="1" u="sng" dirty="0" smtClean="0">
                <a:latin typeface="Helvetica"/>
                <a:cs typeface="Helvetica"/>
              </a:rPr>
              <a:t>            </a:t>
            </a:r>
            <a:r>
              <a:rPr lang="en-US" altLang="ja-JP" sz="1600" b="1" u="sng" dirty="0" smtClean="0">
                <a:solidFill>
                  <a:srgbClr val="FF0000"/>
                </a:solidFill>
                <a:latin typeface="Helvetica"/>
                <a:cs typeface="Helvetica"/>
              </a:rPr>
              <a:t>Up 40-40.5 GHz, Down 37-38 GHz</a:t>
            </a:r>
          </a:p>
          <a:p>
            <a:pPr marL="914400" lvl="1" indent="-457200">
              <a:lnSpc>
                <a:spcPct val="90000"/>
              </a:lnSpc>
              <a:buFontTx/>
              <a:buChar char="•"/>
            </a:pPr>
            <a:r>
              <a:rPr lang="en-US" altLang="ja-JP" sz="1600" b="1" u="sng" dirty="0" smtClean="0">
                <a:solidFill>
                  <a:srgbClr val="FF0000"/>
                </a:solidFill>
                <a:latin typeface="Helvetica"/>
                <a:cs typeface="Helvetica"/>
              </a:rPr>
              <a:t>Sharing studies in 37-38 GHz  band are going now.</a:t>
            </a:r>
          </a:p>
          <a:p>
            <a:pPr marL="914400" lvl="1" indent="-457200">
              <a:lnSpc>
                <a:spcPct val="90000"/>
              </a:lnSpc>
              <a:buFontTx/>
              <a:buChar char="•"/>
            </a:pPr>
            <a:r>
              <a:rPr lang="en-US" altLang="ja-JP" sz="1600" b="1" u="sng" dirty="0" smtClean="0">
                <a:latin typeface="Helvetica"/>
                <a:cs typeface="Helvetica"/>
              </a:rPr>
              <a:t>Observing band protection in radio astronomy bands in 22/43 GHz is not clear now.</a:t>
            </a:r>
            <a:endParaRPr lang="en-US" altLang="ja-JP" sz="1600" b="1" u="sng" dirty="0" smtClean="0">
              <a:latin typeface="Helvetica"/>
              <a:ea typeface="" charset="-128"/>
              <a:cs typeface="Helvetica"/>
            </a:endParaRP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altLang="ja-JP" sz="2162" b="1" u="sng" dirty="0" smtClean="0">
                <a:latin typeface="Helvetica"/>
                <a:ea typeface="" charset="-128"/>
                <a:cs typeface="Helvetica"/>
              </a:rPr>
              <a:t>                                                                  </a:t>
            </a:r>
          </a:p>
          <a:p>
            <a:endParaRPr lang="ja-JP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0280" y="4759500"/>
            <a:ext cx="4906519" cy="20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b="1" dirty="0" smtClean="0"/>
              <a:t>ASTRO-G frequency Selection</a:t>
            </a:r>
            <a:endParaRPr lang="ja-JP" altLang="en-US" sz="3200" dirty="0"/>
          </a:p>
        </p:txBody>
      </p:sp>
      <p:sp>
        <p:nvSpPr>
          <p:cNvPr id="5" name="正方形/長方形 4"/>
          <p:cNvSpPr/>
          <p:nvPr/>
        </p:nvSpPr>
        <p:spPr>
          <a:xfrm>
            <a:off x="1465110" y="1303237"/>
            <a:ext cx="6093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ja-JP" b="1" dirty="0" smtClean="0">
                <a:ea typeface="" charset="-128"/>
                <a:cs typeface="" charset="-128"/>
              </a:rPr>
              <a:t>Observing band:</a:t>
            </a:r>
          </a:p>
          <a:p>
            <a:pPr>
              <a:buFontTx/>
              <a:buNone/>
            </a:pPr>
            <a:r>
              <a:rPr lang="en-US" altLang="ja-JP" b="1" dirty="0" smtClean="0">
                <a:ea typeface="" charset="-128"/>
                <a:cs typeface="" charset="-128"/>
              </a:rPr>
              <a:t>       8.0 – 8.8 GHz, 20.6 – 22.6 GHz, 41.0 – 45.0GHz </a:t>
            </a:r>
            <a:endParaRPr lang="ja-JP" alt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49568"/>
            <a:ext cx="81057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1417638"/>
            <a:ext cx="810577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556" dirty="0" smtClean="0">
                <a:latin typeface="Times New Roman" charset="0"/>
              </a:rPr>
              <a:t>Status of the frequency sharing study for ASTRO-G  in 37-38 GHz downlink</a:t>
            </a:r>
            <a:r>
              <a:rPr lang="en-US" altLang="ja-JP" sz="3556" dirty="0" smtClean="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altLang="ja-JP" b="0" dirty="0" smtClean="0">
                <a:solidFill>
                  <a:schemeClr val="tx2"/>
                </a:solidFill>
                <a:latin typeface="Times New Roman" charset="0"/>
              </a:rPr>
              <a:t/>
            </a:r>
            <a:br>
              <a:rPr lang="en-US" altLang="ja-JP" b="0" dirty="0" smtClean="0">
                <a:solidFill>
                  <a:schemeClr val="tx2"/>
                </a:solidFill>
                <a:latin typeface="Times New Roman" charset="0"/>
              </a:rPr>
            </a:br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882842" y="1192696"/>
            <a:ext cx="75273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b="0" dirty="0" smtClean="0">
                <a:solidFill>
                  <a:schemeClr val="tx2"/>
                </a:solidFill>
                <a:latin typeface="Helvetica"/>
                <a:cs typeface="Helvetica"/>
              </a:rPr>
              <a:t>Space VLBI (SVLBI) system : Recommendation ITU-R SA.1344. 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b="0" dirty="0" smtClean="0">
                <a:solidFill>
                  <a:schemeClr val="tx2"/>
                </a:solidFill>
                <a:latin typeface="Helvetica"/>
                <a:cs typeface="Helvetica"/>
              </a:rPr>
              <a:t>Drafting Group 3 in ITU-R SG-7 Working Party 7B (WP7B)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ja-JP" b="0" dirty="0" smtClean="0">
                <a:solidFill>
                  <a:schemeClr val="tx2"/>
                </a:solidFill>
                <a:latin typeface="Helvetica"/>
                <a:cs typeface="Helvetica"/>
              </a:rPr>
              <a:t>Sharing study to Lunar systems (SRS) and FSS.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ja-JP" b="0" dirty="0" smtClean="0">
                <a:solidFill>
                  <a:schemeClr val="tx2"/>
                </a:solidFill>
                <a:latin typeface="Helvetica"/>
                <a:cs typeface="Helvetica"/>
              </a:rPr>
              <a:t>WP7B chairman's report (Document 7B/168-E) was released last February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ja-JP" b="0" dirty="0" smtClean="0">
                <a:solidFill>
                  <a:schemeClr val="tx2"/>
                </a:solidFill>
                <a:latin typeface="Helvetica"/>
                <a:cs typeface="Helvetica"/>
              </a:rPr>
              <a:t>VSOP-2/ASTRO-G parameters are in Table 3.1 in Annex 8 to document 7B/168-E. But some of the parameters in this table have already updated. Difference of the table is as follows: </a:t>
            </a:r>
            <a:endParaRPr lang="en-US" altLang="ja-JP" b="0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055019"/>
            <a:ext cx="8010019" cy="248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b="1" dirty="0" smtClean="0"/>
              <a:t>Frequency Management Activities of </a:t>
            </a:r>
            <a:r>
              <a:rPr lang="en-US" altLang="ja-JP" sz="3200" b="1" dirty="0" err="1" smtClean="0"/>
              <a:t>Radioastron</a:t>
            </a:r>
            <a:endParaRPr lang="ja-JP" altLang="en-US" sz="3200" dirty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457200" y="1417638"/>
          <a:ext cx="8229600" cy="1508139"/>
        </p:xfrm>
        <a:graphic>
          <a:graphicData uri="http://schemas.openxmlformats.org/presentationml/2006/ole">
            <p:oleObj spid="_x0000_s32770" name="Word 文書" r:id="rId3" imgW="5613400" imgH="1028700" progId="Word.Document.12">
              <p:link updateAutomatic="1"/>
            </p:oleObj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425222" y="2925777"/>
            <a:ext cx="6960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From ITU document form Radio communication study </a:t>
            </a:r>
            <a:r>
              <a:rPr lang="en-US" altLang="ja-JP" sz="1600" dirty="0" smtClean="0"/>
              <a:t>Group,</a:t>
            </a:r>
            <a:r>
              <a:rPr kumimoji="1" lang="en-US" altLang="ja-JP" sz="1600" dirty="0" smtClean="0"/>
              <a:t> </a:t>
            </a:r>
            <a:r>
              <a:rPr lang="en-GB" sz="1600" b="1" dirty="0"/>
              <a:t>26 September 2008</a:t>
            </a:r>
            <a:r>
              <a:rPr lang="ja-JP" sz="1600" dirty="0" smtClean="0"/>
              <a:t> </a:t>
            </a:r>
            <a:endParaRPr kumimoji="1" lang="ja-JP" altLang="en-US" sz="1600" dirty="0"/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1425222" y="3264331"/>
          <a:ext cx="5703006" cy="3374560"/>
        </p:xfrm>
        <a:graphic>
          <a:graphicData uri="http://schemas.openxmlformats.org/presentationml/2006/ole">
            <p:oleObj spid="_x0000_s32772" name="Word 文書" r:id="rId4" imgW="6438900" imgH="3810000" progId="Word.Document.12">
              <p:link updateAutomatic="1"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 Summary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ja-JP" sz="2595" dirty="0" smtClean="0"/>
              <a:t>Two space-VLBI  missions expected be launched in 2010-2015. Observing frequencies range from  microwave  (300MHz) to millimeter wave (45GHz)</a:t>
            </a:r>
          </a:p>
          <a:p>
            <a:r>
              <a:rPr lang="en-US" altLang="ja-JP" sz="2595" dirty="0" smtClean="0"/>
              <a:t>RFI expected around at non-protected frequency ranges. (This was true for earlier missions.), although dishes are looking </a:t>
            </a:r>
          </a:p>
          <a:p>
            <a:r>
              <a:rPr lang="en-US" altLang="ja-JP" sz="2595" dirty="0" smtClean="0"/>
              <a:t>For future S-VLBI, allocation of wider frequency bandwidth will be </a:t>
            </a:r>
            <a:r>
              <a:rPr lang="en-US" altLang="ja-JP" sz="2595" dirty="0" smtClean="0"/>
              <a:t>required</a:t>
            </a:r>
            <a:r>
              <a:rPr lang="en-US" altLang="ja-JP" sz="2595" dirty="0" smtClean="0"/>
              <a:t> </a:t>
            </a:r>
            <a:r>
              <a:rPr lang="en-US" altLang="ja-JP" sz="2595" dirty="0" smtClean="0"/>
              <a:t>due </a:t>
            </a:r>
            <a:r>
              <a:rPr lang="en-US" altLang="ja-JP" sz="2595" dirty="0" smtClean="0"/>
              <a:t>to request for higher down-link rate</a:t>
            </a: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Astronomers request S-VLBI operational at higher frequencies and sensitivity (higher data rate)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658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Comparison of angular resolution</a:t>
            </a:r>
            <a:endParaRPr lang="ja-JP" altLang="en-US" sz="3600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lum bright="-4000" contrast="30000"/>
          </a:blip>
          <a:srcRect/>
          <a:stretch>
            <a:fillRect/>
          </a:stretch>
        </p:blipFill>
        <p:spPr bwMode="auto">
          <a:xfrm>
            <a:off x="811536" y="1189580"/>
            <a:ext cx="7338465" cy="524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正方形/長方形 9"/>
          <p:cNvSpPr/>
          <p:nvPr/>
        </p:nvSpPr>
        <p:spPr>
          <a:xfrm>
            <a:off x="1740502" y="4557461"/>
            <a:ext cx="82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b="1" dirty="0" smtClean="0">
                <a:solidFill>
                  <a:srgbClr val="FF0000"/>
                </a:solidFill>
                <a:ea typeface="HGS創英角ﾎﾟｯﾌﾟ体" pitchFamily="50" charset="-128"/>
                <a:cs typeface="HGS創英角ﾎﾟｯﾌﾟ体" pitchFamily="50" charset="-128"/>
              </a:rPr>
              <a:t>VSOP1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021770" y="5480791"/>
            <a:ext cx="1086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1400" b="1" dirty="0" err="1" smtClean="0">
                <a:solidFill>
                  <a:srgbClr val="0000FF"/>
                </a:solidFill>
                <a:ea typeface="HGS創英角ﾎﾟｯﾌﾟ体" pitchFamily="50" charset="-128"/>
                <a:cs typeface="HGS創英角ﾎﾟｯﾌﾟ体" pitchFamily="50" charset="-128"/>
              </a:rPr>
              <a:t>Radioastron</a:t>
            </a:r>
            <a:endParaRPr lang="ja-JP" altLang="en-US" sz="1400" b="1" dirty="0">
              <a:solidFill>
                <a:srgbClr val="0000FF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186545" y="5111459"/>
            <a:ext cx="1033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b="0" dirty="0" smtClean="0">
                <a:solidFill>
                  <a:srgbClr val="FF0000"/>
                </a:solidFill>
                <a:ea typeface="HGS創英角ﾎﾟｯﾌﾟ体" pitchFamily="50" charset="-128"/>
                <a:cs typeface="HGS創英角ﾎﾟｯﾌﾟ体" pitchFamily="50" charset="-128"/>
              </a:rPr>
              <a:t>    </a:t>
            </a:r>
            <a:r>
              <a:rPr kumimoji="0" lang="en-US" altLang="ja-JP" b="1" dirty="0" smtClean="0">
                <a:solidFill>
                  <a:srgbClr val="FF0000"/>
                </a:solidFill>
                <a:ea typeface="HGS創英角ﾎﾟｯﾌﾟ体" pitchFamily="50" charset="-128"/>
                <a:cs typeface="HGS創英角ﾎﾟｯﾌﾟ体" pitchFamily="50" charset="-128"/>
              </a:rPr>
              <a:t>VSOP2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5957" y="46551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Ground-  vs. Space-VLBI</a:t>
            </a:r>
            <a:endParaRPr lang="ja-JP" altLang="en-US" sz="3200" dirty="0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05215"/>
            <a:ext cx="8795558" cy="5433352"/>
          </a:xfrm>
          <a:prstGeom prst="rect">
            <a:avLst/>
          </a:prstGeom>
        </p:spPr>
      </p:pic>
      <p:pic>
        <p:nvPicPr>
          <p:cNvPr id="7" name="Picture 6" descr="VSOP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9636" y="1027577"/>
            <a:ext cx="1327276" cy="87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mbfigbon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14899" y="1027577"/>
            <a:ext cx="1036720" cy="87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図 8" descr="images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4857" y="990703"/>
            <a:ext cx="1211240" cy="908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 smtClean="0"/>
              <a:t>Brief Overview of Space-VLBI Projects 1</a:t>
            </a:r>
            <a:endParaRPr lang="ja-JP" altLang="en-US" sz="3200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457200" y="1177206"/>
          <a:ext cx="8229600" cy="5539193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645920"/>
                <a:gridCol w="1645920"/>
                <a:gridCol w="1726777"/>
                <a:gridCol w="1565063"/>
                <a:gridCol w="1645920"/>
              </a:tblGrid>
              <a:tr h="875754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       Project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  </a:t>
                      </a:r>
                      <a:r>
                        <a:rPr kumimoji="1" lang="en-US" altLang="ja-JP" sz="2400" baseline="0" dirty="0" smtClean="0"/>
                        <a:t> Institute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  Period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     Orbit </a:t>
                      </a:r>
                      <a:r>
                        <a:rPr kumimoji="1" lang="en-US" altLang="ja-JP" sz="2400" baseline="0" dirty="0" smtClean="0"/>
                        <a:t>   </a:t>
                      </a:r>
                    </a:p>
                    <a:p>
                      <a:r>
                        <a:rPr kumimoji="1" lang="en-US" altLang="ja-JP" sz="2400" baseline="0" dirty="0" smtClean="0"/>
                        <a:t>  (</a:t>
                      </a:r>
                      <a:r>
                        <a:rPr kumimoji="1" lang="en-US" altLang="ja-JP" sz="2400" dirty="0" smtClean="0"/>
                        <a:t>apogee)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aseline="0" dirty="0" smtClean="0"/>
                        <a:t>    Purpose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875754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   TDRSS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      JPL</a:t>
                      </a:r>
                    </a:p>
                    <a:p>
                      <a:r>
                        <a:rPr kumimoji="1" lang="en-US" altLang="ja-JP" sz="2000" dirty="0" smtClean="0"/>
                        <a:t>    (USA)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    1986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 12,000</a:t>
                      </a:r>
                      <a:r>
                        <a:rPr kumimoji="1" lang="en-US" altLang="ja-JP" baseline="0" dirty="0" smtClean="0"/>
                        <a:t> km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Communication with Space Shuttle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875754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  </a:t>
                      </a:r>
                      <a:r>
                        <a:rPr kumimoji="1" lang="en-US" altLang="ja-JP" sz="2800" dirty="0" smtClean="0"/>
                        <a:t>VSOP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     ISAS    </a:t>
                      </a:r>
                    </a:p>
                    <a:p>
                      <a:r>
                        <a:rPr kumimoji="1" lang="en-US" altLang="ja-JP" sz="2000" dirty="0" smtClean="0"/>
                        <a:t>   (Japan)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 1997-2005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 21,500</a:t>
                      </a:r>
                      <a:r>
                        <a:rPr kumimoji="1" lang="en-US" altLang="ja-JP" baseline="0" dirty="0" smtClean="0"/>
                        <a:t> km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Ground-space</a:t>
                      </a:r>
                      <a:r>
                        <a:rPr kumimoji="1" lang="en-US" altLang="ja-JP" baseline="0" dirty="0" smtClean="0"/>
                        <a:t> communication</a:t>
                      </a:r>
                    </a:p>
                    <a:p>
                      <a:r>
                        <a:rPr kumimoji="1" lang="en-US" altLang="ja-JP" baseline="0" dirty="0" smtClean="0"/>
                        <a:t>and Astronomy </a:t>
                      </a:r>
                      <a:endParaRPr kumimoji="1" lang="en-US" altLang="ja-JP" dirty="0" smtClean="0"/>
                    </a:p>
                  </a:txBody>
                  <a:tcPr/>
                </a:tc>
              </a:tr>
              <a:tr h="875754">
                <a:tc>
                  <a:txBody>
                    <a:bodyPr/>
                    <a:lstStyle/>
                    <a:p>
                      <a:r>
                        <a:rPr kumimoji="1" lang="en-US" altLang="ja-JP" sz="2400" dirty="0" err="1" smtClean="0"/>
                        <a:t>Radioastron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</a:t>
                      </a:r>
                      <a:r>
                        <a:rPr kumimoji="1" lang="en-US" altLang="ja-JP" dirty="0" err="1" smtClean="0"/>
                        <a:t>Astro</a:t>
                      </a:r>
                      <a:r>
                        <a:rPr kumimoji="1" lang="en-US" altLang="ja-JP" dirty="0" smtClean="0"/>
                        <a:t> Space</a:t>
                      </a:r>
                      <a:r>
                        <a:rPr kumimoji="1" lang="en-US" altLang="ja-JP" baseline="0" dirty="0" smtClean="0"/>
                        <a:t> </a:t>
                      </a:r>
                    </a:p>
                    <a:p>
                      <a:r>
                        <a:rPr kumimoji="1" lang="en-US" altLang="ja-JP" baseline="0" dirty="0" smtClean="0"/>
                        <a:t> Center (ASC)</a:t>
                      </a:r>
                    </a:p>
                    <a:p>
                      <a:r>
                        <a:rPr kumimoji="1" lang="en-US" altLang="ja-JP" baseline="0" dirty="0" smtClean="0"/>
                        <a:t>     (Russia)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     2010 </a:t>
                      </a:r>
                      <a:endParaRPr kumimoji="1" lang="ja-JP" altLang="en-US" sz="2400" dirty="0" smtClean="0"/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320,000</a:t>
                      </a:r>
                      <a:r>
                        <a:rPr kumimoji="1" lang="en-US" altLang="ja-JP" baseline="0" dirty="0" smtClean="0"/>
                        <a:t> km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 Astronomy</a:t>
                      </a:r>
                    </a:p>
                    <a:p>
                      <a:r>
                        <a:rPr kumimoji="1" lang="en-US" altLang="ja-JP" dirty="0" smtClean="0"/>
                        <a:t>     </a:t>
                      </a:r>
                      <a:r>
                        <a:rPr kumimoji="1" lang="en-US" altLang="ja-JP" baseline="0" dirty="0" smtClean="0"/>
                        <a:t> (VLBI)</a:t>
                      </a:r>
                    </a:p>
                  </a:txBody>
                  <a:tcPr/>
                </a:tc>
              </a:tr>
              <a:tr h="876424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   VSOP-2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 ISAS/JAXA</a:t>
                      </a:r>
                    </a:p>
                    <a:p>
                      <a:r>
                        <a:rPr kumimoji="1" lang="en-US" altLang="ja-JP" dirty="0" smtClean="0"/>
                        <a:t>     (Japan)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aseline="0" dirty="0" smtClean="0"/>
                        <a:t> 2015 (goal)  </a:t>
                      </a:r>
                      <a:r>
                        <a:rPr kumimoji="1" lang="en-US" altLang="ja-JP" sz="1800" baseline="0" dirty="0" smtClean="0"/>
                        <a:t>(postponed </a:t>
                      </a:r>
                    </a:p>
                    <a:p>
                      <a:r>
                        <a:rPr kumimoji="1" lang="en-US" altLang="ja-JP" sz="1800" baseline="0" dirty="0" smtClean="0"/>
                        <a:t> from 2013)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 25,000</a:t>
                      </a:r>
                      <a:r>
                        <a:rPr kumimoji="1" lang="en-US" altLang="ja-JP" baseline="0" dirty="0" smtClean="0"/>
                        <a:t> km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  Astronomy</a:t>
                      </a:r>
                    </a:p>
                    <a:p>
                      <a:r>
                        <a:rPr kumimoji="1" lang="en-US" altLang="ja-JP" dirty="0" smtClean="0"/>
                        <a:t>    </a:t>
                      </a:r>
                      <a:r>
                        <a:rPr kumimoji="1" lang="en-US" altLang="ja-JP" baseline="0" dirty="0" smtClean="0"/>
                        <a:t>  (VLBI)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875754">
                <a:tc>
                  <a:txBody>
                    <a:bodyPr/>
                    <a:lstStyle/>
                    <a:p>
                      <a:r>
                        <a:rPr kumimoji="1" lang="en-US" altLang="ja-JP" sz="2400" dirty="0" err="1" smtClean="0"/>
                        <a:t>Millimetron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ASC</a:t>
                      </a:r>
                      <a:r>
                        <a:rPr kumimoji="1" lang="en-US" altLang="ja-JP" baseline="0" dirty="0" smtClean="0"/>
                        <a:t> + Europe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    </a:t>
                      </a:r>
                      <a:r>
                        <a:rPr kumimoji="1" lang="en-US" altLang="ja-JP" sz="2400" dirty="0" smtClean="0"/>
                        <a:t>2016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300,000</a:t>
                      </a:r>
                      <a:r>
                        <a:rPr kumimoji="1" lang="en-US" altLang="ja-JP" baseline="0" dirty="0" smtClean="0"/>
                        <a:t> – 370,000km, </a:t>
                      </a:r>
                    </a:p>
                    <a:p>
                      <a:r>
                        <a:rPr kumimoji="1" lang="en-US" altLang="ja-JP" baseline="0" dirty="0" smtClean="0"/>
                        <a:t>or L2 Orbit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  Astronomy</a:t>
                      </a:r>
                    </a:p>
                    <a:p>
                      <a:r>
                        <a:rPr kumimoji="1" lang="en-US" altLang="ja-JP" baseline="0" dirty="0" smtClean="0"/>
                        <a:t>    (Single-dish,</a:t>
                      </a:r>
                    </a:p>
                    <a:p>
                      <a:r>
                        <a:rPr kumimoji="1" lang="en-US" altLang="ja-JP" baseline="0" dirty="0" smtClean="0"/>
                        <a:t>     VLBI)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TDRSS</a:t>
            </a:r>
            <a:endParaRPr lang="ja-JP" altLang="en-US" dirty="0"/>
          </a:p>
        </p:txBody>
      </p:sp>
      <p:pic>
        <p:nvPicPr>
          <p:cNvPr id="4" name="Picture 5" descr="tdrss-s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7667" y="2610557"/>
            <a:ext cx="3661150" cy="3468286"/>
          </a:xfrm>
          <a:prstGeom prst="rect">
            <a:avLst/>
          </a:prstGeom>
          <a:noFill/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673375" y="3711222"/>
            <a:ext cx="1435843" cy="738664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l-GR" sz="1400" dirty="0">
                <a:solidFill>
                  <a:srgbClr val="3333CC"/>
                </a:solidFill>
                <a:ea typeface="Arial" charset="0"/>
                <a:cs typeface="Arial" charset="0"/>
              </a:rPr>
              <a:t>ε</a:t>
            </a:r>
            <a:r>
              <a:rPr lang="en-US" altLang="ja-JP" sz="1400" baseline="-25000" dirty="0">
                <a:solidFill>
                  <a:srgbClr val="3333CC"/>
                </a:solidFill>
                <a:ea typeface="Arial Unicode MS" charset="0"/>
                <a:cs typeface="Arial Unicode MS" charset="0"/>
              </a:rPr>
              <a:t>A</a:t>
            </a:r>
            <a:r>
              <a:rPr lang="en-US" altLang="ja-JP" sz="1400" dirty="0">
                <a:solidFill>
                  <a:srgbClr val="3333CC"/>
                </a:solidFill>
                <a:ea typeface="Arial Unicode MS" charset="0"/>
                <a:cs typeface="Arial Unicode MS" charset="0"/>
              </a:rPr>
              <a:t> = 0.4</a:t>
            </a:r>
          </a:p>
          <a:p>
            <a:r>
              <a:rPr lang="en-US" altLang="ja-JP" sz="1400" dirty="0" err="1">
                <a:solidFill>
                  <a:srgbClr val="3333CC"/>
                </a:solidFill>
                <a:ea typeface="Arial Unicode MS" charset="0"/>
                <a:cs typeface="Arial Unicode MS" charset="0"/>
              </a:rPr>
              <a:t>T</a:t>
            </a:r>
            <a:r>
              <a:rPr lang="en-US" altLang="ja-JP" sz="1400" baseline="-25000" dirty="0" err="1">
                <a:solidFill>
                  <a:srgbClr val="3333CC"/>
                </a:solidFill>
                <a:ea typeface="Arial Unicode MS" charset="0"/>
                <a:cs typeface="Arial Unicode MS" charset="0"/>
              </a:rPr>
              <a:t>sys</a:t>
            </a:r>
            <a:r>
              <a:rPr lang="en-US" altLang="ja-JP" sz="1400" dirty="0">
                <a:solidFill>
                  <a:srgbClr val="3333CC"/>
                </a:solidFill>
                <a:ea typeface="Arial Unicode MS" charset="0"/>
                <a:cs typeface="Arial Unicode MS" charset="0"/>
              </a:rPr>
              <a:t> = 320 K</a:t>
            </a:r>
          </a:p>
          <a:p>
            <a:r>
              <a:rPr lang="el-GR" sz="1400" dirty="0">
                <a:solidFill>
                  <a:srgbClr val="3333CC"/>
                </a:solidFill>
                <a:ea typeface="Arial" charset="0"/>
                <a:cs typeface="Arial" charset="0"/>
              </a:rPr>
              <a:t>Δν</a:t>
            </a:r>
            <a:r>
              <a:rPr lang="en-US" altLang="ja-JP" sz="1400" dirty="0">
                <a:solidFill>
                  <a:srgbClr val="3333CC"/>
                </a:solidFill>
                <a:ea typeface="Arial" charset="0"/>
                <a:cs typeface="Arial" charset="0"/>
              </a:rPr>
              <a:t> = 14 MHz</a:t>
            </a:r>
            <a:endParaRPr lang="el-GR" sz="1400" dirty="0">
              <a:solidFill>
                <a:srgbClr val="3333CC"/>
              </a:solidFill>
              <a:ea typeface="Arial" charset="0"/>
              <a:cs typeface="Arial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57536" y="6304002"/>
            <a:ext cx="1124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J.Ulvestad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816" y="1981575"/>
            <a:ext cx="6448967" cy="2707438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995987" y="1044222"/>
            <a:ext cx="6200680" cy="1094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en-US" altLang="ja-JP" dirty="0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altLang="ja-JP" dirty="0" smtClean="0"/>
              <a:t>TDRSS was used exclusively for </a:t>
            </a:r>
            <a:r>
              <a:rPr lang="en-US" altLang="ja-JP" dirty="0" err="1" smtClean="0"/>
              <a:t>ommunication</a:t>
            </a:r>
            <a:r>
              <a:rPr lang="en-US" altLang="ja-JP" dirty="0" smtClean="0"/>
              <a:t> with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altLang="ja-JP" dirty="0"/>
              <a:t> </a:t>
            </a:r>
            <a:r>
              <a:rPr lang="en-US" altLang="ja-JP" dirty="0" err="1" smtClean="0"/>
              <a:t>SpaceShuttle</a:t>
            </a:r>
            <a:endParaRPr lang="en-US" altLang="ja-JP" dirty="0" smtClean="0"/>
          </a:p>
          <a:p>
            <a:pPr>
              <a:lnSpc>
                <a:spcPct val="90000"/>
              </a:lnSpc>
            </a:pPr>
            <a:r>
              <a:rPr lang="en-US" altLang="ja-JP" dirty="0" smtClean="0"/>
              <a:t>-Only one TDRSS in orbit in 1986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5109218" y="46890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 err="1" smtClean="0">
                <a:ea typeface="Arial" charset="0"/>
                <a:cs typeface="Arial" charset="0"/>
              </a:rPr>
              <a:t>Downlooking</a:t>
            </a:r>
            <a:r>
              <a:rPr lang="en-US" altLang="ja-JP" dirty="0" smtClean="0">
                <a:ea typeface="Arial" charset="0"/>
                <a:cs typeface="Arial" charset="0"/>
              </a:rPr>
              <a:t> satellite required telescopes</a:t>
            </a:r>
          </a:p>
          <a:p>
            <a:r>
              <a:rPr lang="en-US" altLang="ja-JP" dirty="0" smtClean="0">
                <a:ea typeface="Arial" charset="0"/>
                <a:cs typeface="Arial" charset="0"/>
              </a:rPr>
              <a:t> on opposite side of Earth</a:t>
            </a:r>
            <a:endParaRPr lang="el-GR" dirty="0"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5" descr="3c296_20cm_o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7026" y="999701"/>
            <a:ext cx="1016974" cy="120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図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689" y="1600200"/>
            <a:ext cx="1872530" cy="205021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 smtClean="0"/>
              <a:t>Frequencies of Space-VLBI</a:t>
            </a:r>
            <a:endParaRPr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sz="2800" dirty="0" smtClean="0"/>
              <a:t>Three different frequencies </a:t>
            </a:r>
          </a:p>
          <a:p>
            <a:pPr>
              <a:buNone/>
            </a:pPr>
            <a:r>
              <a:rPr lang="en-US" altLang="ja-JP" sz="2800" dirty="0" smtClean="0"/>
              <a:t>      -  </a:t>
            </a:r>
            <a:r>
              <a:rPr lang="en-US" altLang="ja-JP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Observing frequency 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ja-JP" sz="2800" dirty="0" smtClean="0"/>
              <a:t>      -  </a:t>
            </a:r>
            <a:r>
              <a:rPr lang="en-US" altLang="ja-JP" sz="2800" dirty="0" smtClean="0">
                <a:solidFill>
                  <a:srgbClr val="FFFF00"/>
                </a:solidFill>
              </a:rPr>
              <a:t>Up-link (phase-transfer)</a:t>
            </a:r>
          </a:p>
          <a:p>
            <a:pPr>
              <a:buNone/>
            </a:pPr>
            <a:r>
              <a:rPr lang="en-US" altLang="ja-JP" sz="1800" dirty="0" smtClean="0"/>
              <a:t>                 -  For VSOP, phases (clocks)  transmitted to </a:t>
            </a:r>
          </a:p>
          <a:p>
            <a:pPr>
              <a:buNone/>
            </a:pPr>
            <a:r>
              <a:rPr lang="en-US" altLang="ja-JP" sz="1800" dirty="0" smtClean="0"/>
              <a:t>                   the </a:t>
            </a:r>
            <a:r>
              <a:rPr lang="en-US" altLang="ja-JP" sz="1800" dirty="0" err="1" smtClean="0"/>
              <a:t>spacecraftand</a:t>
            </a:r>
            <a:r>
              <a:rPr lang="en-US" altLang="ja-JP" sz="1800" dirty="0" smtClean="0"/>
              <a:t> corrected using </a:t>
            </a:r>
          </a:p>
          <a:p>
            <a:pPr>
              <a:buNone/>
            </a:pPr>
            <a:r>
              <a:rPr lang="en-US" altLang="ja-JP" sz="1800" dirty="0" smtClean="0"/>
              <a:t>                   a two-way link</a:t>
            </a:r>
          </a:p>
          <a:p>
            <a:pPr>
              <a:buNone/>
            </a:pPr>
            <a:r>
              <a:rPr lang="en-US" altLang="ja-JP" sz="1800" dirty="0" smtClean="0"/>
              <a:t>                 -  On-board clocks (Hydrogen</a:t>
            </a:r>
          </a:p>
          <a:p>
            <a:pPr>
              <a:buNone/>
            </a:pPr>
            <a:r>
              <a:rPr lang="en-US" altLang="ja-JP" sz="1800" dirty="0" smtClean="0"/>
              <a:t>                     maser) for </a:t>
            </a:r>
          </a:p>
          <a:p>
            <a:pPr>
              <a:buNone/>
            </a:pPr>
            <a:r>
              <a:rPr lang="en-US" altLang="ja-JP" sz="1800" dirty="0" smtClean="0"/>
              <a:t>                    </a:t>
            </a:r>
            <a:r>
              <a:rPr lang="en-US" altLang="ja-JP" sz="1800" dirty="0" err="1" smtClean="0"/>
              <a:t>Radioastron</a:t>
            </a:r>
            <a:endParaRPr lang="en-US" altLang="ja-JP" sz="1800" dirty="0" smtClean="0"/>
          </a:p>
          <a:p>
            <a:pPr>
              <a:buNone/>
            </a:pPr>
            <a:r>
              <a:rPr lang="en-US" altLang="ja-JP" sz="1800" dirty="0" smtClean="0"/>
              <a:t>                </a:t>
            </a:r>
          </a:p>
          <a:p>
            <a:pPr>
              <a:buNone/>
            </a:pPr>
            <a:r>
              <a:rPr lang="en-US" altLang="ja-JP" sz="1800" dirty="0" smtClean="0"/>
              <a:t>                     </a:t>
            </a:r>
          </a:p>
          <a:p>
            <a:pPr>
              <a:buNone/>
            </a:pPr>
            <a:r>
              <a:rPr lang="en-US" altLang="ja-JP" sz="2800" dirty="0" smtClean="0">
                <a:solidFill>
                  <a:srgbClr val="FF0000"/>
                </a:solidFill>
              </a:rPr>
              <a:t>                                   - VLBI Data down-link frequency</a:t>
            </a:r>
            <a:endParaRPr lang="ja-JP" altLang="en-US" sz="2800" dirty="0">
              <a:solidFill>
                <a:srgbClr val="FFFF00"/>
              </a:solidFill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7043" y="5148263"/>
            <a:ext cx="104616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3013401" y="6278563"/>
            <a:ext cx="2364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defTabSz="4175125"/>
            <a:r>
              <a:rPr lang="en-US" altLang="ja-JP" sz="1400" b="0" dirty="0">
                <a:latin typeface="Arial" charset="0"/>
              </a:rPr>
              <a:t>Data </a:t>
            </a:r>
            <a:r>
              <a:rPr lang="en-US" altLang="ja-JP" sz="1400" b="0" dirty="0" smtClean="0">
                <a:latin typeface="Arial" charset="0"/>
              </a:rPr>
              <a:t>Storage  -&gt; Correlator</a:t>
            </a:r>
            <a:endParaRPr lang="en-US" altLang="ja-JP" sz="1400" b="0" dirty="0">
              <a:latin typeface="Arial" charset="0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924691" y="3798332"/>
            <a:ext cx="191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High-gain Antenna</a:t>
            </a:r>
            <a:endParaRPr kumimoji="1" lang="ja-JP" altLang="en-US" dirty="0"/>
          </a:p>
        </p:txBody>
      </p:sp>
      <p:cxnSp>
        <p:nvCxnSpPr>
          <p:cNvPr id="57" name="直線矢印コネクタ 56"/>
          <p:cNvCxnSpPr/>
          <p:nvPr/>
        </p:nvCxnSpPr>
        <p:spPr>
          <a:xfrm rot="5400000" flipH="1" flipV="1">
            <a:off x="6052035" y="3228618"/>
            <a:ext cx="84200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曲線コネクタ 59"/>
          <p:cNvCxnSpPr/>
          <p:nvPr/>
        </p:nvCxnSpPr>
        <p:spPr>
          <a:xfrm rot="10800000" flipV="1">
            <a:off x="7735980" y="1701354"/>
            <a:ext cx="520126" cy="263324"/>
          </a:xfrm>
          <a:prstGeom prst="curvedConnector3">
            <a:avLst>
              <a:gd name="adj1" fmla="val 50000"/>
            </a:avLst>
          </a:prstGeom>
          <a:ln w="476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/>
          <p:cNvSpPr txBox="1"/>
          <p:nvPr/>
        </p:nvSpPr>
        <p:spPr>
          <a:xfrm>
            <a:off x="7622805" y="2624538"/>
            <a:ext cx="1521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Main reflector</a:t>
            </a:r>
            <a:endParaRPr kumimoji="1" lang="ja-JP" altLang="en-US" dirty="0"/>
          </a:p>
        </p:txBody>
      </p:sp>
      <p:cxnSp>
        <p:nvCxnSpPr>
          <p:cNvPr id="68" name="曲線コネクタ 67"/>
          <p:cNvCxnSpPr/>
          <p:nvPr/>
        </p:nvCxnSpPr>
        <p:spPr>
          <a:xfrm rot="10800000" flipV="1">
            <a:off x="7888380" y="1853754"/>
            <a:ext cx="520126" cy="26332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曲線コネクタ 68"/>
          <p:cNvCxnSpPr/>
          <p:nvPr/>
        </p:nvCxnSpPr>
        <p:spPr>
          <a:xfrm rot="10800000" flipV="1">
            <a:off x="7996043" y="2069037"/>
            <a:ext cx="520126" cy="26332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/>
          <p:nvPr/>
        </p:nvCxnSpPr>
        <p:spPr>
          <a:xfrm flipV="1">
            <a:off x="2562773" y="2808410"/>
            <a:ext cx="3903908" cy="233985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/>
          <p:cNvCxnSpPr/>
          <p:nvPr/>
        </p:nvCxnSpPr>
        <p:spPr>
          <a:xfrm rot="10800000" flipV="1">
            <a:off x="2793207" y="2993869"/>
            <a:ext cx="3673475" cy="215439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 smtClean="0"/>
              <a:t>Brief Overview of Space-VLBI Projects 2</a:t>
            </a:r>
            <a:endParaRPr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 </a:t>
            </a:r>
            <a:endParaRPr lang="ja-JP" alt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199707" y="1160637"/>
          <a:ext cx="8771894" cy="560015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411386"/>
                <a:gridCol w="1411386"/>
                <a:gridCol w="1411386"/>
                <a:gridCol w="1411386"/>
                <a:gridCol w="1411386"/>
                <a:gridCol w="1714964"/>
              </a:tblGrid>
              <a:tr h="875754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   </a:t>
                      </a:r>
                      <a:r>
                        <a:rPr kumimoji="1" lang="en-US" altLang="ja-JP" sz="2000" dirty="0" smtClean="0"/>
                        <a:t>Project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 Observing </a:t>
                      </a:r>
                      <a:r>
                        <a:rPr kumimoji="1" lang="en-US" altLang="ja-JP" sz="2000" baseline="0" dirty="0" smtClean="0"/>
                        <a:t>Frequency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Up/down-link</a:t>
                      </a:r>
                      <a:r>
                        <a:rPr kumimoji="1" lang="en-US" altLang="ja-JP" sz="2000" baseline="0" dirty="0" smtClean="0"/>
                        <a:t> Frequency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Telescope</a:t>
                      </a:r>
                      <a:r>
                        <a:rPr kumimoji="1" lang="en-US" altLang="ja-JP" sz="2000" baseline="0" dirty="0" smtClean="0"/>
                        <a:t> </a:t>
                      </a:r>
                    </a:p>
                    <a:p>
                      <a:r>
                        <a:rPr kumimoji="1" lang="en-US" altLang="ja-JP" sz="2000" baseline="0" dirty="0" smtClean="0"/>
                        <a:t>Diameter</a:t>
                      </a:r>
                    </a:p>
                    <a:p>
                      <a:r>
                        <a:rPr kumimoji="1" lang="en-US" altLang="ja-JP" sz="2000" baseline="0" dirty="0" smtClean="0"/>
                        <a:t>(Main refl.)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aseline="0" dirty="0" smtClean="0"/>
                        <a:t> </a:t>
                      </a:r>
                      <a:r>
                        <a:rPr kumimoji="1" lang="en-US" altLang="ja-JP" sz="2000" baseline="0" dirty="0" smtClean="0"/>
                        <a:t>VLBI data      </a:t>
                      </a:r>
                    </a:p>
                    <a:p>
                      <a:r>
                        <a:rPr kumimoji="1" lang="en-US" altLang="ja-JP" sz="2000" baseline="0" dirty="0" smtClean="0"/>
                        <a:t>  rate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  Status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875754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 </a:t>
                      </a:r>
                      <a:r>
                        <a:rPr kumimoji="1" lang="en-US" altLang="ja-JP" sz="2800" dirty="0" smtClean="0"/>
                        <a:t>VSOP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 1.6</a:t>
                      </a:r>
                      <a:r>
                        <a:rPr kumimoji="1" lang="en-US" altLang="ja-JP" sz="2000" baseline="0" dirty="0" smtClean="0"/>
                        <a:t> GHz (L)</a:t>
                      </a:r>
                      <a:endParaRPr kumimoji="1" lang="en-US" altLang="ja-JP" sz="2000" dirty="0" smtClean="0"/>
                    </a:p>
                    <a:p>
                      <a:r>
                        <a:rPr kumimoji="1" lang="en-US" altLang="ja-JP" sz="2000" dirty="0" smtClean="0"/>
                        <a:t> 4.9</a:t>
                      </a:r>
                      <a:r>
                        <a:rPr kumimoji="1" lang="en-US" altLang="ja-JP" sz="2000" baseline="0" dirty="0" smtClean="0"/>
                        <a:t> GHz 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  15.2GHz/14.3GHz (Ku)</a:t>
                      </a:r>
                      <a:endParaRPr kumimoji="1" lang="ja-JP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aseline="0" dirty="0" smtClean="0"/>
                        <a:t>    8m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  128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aseline="0" dirty="0" smtClean="0"/>
                        <a:t> F</a:t>
                      </a:r>
                      <a:r>
                        <a:rPr kumimoji="1" lang="en-US" altLang="ja-JP" sz="2000" dirty="0" smtClean="0"/>
                        <a:t>inished </a:t>
                      </a:r>
                      <a:r>
                        <a:rPr kumimoji="1" lang="en-US" altLang="ja-JP" sz="1600" dirty="0" smtClean="0"/>
                        <a:t>(1997-2005)</a:t>
                      </a:r>
                    </a:p>
                  </a:txBody>
                  <a:tcPr/>
                </a:tc>
              </a:tr>
              <a:tr h="875754">
                <a:tc>
                  <a:txBody>
                    <a:bodyPr/>
                    <a:lstStyle/>
                    <a:p>
                      <a:r>
                        <a:rPr kumimoji="1" lang="en-US" altLang="ja-JP" sz="2000" dirty="0" err="1" smtClean="0"/>
                        <a:t>Radioastron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/>
                        <a:t>330 MHz(P),</a:t>
                      </a:r>
                      <a:r>
                        <a:rPr kumimoji="1" lang="en-US" altLang="ja-JP" sz="1800" dirty="0" smtClean="0"/>
                        <a:t>1.6</a:t>
                      </a:r>
                      <a:r>
                        <a:rPr kumimoji="1" lang="en-US" altLang="ja-JP" sz="1800" baseline="0" dirty="0" smtClean="0"/>
                        <a:t> GHz (L), </a:t>
                      </a:r>
                      <a:r>
                        <a:rPr kumimoji="1" lang="en-US" altLang="ja-JP" sz="1800" dirty="0" smtClean="0"/>
                        <a:t>4.9 </a:t>
                      </a:r>
                      <a:r>
                        <a:rPr kumimoji="1" lang="en-US" altLang="ja-JP" sz="1800" baseline="0" dirty="0" smtClean="0"/>
                        <a:t>GHz (C),  22  GHz  (K)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 7-8GHz/15GHz (Ku)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  </a:t>
                      </a:r>
                      <a:r>
                        <a:rPr kumimoji="1" lang="en-US" altLang="ja-JP" sz="2000" baseline="0" dirty="0" smtClean="0"/>
                        <a:t> 10m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  144 Mbps</a:t>
                      </a:r>
                      <a:endParaRPr kumimoji="1" lang="en-US" altLang="ja-JP" sz="20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aseline="0" dirty="0" smtClean="0"/>
                        <a:t>Approved</a:t>
                      </a:r>
                    </a:p>
                  </a:txBody>
                  <a:tcPr/>
                </a:tc>
              </a:tr>
              <a:tr h="876424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  VSOP-2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/>
                        <a:t>  8 GHz (X) 22 GHz (K) 43 GHz (Q)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 40GHz/37-38GHz (Ka)</a:t>
                      </a:r>
                      <a:endParaRPr kumimoji="1" lang="ja-JP" altLang="en-US" sz="1800" dirty="0" smtClean="0"/>
                    </a:p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    9.2</a:t>
                      </a:r>
                      <a:r>
                        <a:rPr kumimoji="1" lang="en-US" altLang="ja-JP" sz="2000" baseline="0" dirty="0" smtClean="0"/>
                        <a:t>m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   1 </a:t>
                      </a:r>
                      <a:r>
                        <a:rPr kumimoji="1" lang="en-US" altLang="ja-JP" sz="2000" dirty="0" err="1" smtClean="0"/>
                        <a:t>Gbps</a:t>
                      </a:r>
                      <a:endParaRPr kumimoji="1" lang="ja-JP" altLang="en-US" sz="2000" dirty="0" smtClean="0"/>
                    </a:p>
                    <a:p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aseline="0" dirty="0" smtClean="0">
                          <a:solidFill>
                            <a:srgbClr val="403152"/>
                          </a:solidFill>
                        </a:rPr>
                        <a:t>Approved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baseline="0" dirty="0" smtClean="0">
                          <a:solidFill>
                            <a:srgbClr val="FF0000"/>
                          </a:solidFill>
                        </a:rPr>
                        <a:t>(Technical review   at end-June 2010)</a:t>
                      </a:r>
                    </a:p>
                    <a:p>
                      <a:endParaRPr kumimoji="1" lang="ja-JP" altLang="en-US" sz="18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875754">
                <a:tc>
                  <a:txBody>
                    <a:bodyPr/>
                    <a:lstStyle/>
                    <a:p>
                      <a:r>
                        <a:rPr kumimoji="1" lang="en-US" altLang="ja-JP" sz="2400" dirty="0" err="1" smtClean="0"/>
                        <a:t>Millimetron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</a:t>
                      </a:r>
                      <a:r>
                        <a:rPr kumimoji="1" lang="en-US" altLang="ja-JP" sz="1600" dirty="0" smtClean="0"/>
                        <a:t>18-26  GHz</a:t>
                      </a:r>
                      <a:r>
                        <a:rPr kumimoji="1" lang="en-US" altLang="ja-JP" sz="1600" baseline="0" dirty="0" smtClean="0"/>
                        <a:t>   </a:t>
                      </a:r>
                    </a:p>
                    <a:p>
                      <a:r>
                        <a:rPr kumimoji="1" lang="en-US" altLang="ja-JP" sz="1600" baseline="0" dirty="0" smtClean="0"/>
                        <a:t>   31-45  GHz </a:t>
                      </a:r>
                    </a:p>
                    <a:p>
                      <a:r>
                        <a:rPr kumimoji="1" lang="en-US" altLang="ja-JP" sz="1600" baseline="0" dirty="0" smtClean="0"/>
                        <a:t> 84-116  GHz 211-275 GHz 600-720 GHz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       N/A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   </a:t>
                      </a:r>
                      <a:r>
                        <a:rPr kumimoji="1" lang="en-US" altLang="ja-JP" sz="2000" baseline="0" dirty="0" smtClean="0"/>
                        <a:t> 12m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 16 </a:t>
                      </a:r>
                      <a:r>
                        <a:rPr kumimoji="1" lang="en-US" altLang="ja-JP" sz="2000" dirty="0" err="1" smtClean="0"/>
                        <a:t>Gbps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aseline="0" dirty="0" smtClean="0"/>
                        <a:t>Approved</a:t>
                      </a:r>
                    </a:p>
                    <a:p>
                      <a:r>
                        <a:rPr kumimoji="1" lang="en-US" altLang="ja-JP" sz="1600" dirty="0" smtClean="0"/>
                        <a:t>In</a:t>
                      </a:r>
                      <a:r>
                        <a:rPr kumimoji="1" lang="en-US" altLang="ja-JP" sz="1600" baseline="0" dirty="0" smtClean="0"/>
                        <a:t> Russia but not in Europe </a:t>
                      </a:r>
                      <a:endParaRPr kumimoji="1" lang="ja-JP" alt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VSOP-HALCA (1997-2005)</a:t>
            </a:r>
            <a:endParaRPr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alphaModFix amt="70000"/>
          </a:blip>
          <a:srcRect/>
          <a:stretch>
            <a:fillRect/>
          </a:stretch>
        </p:blipFill>
        <p:spPr bwMode="auto">
          <a:xfrm>
            <a:off x="867354" y="1417638"/>
            <a:ext cx="7543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正方形/長方形 4"/>
          <p:cNvSpPr/>
          <p:nvPr/>
        </p:nvSpPr>
        <p:spPr>
          <a:xfrm>
            <a:off x="6127137" y="2523530"/>
            <a:ext cx="205077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ja-JP" b="0" dirty="0" smtClean="0">
                <a:solidFill>
                  <a:srgbClr val="FFFF00"/>
                </a:solidFill>
                <a:latin typeface="Times New Roman" charset="0"/>
              </a:rPr>
              <a:t>Observing  bands:                              </a:t>
            </a:r>
          </a:p>
          <a:p>
            <a:pPr>
              <a:spcBef>
                <a:spcPct val="20000"/>
              </a:spcBef>
            </a:pPr>
            <a:r>
              <a:rPr lang="en-US" altLang="ja-JP" b="0" dirty="0" smtClean="0">
                <a:solidFill>
                  <a:srgbClr val="FFFF00"/>
                </a:solidFill>
                <a:latin typeface="Times New Roman" charset="0"/>
              </a:rPr>
              <a:t>       1.6, 4.9 GHz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086556" y="1600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en-US" altLang="ja-JP" dirty="0" smtClean="0">
                <a:latin typeface="Times New Roman" charset="0"/>
              </a:rPr>
              <a:t>VSOP: </a:t>
            </a:r>
            <a:r>
              <a:rPr lang="en-US" altLang="ja-JP" b="0" dirty="0" smtClean="0">
                <a:latin typeface="Times New Roman" charset="0"/>
              </a:rPr>
              <a:t>VLBI Space Observatory </a:t>
            </a:r>
            <a:r>
              <a:rPr lang="en-US" altLang="ja-JP" b="0" dirty="0" err="1" smtClean="0">
                <a:latin typeface="Times New Roman" charset="0"/>
              </a:rPr>
              <a:t>Programme</a:t>
            </a:r>
            <a:endParaRPr lang="en-US" altLang="ja-JP" dirty="0" smtClean="0">
              <a:latin typeface="Times New Roman" charset="0"/>
            </a:endParaRPr>
          </a:p>
          <a:p>
            <a:pPr eaLnBrk="0" hangingPunct="0"/>
            <a:r>
              <a:rPr lang="en-US" altLang="ja-JP" b="0" dirty="0" smtClean="0">
                <a:latin typeface="Times New Roman" charset="0"/>
              </a:rPr>
              <a:t>HALCA: Highly Advanced Laboratory for Communications and Astronomy</a:t>
            </a:r>
            <a:endParaRPr lang="en-US" altLang="ja-JP" sz="2400" b="0" dirty="0">
              <a:latin typeface="Times New Roman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127137" y="322526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b="0" dirty="0" smtClean="0">
                <a:latin typeface="Times New Roman" charset="0"/>
              </a:rPr>
              <a:t>Launch: Feb. 12, 1997</a:t>
            </a:r>
          </a:p>
          <a:p>
            <a:r>
              <a:rPr lang="en-US" altLang="ja-JP" b="0" dirty="0" smtClean="0">
                <a:latin typeface="Times New Roman" charset="0"/>
              </a:rPr>
              <a:t> Apogee 21,000km</a:t>
            </a:r>
          </a:p>
          <a:p>
            <a:r>
              <a:rPr lang="en-US" altLang="ja-JP" b="0" dirty="0" smtClean="0">
                <a:latin typeface="Times New Roman" charset="0"/>
              </a:rPr>
              <a:t> Perigee  560 km</a:t>
            </a:r>
          </a:p>
          <a:p>
            <a:r>
              <a:rPr lang="en-US" altLang="ja-JP" b="0" dirty="0" smtClean="0">
                <a:latin typeface="Times New Roman" charset="0"/>
              </a:rPr>
              <a:t> 380 minutes orbit period</a:t>
            </a:r>
            <a:endParaRPr lang="en-US" altLang="ja-JP" b="0" dirty="0">
              <a:latin typeface="Times New Roman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743200" y="4425590"/>
            <a:ext cx="4572000" cy="10341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ja-JP" b="0" dirty="0" smtClean="0">
                <a:solidFill>
                  <a:srgbClr val="FFFF00"/>
                </a:solidFill>
                <a:latin typeface="Times New Roman" charset="0"/>
              </a:rPr>
              <a:t> </a:t>
            </a:r>
            <a:r>
              <a:rPr lang="en-US" altLang="ja-JP" b="0" dirty="0" smtClean="0">
                <a:latin typeface="Times New Roman" charset="0"/>
              </a:rPr>
              <a:t>Phase Link &amp; Data Transmission:                              </a:t>
            </a:r>
          </a:p>
          <a:p>
            <a:pPr>
              <a:spcBef>
                <a:spcPct val="20000"/>
              </a:spcBef>
            </a:pPr>
            <a:r>
              <a:rPr lang="en-US" altLang="ja-JP" b="0" dirty="0" smtClean="0">
                <a:latin typeface="Times New Roman" charset="0"/>
              </a:rPr>
              <a:t>  Downlink    128 Mbps QPSK @ 14.2 GHz </a:t>
            </a:r>
          </a:p>
          <a:p>
            <a:pPr>
              <a:spcBef>
                <a:spcPct val="20000"/>
              </a:spcBef>
            </a:pPr>
            <a:r>
              <a:rPr lang="en-US" altLang="ja-JP" b="0" dirty="0" smtClean="0">
                <a:latin typeface="Times New Roman" charset="0"/>
              </a:rPr>
              <a:t>  Uplink  CW @ 15.3 GHz</a:t>
            </a:r>
            <a:endParaRPr lang="en-US" altLang="ja-JP" b="0" dirty="0">
              <a:latin typeface="Times New Roman" charset="0"/>
            </a:endParaRPr>
          </a:p>
        </p:txBody>
      </p:sp>
      <p:pic>
        <p:nvPicPr>
          <p:cNvPr id="13" name="Picture 1031" descr="3c3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558" y="4315020"/>
            <a:ext cx="1454902" cy="217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正方形/長方形 13"/>
          <p:cNvSpPr/>
          <p:nvPr/>
        </p:nvSpPr>
        <p:spPr>
          <a:xfrm>
            <a:off x="213558" y="6488668"/>
            <a:ext cx="1307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/>
              <a:t>J.Klare</a:t>
            </a:r>
            <a:r>
              <a:rPr lang="en-US" altLang="ja-JP" dirty="0" smtClean="0"/>
              <a:t> et al.  </a:t>
            </a:r>
            <a:endParaRPr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867354" y="4487145"/>
            <a:ext cx="6805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b="1" dirty="0" smtClean="0">
                <a:solidFill>
                  <a:schemeClr val="bg1"/>
                </a:solidFill>
                <a:latin typeface="Times New Roman" charset="0"/>
              </a:rPr>
              <a:t>  3C345</a:t>
            </a:r>
            <a:endParaRPr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85031" y="5151942"/>
            <a:ext cx="8030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FF6600"/>
                </a:solidFill>
                <a:latin typeface="Times New Roman" charset="0"/>
              </a:rPr>
              <a:t>HALCA</a:t>
            </a:r>
            <a:endParaRPr lang="ja-JP" altLang="en-US" sz="1400" dirty="0">
              <a:solidFill>
                <a:srgbClr val="FF6600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06749" y="4425590"/>
            <a:ext cx="5565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 smtClean="0">
                <a:solidFill>
                  <a:srgbClr val="FF6600"/>
                </a:solidFill>
                <a:latin typeface="Times New Roman" charset="0"/>
              </a:rPr>
              <a:t>VLBA</a:t>
            </a:r>
            <a:endParaRPr lang="ja-JP" altLang="en-US" sz="1000" dirty="0">
              <a:solidFill>
                <a:srgbClr val="FF66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047111" y="1566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2724</TotalTime>
  <Words>2022</Words>
  <Application>Microsoft Macintosh PowerPoint</Application>
  <PresentationFormat>画面に合わせる (4:3)</PresentationFormat>
  <Paragraphs>397</Paragraphs>
  <Slides>26</Slides>
  <Notes>0</Notes>
  <HiddenSlides>0</HiddenSlides>
  <MMClips>0</MMClips>
  <ScaleCrop>false</ScaleCrop>
  <HeadingPairs>
    <vt:vector size="6" baseType="variant">
      <vt:variant>
        <vt:lpstr>デザイン テンプレート</vt:lpstr>
      </vt:variant>
      <vt:variant>
        <vt:i4>1</vt:i4>
      </vt:variant>
      <vt:variant>
        <vt:lpstr>リンクの設定</vt:lpstr>
      </vt:variant>
      <vt:variant>
        <vt:i4>2</vt:i4>
      </vt:variant>
      <vt:variant>
        <vt:lpstr>スライド タイトル</vt:lpstr>
      </vt:variant>
      <vt:variant>
        <vt:i4>26</vt:i4>
      </vt:variant>
    </vt:vector>
  </HeadingPairs>
  <TitlesOfParts>
    <vt:vector size="29" baseType="lpstr">
      <vt:lpstr>Office テーマ</vt:lpstr>
      <vt:lpstr>Macintosh HD:Users:hagiwara:Desktop:R07-WP7D-C-0038!!MSW-E-1.doc!OLE_LINK1</vt:lpstr>
      <vt:lpstr>Macintosh HD:Users:hagiwara:Desktop:R07-WP7D-C-0038!!MSW-E-1.doc!OLE_LINK3</vt:lpstr>
      <vt:lpstr>Space radio astronomy observations</vt:lpstr>
      <vt:lpstr>VLBI and Space-VLBI</vt:lpstr>
      <vt:lpstr>Comparison of angular resolution</vt:lpstr>
      <vt:lpstr>Ground-  vs. Space-VLBI</vt:lpstr>
      <vt:lpstr>Brief Overview of Space-VLBI Projects 1</vt:lpstr>
      <vt:lpstr>TDRSS</vt:lpstr>
      <vt:lpstr>Frequencies of Space-VLBI</vt:lpstr>
      <vt:lpstr>Brief Overview of Space-VLBI Projects 2</vt:lpstr>
      <vt:lpstr>VSOP-HALCA (1997-2005)</vt:lpstr>
      <vt:lpstr>VSOP-2 (ASTRO-G) </vt:lpstr>
      <vt:lpstr>Radioastron</vt:lpstr>
      <vt:lpstr>Specification of VSOP-2 and Radioastron</vt:lpstr>
      <vt:lpstr>ASTRO-G system block diagram</vt:lpstr>
      <vt:lpstr>ASTRO-G Receiver system</vt:lpstr>
      <vt:lpstr>Radioastron system block diagram</vt:lpstr>
      <vt:lpstr>Up-/down –link  frequency</vt:lpstr>
      <vt:lpstr>VSOP-2 ground-link system</vt:lpstr>
      <vt:lpstr>Observing frequency and bandwidths</vt:lpstr>
      <vt:lpstr>Spectral line observations with Space-VLBI</vt:lpstr>
      <vt:lpstr>Redshifted Frequency at L/K-band</vt:lpstr>
      <vt:lpstr>Frequency Management Activities of VSOP-2</vt:lpstr>
      <vt:lpstr>ASTRO-G frequency Selection</vt:lpstr>
      <vt:lpstr>スライド 23</vt:lpstr>
      <vt:lpstr>Status of the frequency sharing study for ASTRO-G  in 37-38 GHz downlink  </vt:lpstr>
      <vt:lpstr>Frequency Management Activities of Radioastron</vt:lpstr>
      <vt:lpstr> Summary</vt:lpstr>
    </vt:vector>
  </TitlesOfParts>
  <Company>Hagiwara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radio astronomy observations</dc:title>
  <dc:creator> Hagiwara Yoshiaki</dc:creator>
  <cp:lastModifiedBy> Hagiwara Yoshiaki</cp:lastModifiedBy>
  <cp:revision>123</cp:revision>
  <dcterms:created xsi:type="dcterms:W3CDTF">2010-05-31T06:54:35Z</dcterms:created>
  <dcterms:modified xsi:type="dcterms:W3CDTF">2010-05-31T06:57:56Z</dcterms:modified>
</cp:coreProperties>
</file>