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30"/>
  </p:notesMasterIdLst>
  <p:handoutMasterIdLst>
    <p:handoutMasterId r:id="rId31"/>
  </p:handoutMasterIdLst>
  <p:sldIdLst>
    <p:sldId id="320" r:id="rId2"/>
    <p:sldId id="324" r:id="rId3"/>
    <p:sldId id="325" r:id="rId4"/>
    <p:sldId id="341" r:id="rId5"/>
    <p:sldId id="313" r:id="rId6"/>
    <p:sldId id="316" r:id="rId7"/>
    <p:sldId id="326" r:id="rId8"/>
    <p:sldId id="337" r:id="rId9"/>
    <p:sldId id="339" r:id="rId10"/>
    <p:sldId id="338" r:id="rId11"/>
    <p:sldId id="330" r:id="rId12"/>
    <p:sldId id="331" r:id="rId13"/>
    <p:sldId id="332" r:id="rId14"/>
    <p:sldId id="327" r:id="rId15"/>
    <p:sldId id="329" r:id="rId16"/>
    <p:sldId id="340" r:id="rId17"/>
    <p:sldId id="328" r:id="rId18"/>
    <p:sldId id="342" r:id="rId19"/>
    <p:sldId id="344" r:id="rId20"/>
    <p:sldId id="347" r:id="rId21"/>
    <p:sldId id="318" r:id="rId22"/>
    <p:sldId id="319" r:id="rId23"/>
    <p:sldId id="343" r:id="rId24"/>
    <p:sldId id="348" r:id="rId25"/>
    <p:sldId id="322" r:id="rId26"/>
    <p:sldId id="345" r:id="rId27"/>
    <p:sldId id="346" r:id="rId28"/>
    <p:sldId id="323" r:id="rId29"/>
  </p:sldIdLst>
  <p:sldSz cx="9144000" cy="6858000" type="screen4x3"/>
  <p:notesSz cx="7035800" cy="9194800"/>
  <p:defaultTextStyle>
    <a:defPPr>
      <a:defRPr lang="en-US"/>
    </a:defPPr>
    <a:lvl1pPr algn="l" rtl="0" eaLnBrk="0" fontAlgn="base" hangingPunct="0">
      <a:spcBef>
        <a:spcPct val="0"/>
      </a:spcBef>
      <a:spcAft>
        <a:spcPct val="0"/>
      </a:spcAft>
      <a:defRPr sz="2000" b="1"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eaLnBrk="0" fontAlgn="base" hangingPunct="0">
      <a:spcBef>
        <a:spcPct val="0"/>
      </a:spcBef>
      <a:spcAft>
        <a:spcPct val="0"/>
      </a:spcAft>
      <a:defRPr sz="2000" b="1"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eaLnBrk="0" fontAlgn="base" hangingPunct="0">
      <a:spcBef>
        <a:spcPct val="0"/>
      </a:spcBef>
      <a:spcAft>
        <a:spcPct val="0"/>
      </a:spcAft>
      <a:defRPr sz="2000" b="1"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eaLnBrk="0" fontAlgn="base" hangingPunct="0">
      <a:spcBef>
        <a:spcPct val="0"/>
      </a:spcBef>
      <a:spcAft>
        <a:spcPct val="0"/>
      </a:spcAft>
      <a:defRPr sz="2000" b="1"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eaLnBrk="0" fontAlgn="base" hangingPunct="0">
      <a:spcBef>
        <a:spcPct val="0"/>
      </a:spcBef>
      <a:spcAft>
        <a:spcPct val="0"/>
      </a:spcAft>
      <a:defRPr sz="2000" b="1"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000" b="1"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000" b="1"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000" b="1"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000" b="1" kern="1200">
        <a:solidFill>
          <a:schemeClr val="tx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C46F9"/>
    <a:srgbClr val="021759"/>
    <a:srgbClr val="1C52F9"/>
    <a:srgbClr val="0640F3"/>
    <a:srgbClr val="FC0128"/>
    <a:srgbClr val="7FFF00"/>
    <a:srgbClr val="FAFD00"/>
    <a:srgbClr val="D129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8" d="100"/>
          <a:sy n="78"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722" y="-72"/>
      </p:cViewPr>
      <p:guideLst>
        <p:guide orient="horz" pos="2896"/>
        <p:guide pos="221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1588"/>
            <a:ext cx="3051176" cy="458788"/>
          </a:xfrm>
          <a:prstGeom prst="rect">
            <a:avLst/>
          </a:prstGeom>
          <a:noFill/>
          <a:ln w="9525">
            <a:noFill/>
            <a:miter lim="800000"/>
            <a:headEnd/>
            <a:tailEnd/>
          </a:ln>
          <a:effectLst/>
        </p:spPr>
        <p:txBody>
          <a:bodyPr vert="horz" wrap="square" lIns="18773" tIns="0" rIns="18773" bIns="0" numCol="1" anchor="t" anchorCtr="0" compatLnSpc="1">
            <a:prstTxWarp prst="textNoShape">
              <a:avLst/>
            </a:prstTxWarp>
          </a:bodyPr>
          <a:lstStyle>
            <a:lvl1pPr defTabSz="935038">
              <a:defRPr sz="1000" b="0" i="1">
                <a:effectLst/>
              </a:defRPr>
            </a:lvl1pPr>
          </a:lstStyle>
          <a:p>
            <a:endParaRPr lang="en-US" altLang="ja-JP"/>
          </a:p>
        </p:txBody>
      </p:sp>
      <p:sp>
        <p:nvSpPr>
          <p:cNvPr id="3075" name="Rectangle 3"/>
          <p:cNvSpPr>
            <a:spLocks noGrp="1" noChangeArrowheads="1"/>
          </p:cNvSpPr>
          <p:nvPr>
            <p:ph type="dt" sz="quarter" idx="1"/>
          </p:nvPr>
        </p:nvSpPr>
        <p:spPr bwMode="auto">
          <a:xfrm>
            <a:off x="3984625" y="-1588"/>
            <a:ext cx="3051175" cy="458788"/>
          </a:xfrm>
          <a:prstGeom prst="rect">
            <a:avLst/>
          </a:prstGeom>
          <a:noFill/>
          <a:ln w="9525">
            <a:noFill/>
            <a:miter lim="800000"/>
            <a:headEnd/>
            <a:tailEnd/>
          </a:ln>
          <a:effectLst/>
        </p:spPr>
        <p:txBody>
          <a:bodyPr vert="horz" wrap="square" lIns="18773" tIns="0" rIns="18773" bIns="0" numCol="1" anchor="t" anchorCtr="0" compatLnSpc="1">
            <a:prstTxWarp prst="textNoShape">
              <a:avLst/>
            </a:prstTxWarp>
          </a:bodyPr>
          <a:lstStyle>
            <a:lvl1pPr algn="r" defTabSz="935038">
              <a:defRPr sz="1000" b="0" i="1">
                <a:effectLst/>
              </a:defRPr>
            </a:lvl1pPr>
          </a:lstStyle>
          <a:p>
            <a:endParaRPr lang="en-US" altLang="ja-JP"/>
          </a:p>
        </p:txBody>
      </p:sp>
      <p:sp>
        <p:nvSpPr>
          <p:cNvPr id="3076" name="Rectangle 4"/>
          <p:cNvSpPr>
            <a:spLocks noGrp="1" noChangeArrowheads="1"/>
          </p:cNvSpPr>
          <p:nvPr>
            <p:ph type="ftr" sz="quarter" idx="2"/>
          </p:nvPr>
        </p:nvSpPr>
        <p:spPr bwMode="auto">
          <a:xfrm>
            <a:off x="-1588" y="8737600"/>
            <a:ext cx="3051176" cy="458788"/>
          </a:xfrm>
          <a:prstGeom prst="rect">
            <a:avLst/>
          </a:prstGeom>
          <a:noFill/>
          <a:ln w="9525">
            <a:noFill/>
            <a:miter lim="800000"/>
            <a:headEnd/>
            <a:tailEnd/>
          </a:ln>
          <a:effectLst/>
        </p:spPr>
        <p:txBody>
          <a:bodyPr vert="horz" wrap="square" lIns="18773" tIns="0" rIns="18773" bIns="0" numCol="1" anchor="b" anchorCtr="0" compatLnSpc="1">
            <a:prstTxWarp prst="textNoShape">
              <a:avLst/>
            </a:prstTxWarp>
          </a:bodyPr>
          <a:lstStyle>
            <a:lvl1pPr defTabSz="935038">
              <a:defRPr sz="1000" b="0" i="1">
                <a:effectLst/>
              </a:defRPr>
            </a:lvl1pPr>
          </a:lstStyle>
          <a:p>
            <a:endParaRPr lang="en-US" altLang="ja-JP"/>
          </a:p>
        </p:txBody>
      </p:sp>
      <p:sp>
        <p:nvSpPr>
          <p:cNvPr id="3077" name="Rectangle 5"/>
          <p:cNvSpPr>
            <a:spLocks noGrp="1" noChangeArrowheads="1"/>
          </p:cNvSpPr>
          <p:nvPr>
            <p:ph type="sldNum" sz="quarter" idx="3"/>
          </p:nvPr>
        </p:nvSpPr>
        <p:spPr bwMode="auto">
          <a:xfrm>
            <a:off x="3984625" y="8737600"/>
            <a:ext cx="3051175" cy="458788"/>
          </a:xfrm>
          <a:prstGeom prst="rect">
            <a:avLst/>
          </a:prstGeom>
          <a:noFill/>
          <a:ln w="9525">
            <a:noFill/>
            <a:miter lim="800000"/>
            <a:headEnd/>
            <a:tailEnd/>
          </a:ln>
          <a:effectLst/>
        </p:spPr>
        <p:txBody>
          <a:bodyPr vert="horz" wrap="square" lIns="18773" tIns="0" rIns="18773" bIns="0" numCol="1" anchor="b" anchorCtr="0" compatLnSpc="1">
            <a:prstTxWarp prst="textNoShape">
              <a:avLst/>
            </a:prstTxWarp>
          </a:bodyPr>
          <a:lstStyle>
            <a:lvl1pPr algn="r" defTabSz="935038">
              <a:defRPr sz="1000" b="0" i="1">
                <a:effectLst/>
              </a:defRPr>
            </a:lvl1pPr>
          </a:lstStyle>
          <a:p>
            <a:fld id="{446EC790-86E9-4DEF-80B6-83E6713FDDE5}" type="slidenum">
              <a:rPr lang="en-US" altLang="ja-JP"/>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051176" cy="458788"/>
          </a:xfrm>
          <a:prstGeom prst="rect">
            <a:avLst/>
          </a:prstGeom>
          <a:noFill/>
          <a:ln w="9525">
            <a:noFill/>
            <a:miter lim="800000"/>
            <a:headEnd/>
            <a:tailEnd/>
          </a:ln>
          <a:effectLst/>
        </p:spPr>
        <p:txBody>
          <a:bodyPr vert="horz" wrap="square" lIns="18773" tIns="0" rIns="18773" bIns="0" numCol="1" anchor="t" anchorCtr="0" compatLnSpc="1">
            <a:prstTxWarp prst="textNoShape">
              <a:avLst/>
            </a:prstTxWarp>
          </a:bodyPr>
          <a:lstStyle>
            <a:lvl1pPr defTabSz="935038">
              <a:defRPr sz="1000" b="0" i="1">
                <a:effectLst/>
                <a:latin typeface="Times New Roman" pitchFamily="18" charset="0"/>
              </a:defRPr>
            </a:lvl1pPr>
          </a:lstStyle>
          <a:p>
            <a:endParaRPr lang="en-US" altLang="ja-JP"/>
          </a:p>
        </p:txBody>
      </p:sp>
      <p:sp>
        <p:nvSpPr>
          <p:cNvPr id="2051" name="Rectangle 3"/>
          <p:cNvSpPr>
            <a:spLocks noGrp="1" noChangeArrowheads="1"/>
          </p:cNvSpPr>
          <p:nvPr>
            <p:ph type="dt" idx="1"/>
          </p:nvPr>
        </p:nvSpPr>
        <p:spPr bwMode="auto">
          <a:xfrm>
            <a:off x="3984625" y="-1588"/>
            <a:ext cx="3051175" cy="458788"/>
          </a:xfrm>
          <a:prstGeom prst="rect">
            <a:avLst/>
          </a:prstGeom>
          <a:noFill/>
          <a:ln w="9525">
            <a:noFill/>
            <a:miter lim="800000"/>
            <a:headEnd/>
            <a:tailEnd/>
          </a:ln>
          <a:effectLst/>
        </p:spPr>
        <p:txBody>
          <a:bodyPr vert="horz" wrap="square" lIns="18773" tIns="0" rIns="18773" bIns="0" numCol="1" anchor="t" anchorCtr="0" compatLnSpc="1">
            <a:prstTxWarp prst="textNoShape">
              <a:avLst/>
            </a:prstTxWarp>
          </a:bodyPr>
          <a:lstStyle>
            <a:lvl1pPr algn="r" defTabSz="935038">
              <a:defRPr sz="1000" b="0" i="1">
                <a:effectLst/>
                <a:latin typeface="Times New Roman" pitchFamily="18" charset="0"/>
              </a:defRPr>
            </a:lvl1pPr>
          </a:lstStyle>
          <a:p>
            <a:endParaRPr lang="en-US" altLang="ja-JP"/>
          </a:p>
        </p:txBody>
      </p:sp>
      <p:sp>
        <p:nvSpPr>
          <p:cNvPr id="2052" name="Rectangle 4"/>
          <p:cNvSpPr>
            <a:spLocks noGrp="1" noChangeArrowheads="1"/>
          </p:cNvSpPr>
          <p:nvPr>
            <p:ph type="ftr" sz="quarter" idx="4"/>
          </p:nvPr>
        </p:nvSpPr>
        <p:spPr bwMode="auto">
          <a:xfrm>
            <a:off x="-1588" y="8737600"/>
            <a:ext cx="3051176" cy="458788"/>
          </a:xfrm>
          <a:prstGeom prst="rect">
            <a:avLst/>
          </a:prstGeom>
          <a:noFill/>
          <a:ln w="9525">
            <a:noFill/>
            <a:miter lim="800000"/>
            <a:headEnd/>
            <a:tailEnd/>
          </a:ln>
          <a:effectLst/>
        </p:spPr>
        <p:txBody>
          <a:bodyPr vert="horz" wrap="square" lIns="18773" tIns="0" rIns="18773" bIns="0" numCol="1" anchor="b" anchorCtr="0" compatLnSpc="1">
            <a:prstTxWarp prst="textNoShape">
              <a:avLst/>
            </a:prstTxWarp>
          </a:bodyPr>
          <a:lstStyle>
            <a:lvl1pPr defTabSz="935038">
              <a:defRPr sz="1000" b="0" i="1">
                <a:effectLst/>
                <a:latin typeface="Times New Roman" pitchFamily="18" charset="0"/>
              </a:defRPr>
            </a:lvl1pPr>
          </a:lstStyle>
          <a:p>
            <a:endParaRPr lang="en-US" altLang="ja-JP"/>
          </a:p>
        </p:txBody>
      </p:sp>
      <p:sp>
        <p:nvSpPr>
          <p:cNvPr id="2053" name="Rectangle 5"/>
          <p:cNvSpPr>
            <a:spLocks noGrp="1" noChangeArrowheads="1"/>
          </p:cNvSpPr>
          <p:nvPr>
            <p:ph type="sldNum" sz="quarter" idx="5"/>
          </p:nvPr>
        </p:nvSpPr>
        <p:spPr bwMode="auto">
          <a:xfrm>
            <a:off x="3984625" y="8737600"/>
            <a:ext cx="3051175" cy="458788"/>
          </a:xfrm>
          <a:prstGeom prst="rect">
            <a:avLst/>
          </a:prstGeom>
          <a:noFill/>
          <a:ln w="9525">
            <a:noFill/>
            <a:miter lim="800000"/>
            <a:headEnd/>
            <a:tailEnd/>
          </a:ln>
          <a:effectLst/>
        </p:spPr>
        <p:txBody>
          <a:bodyPr vert="horz" wrap="square" lIns="18773" tIns="0" rIns="18773" bIns="0" numCol="1" anchor="b" anchorCtr="0" compatLnSpc="1">
            <a:prstTxWarp prst="textNoShape">
              <a:avLst/>
            </a:prstTxWarp>
          </a:bodyPr>
          <a:lstStyle>
            <a:lvl1pPr algn="r" defTabSz="935038">
              <a:defRPr sz="1000" b="0" i="1">
                <a:effectLst/>
                <a:latin typeface="Times New Roman" pitchFamily="18" charset="0"/>
              </a:defRPr>
            </a:lvl1pPr>
          </a:lstStyle>
          <a:p>
            <a:fld id="{8648768B-592C-4549-8A1E-1F021F186BFB}" type="slidenum">
              <a:rPr lang="en-US" altLang="ja-JP"/>
              <a:pPr/>
              <a:t>&lt;#&gt;</a:t>
            </a:fld>
            <a:endParaRPr lang="en-US" altLang="ja-JP"/>
          </a:p>
        </p:txBody>
      </p:sp>
      <p:sp>
        <p:nvSpPr>
          <p:cNvPr id="2054" name="Rectangle 6"/>
          <p:cNvSpPr>
            <a:spLocks noGrp="1" noChangeArrowheads="1"/>
          </p:cNvSpPr>
          <p:nvPr>
            <p:ph type="body" sz="quarter" idx="3"/>
          </p:nvPr>
        </p:nvSpPr>
        <p:spPr bwMode="auto">
          <a:xfrm>
            <a:off x="938213" y="4367213"/>
            <a:ext cx="5157787" cy="4140200"/>
          </a:xfrm>
          <a:prstGeom prst="rect">
            <a:avLst/>
          </a:prstGeom>
          <a:noFill/>
          <a:ln w="9525">
            <a:noFill/>
            <a:miter lim="800000"/>
            <a:headEnd/>
            <a:tailEnd/>
          </a:ln>
          <a:effectLst/>
        </p:spPr>
        <p:txBody>
          <a:bodyPr vert="horz" wrap="square" lIns="92306" tIns="48500" rIns="92306" bIns="4850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2055" name="Rectangle 7"/>
          <p:cNvSpPr>
            <a:spLocks noChangeArrowheads="1" noTextEdit="1"/>
          </p:cNvSpPr>
          <p:nvPr>
            <p:ph type="sldImg" idx="2"/>
          </p:nvPr>
        </p:nvSpPr>
        <p:spPr bwMode="auto">
          <a:xfrm>
            <a:off x="1227138" y="695325"/>
            <a:ext cx="4583112" cy="3436938"/>
          </a:xfrm>
          <a:prstGeom prst="rect">
            <a:avLst/>
          </a:prstGeom>
          <a:noFill/>
          <a:ln w="12700">
            <a:solidFill>
              <a:schemeClr val="tx1"/>
            </a:solidFill>
            <a:miter lim="800000"/>
            <a:headEnd/>
            <a:tailEnd/>
          </a:ln>
          <a:effectLst/>
        </p:spPr>
      </p:sp>
    </p:spTree>
  </p:cSld>
  <p:clrMap bg1="lt1" tx1="dk1" bg2="lt2" tx2="dk2" accent1="accent1" accent2="accent2" accent3="accent3" accent4="accent4" accent5="accent5" accent6="accent6" hlink="hlink" folHlink="folHlink"/>
  <p:notesStyle>
    <a:lvl1pPr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65138"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31863"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97000"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65313" algn="l" defTabSz="9461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15D27DF-6236-4FCD-978A-560920600DD9}" type="slidenum">
              <a:rPr lang="en-US" altLang="ja-JP"/>
              <a:pPr/>
              <a:t>1</a:t>
            </a:fld>
            <a:endParaRPr lang="en-US" altLang="ja-JP"/>
          </a:p>
        </p:txBody>
      </p:sp>
      <p:sp>
        <p:nvSpPr>
          <p:cNvPr id="367618" name="Rectangle 2"/>
          <p:cNvSpPr>
            <a:spLocks noChangeArrowheads="1" noTextEdit="1"/>
          </p:cNvSpPr>
          <p:nvPr>
            <p:ph type="sldImg"/>
          </p:nvPr>
        </p:nvSpPr>
        <p:spPr>
          <a:xfrm>
            <a:off x="1219200" y="688975"/>
            <a:ext cx="4597400" cy="3448050"/>
          </a:xfrm>
          <a:ln/>
        </p:spPr>
      </p:sp>
      <p:sp>
        <p:nvSpPr>
          <p:cNvPr id="367619" name="Rectangle 3"/>
          <p:cNvSpPr>
            <a:spLocks noGrp="1" noChangeArrowheads="1"/>
          </p:cNvSpPr>
          <p:nvPr>
            <p:ph type="body" idx="1"/>
          </p:nvPr>
        </p:nvSpPr>
        <p:spPr>
          <a:xfrm>
            <a:off x="938213" y="4367213"/>
            <a:ext cx="5159375" cy="4138612"/>
          </a:xfrm>
        </p:spPr>
        <p:txBody>
          <a:bodyPr lIns="92738" tIns="46369" rIns="92738" bIns="46369"/>
          <a:lstStyle/>
          <a:p>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179EA1-B0FE-4589-A74B-5E8266E21E79}" type="slidenum">
              <a:rPr lang="en-US" altLang="ja-JP"/>
              <a:pPr/>
              <a:t>4</a:t>
            </a:fld>
            <a:endParaRPr lang="en-US" altLang="ja-JP"/>
          </a:p>
        </p:txBody>
      </p:sp>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p:txBody>
          <a:bodyPr/>
          <a:lstStyle/>
          <a:p>
            <a:pPr>
              <a:defRPr/>
            </a:pPr>
            <a:fld id="{4F86BA09-3373-4702-86E9-87D6FE064EC9}" type="slidenum">
              <a:rPr lang="en-US" altLang="ja-JP"/>
              <a:pPr>
                <a:defRPr/>
              </a:pPr>
              <a:t>14</a:t>
            </a:fld>
            <a:endParaRPr lang="en-US" altLang="ja-JP"/>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ja-JP" altLang="en-US" smtClean="0">
                <a:ea typeface="ＭＳ Ｐ明朝" charset="-128"/>
              </a:rPr>
              <a:t>赤：銀河背景レベル</a:t>
            </a:r>
          </a:p>
          <a:p>
            <a:pPr eaLnBrk="1" hangingPunct="1"/>
            <a:r>
              <a:rPr lang="ja-JP" altLang="en-US" smtClean="0">
                <a:ea typeface="ＭＳ Ｐ明朝" charset="-128"/>
              </a:rPr>
              <a:t>青：電波天文保護バンドにおける</a:t>
            </a:r>
            <a:r>
              <a:rPr lang="en-US" altLang="ja-JP" smtClean="0">
                <a:ea typeface="ＭＳ Ｐ明朝" charset="-128"/>
              </a:rPr>
              <a:t>ITU-R</a:t>
            </a:r>
            <a:r>
              <a:rPr lang="ja-JP" altLang="en-US" smtClean="0">
                <a:ea typeface="ＭＳ Ｐ明朝" charset="-128"/>
              </a:rPr>
              <a:t>の干渉閾値勧告値（点）</a:t>
            </a:r>
          </a:p>
          <a:p>
            <a:pPr eaLnBrk="1" hangingPunct="1"/>
            <a:r>
              <a:rPr lang="ja-JP" altLang="en-US" smtClean="0">
                <a:ea typeface="ＭＳ Ｐ明朝" charset="-128"/>
              </a:rPr>
              <a:t>黒：観測を実施している天体のスペクトル</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defTabSz="926013"/>
            <a:fld id="{CE641720-850A-4BC5-BA92-DB582B7A126F}" type="slidenum">
              <a:rPr lang="en-US" altLang="ja-JP" sz="1200">
                <a:solidFill>
                  <a:srgbClr val="000000"/>
                </a:solidFill>
              </a:rPr>
              <a:pPr defTabSz="926013"/>
              <a:t>20</a:t>
            </a:fld>
            <a:endParaRPr lang="en-US" altLang="ja-JP" sz="1200" dirty="0">
              <a:solidFill>
                <a:srgbClr val="000000"/>
              </a:solidFill>
            </a:endParaRPr>
          </a:p>
        </p:txBody>
      </p:sp>
      <p:sp>
        <p:nvSpPr>
          <p:cNvPr id="117763" name="Rectangle 2"/>
          <p:cNvSpPr>
            <a:spLocks noChangeArrowheads="1" noTextEdit="1"/>
          </p:cNvSpPr>
          <p:nvPr>
            <p:ph type="sldImg"/>
          </p:nvPr>
        </p:nvSpPr>
        <p:spPr>
          <a:xfrm>
            <a:off x="1150084" y="798679"/>
            <a:ext cx="4741928" cy="3224670"/>
          </a:xfrm>
          <a:solidFill>
            <a:srgbClr val="FFFFFF"/>
          </a:solidFill>
          <a:ln/>
        </p:spPr>
      </p:sp>
      <p:sp>
        <p:nvSpPr>
          <p:cNvPr id="117764" name="Rectangle 3"/>
          <p:cNvSpPr>
            <a:spLocks noChangeArrowheads="1"/>
          </p:cNvSpPr>
          <p:nvPr>
            <p:ph type="body" idx="1"/>
          </p:nvPr>
        </p:nvSpPr>
        <p:spPr>
          <a:xfrm>
            <a:off x="937687" y="4374198"/>
            <a:ext cx="5160426" cy="3869317"/>
          </a:xfrm>
          <a:solidFill>
            <a:srgbClr val="FFFFFF"/>
          </a:solidFill>
          <a:ln>
            <a:solidFill>
              <a:srgbClr val="000000"/>
            </a:solidFill>
          </a:ln>
        </p:spPr>
        <p:txBody>
          <a:bodyPr/>
          <a:lstStyle/>
          <a:p>
            <a:pPr eaLnBrk="1" hangingPunct="1"/>
            <a:endParaRPr lang="en-AU" altLang="ja-JP" smtClean="0">
              <a:ea typeface="ＭＳ Ｐゴシック"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6166906-82D6-4000-B752-F671F21448FA}" type="slidenum">
              <a:rPr lang="en-US" altLang="ja-JP"/>
              <a:pPr/>
              <a:t>21</a:t>
            </a:fld>
            <a:endParaRPr lang="en-US" altLang="ja-JP"/>
          </a:p>
        </p:txBody>
      </p:sp>
      <p:sp>
        <p:nvSpPr>
          <p:cNvPr id="369666" name="Rectangle 2"/>
          <p:cNvSpPr>
            <a:spLocks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BC9048F-D048-4A6E-9A07-40D9A7720537}" type="slidenum">
              <a:rPr lang="en-US" altLang="ja-JP"/>
              <a:pPr/>
              <a:t>22</a:t>
            </a:fld>
            <a:endParaRPr lang="en-US" altLang="ja-JP"/>
          </a:p>
        </p:txBody>
      </p:sp>
      <p:sp>
        <p:nvSpPr>
          <p:cNvPr id="368642" name="Rectangle 2"/>
          <p:cNvSpPr>
            <a:spLocks noChangeArrowheads="1" noTextEdit="1"/>
          </p:cNvSpPr>
          <p:nvPr>
            <p:ph type="sldImg"/>
          </p:nvPr>
        </p:nvSpPr>
        <p:spPr>
          <a:ln/>
        </p:spPr>
      </p:sp>
      <p:sp>
        <p:nvSpPr>
          <p:cNvPr id="368643" name="Rectangle 3"/>
          <p:cNvSpPr>
            <a:spLocks noGrp="1" noChangeArrowheads="1"/>
          </p:cNvSpPr>
          <p:nvPr>
            <p:ph type="body" idx="1"/>
          </p:nvPr>
        </p:nvSpPr>
        <p:spPr/>
        <p:txBody>
          <a:bodyPr/>
          <a:lstStyle/>
          <a:p>
            <a:r>
              <a:rPr lang="en-US" altLang="ja-JP"/>
              <a:t>Well, there are few ways to entice people into spectrum management! Few teenagers are smart enough to decide that they want to go into spectrum management when they grow up. Even among technical people not too many are aware of what the activity is about, and most scientists are turned off when you begin an explanation. Important, maybe! But boooooring!!!! In fact, most of those in spectrum management, be they astronomers or lawyers, drift into it accidentally, and then some decide to stay for one reason or other. So, we thought that there had to be a better way, and hopefully this Summer School is going to turn out to be one of those better ways! </a:t>
            </a:r>
          </a:p>
          <a:p>
            <a:endParaRPr lang="en-US" altLang="ja-JP"/>
          </a:p>
          <a:p>
            <a:r>
              <a:rPr lang="en-US" altLang="ja-JP"/>
              <a:t>And while we are at it, I thought I'd give you a definition of Spectrum Management.  When I happened to drift into this activity, I was given the office occupied by the previous incumbents. As usual, there were lots of junk left on the walls, a definition of spectrum management among them. It is the best that I found, and I kept on my wall! Here it is: </a:t>
            </a:r>
          </a:p>
          <a:p>
            <a:endParaRPr lang="en-US" altLang="ja-JP"/>
          </a:p>
          <a:p>
            <a:endParaRPr lang="en-US" altLang="ja-JP"/>
          </a:p>
          <a:p>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4ECB03D-E562-47FD-B462-9D65CCD23A1F}" type="slidenum">
              <a:rPr lang="en-GB" altLang="ja-JP">
                <a:latin typeface="Arial" charset="0"/>
                <a:cs typeface="Arial Unicode MS" pitchFamily="50" charset="-128"/>
              </a:rPr>
              <a:pPr/>
              <a:t>28</a:t>
            </a:fld>
            <a:endParaRPr lang="en-GB" altLang="ja-JP">
              <a:latin typeface="Arial" charset="0"/>
              <a:cs typeface="Arial Unicode MS" pitchFamily="50"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ja-JP" altLang="ja-JP"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98707B03-5FAB-4EEB-A18E-14C68A6CBBDE}" type="slidenum">
              <a:rPr lang="en-US" altLang="ja-JP"/>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25FC47E-D0A3-46CC-A3E1-A14920B3151E}" type="slidenum">
              <a:rPr lang="en-US" altLang="ja-JP"/>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81813" y="361950"/>
            <a:ext cx="1938337" cy="56769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066800" y="361950"/>
            <a:ext cx="5662613" cy="56769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078A40D1-5890-4D39-89DD-4B72041F8E08}" type="slidenum">
              <a:rPr lang="en-US" altLang="ja-JP"/>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28600"/>
            <a:ext cx="8229600" cy="5867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8400"/>
            <a:ext cx="2133600" cy="457200"/>
          </a:xfrm>
        </p:spPr>
        <p:txBody>
          <a:bodyPr/>
          <a:lstStyle>
            <a:lvl1pPr>
              <a:defRPr/>
            </a:lvl1pPr>
          </a:lstStyle>
          <a:p>
            <a:fld id="{B976F12D-D348-4531-8000-31E2B127935E}" type="datetime1">
              <a:rPr lang="ja-JP" altLang="en-US"/>
              <a:pPr/>
              <a:t>2010/5/31</a:t>
            </a:fld>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2133600" cy="457200"/>
          </a:xfrm>
        </p:spPr>
        <p:txBody>
          <a:bodyPr/>
          <a:lstStyle>
            <a:lvl1pPr>
              <a:defRPr/>
            </a:lvl1pPr>
          </a:lstStyle>
          <a:p>
            <a:fld id="{530C5329-27BE-4C19-8E7A-0D0417199C5D}" type="slidenum">
              <a:rPr lang="en-US" altLang="ja-JP"/>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8400"/>
            <a:ext cx="2133600" cy="457200"/>
          </a:xfrm>
        </p:spPr>
        <p:txBody>
          <a:bodyPr/>
          <a:lstStyle>
            <a:lvl1pPr>
              <a:defRPr/>
            </a:lvl1pPr>
          </a:lstStyle>
          <a:p>
            <a:fld id="{66FE3FDD-58F2-4E7A-9B85-7DFEAB43B0FB}" type="datetime1">
              <a:rPr lang="ja-JP" altLang="en-US"/>
              <a:pPr/>
              <a:t>2010/5/31</a:t>
            </a:fld>
            <a:endParaRPr lang="en-US" altLang="ja-JP"/>
          </a:p>
        </p:txBody>
      </p:sp>
      <p:sp>
        <p:nvSpPr>
          <p:cNvPr id="6" name="フッター プレースホルダ 5"/>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2133600" cy="457200"/>
          </a:xfrm>
        </p:spPr>
        <p:txBody>
          <a:bodyPr/>
          <a:lstStyle>
            <a:lvl1pPr>
              <a:defRPr/>
            </a:lvl1pPr>
          </a:lstStyle>
          <a:p>
            <a:fld id="{406F79FC-9B82-4B0B-B79D-E347A727DDBF}" type="slidenum">
              <a:rPr lang="en-US" altLang="ja-JP"/>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lgn="ctr">
              <a:defRPr smtClean="0">
                <a:solidFill>
                  <a:schemeClr val="tx1"/>
                </a:solidFill>
              </a:defRPr>
            </a:lvl1pPr>
          </a:lstStyle>
          <a:p>
            <a:pPr>
              <a:defRPr/>
            </a:pPr>
            <a:r>
              <a:rPr lang="en-US" altLang="ja-JP"/>
              <a:t>2009/7/21</a:t>
            </a:r>
          </a:p>
        </p:txBody>
      </p:sp>
      <p:sp>
        <p:nvSpPr>
          <p:cNvPr id="7" name="Rectangle 5"/>
          <p:cNvSpPr>
            <a:spLocks noGrp="1" noChangeArrowheads="1"/>
          </p:cNvSpPr>
          <p:nvPr>
            <p:ph type="ftr" sz="quarter" idx="11"/>
          </p:nvPr>
        </p:nvSpPr>
        <p:spPr/>
        <p:txBody>
          <a:bodyPr/>
          <a:lstStyle>
            <a:lvl1pPr>
              <a:defRPr>
                <a:solidFill>
                  <a:schemeClr val="tx1"/>
                </a:solidFill>
              </a:defRPr>
            </a:lvl1pPr>
          </a:lstStyle>
          <a:p>
            <a:pPr>
              <a:defRPr/>
            </a:pPr>
            <a:r>
              <a:rPr lang="zh-TW" altLang="en-US"/>
              <a:t>日本</a:t>
            </a:r>
            <a:r>
              <a:rPr lang="en-US" altLang="zh-TW"/>
              <a:t>ITU</a:t>
            </a:r>
            <a:r>
              <a:rPr lang="zh-TW" altLang="en-US"/>
              <a:t>協会講演</a:t>
            </a:r>
            <a:endParaRPr lang="en-US" altLang="ja-JP"/>
          </a:p>
        </p:txBody>
      </p:sp>
      <p:sp>
        <p:nvSpPr>
          <p:cNvPr id="8" name="Rectangle 6"/>
          <p:cNvSpPr>
            <a:spLocks noGrp="1" noChangeArrowheads="1"/>
          </p:cNvSpPr>
          <p:nvPr>
            <p:ph type="sldNum" sz="quarter" idx="12"/>
          </p:nvPr>
        </p:nvSpPr>
        <p:spPr/>
        <p:txBody>
          <a:bodyPr/>
          <a:lstStyle>
            <a:lvl1pPr>
              <a:defRPr>
                <a:solidFill>
                  <a:schemeClr val="tx1"/>
                </a:solidFill>
              </a:defRPr>
            </a:lvl1pPr>
          </a:lstStyle>
          <a:p>
            <a:pPr>
              <a:defRPr/>
            </a:pPr>
            <a:fld id="{A7D443A8-D3B8-4E6A-823B-45F032BE0399}"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5345EA0B-724A-4AFB-8198-525876FAC17E}" type="slidenum">
              <a:rPr lang="en-US" altLang="ja-JP"/>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CDF1B9D-7812-4955-9FA4-118D80ECBB38}" type="slidenum">
              <a:rPr lang="en-US" altLang="ja-JP"/>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62050" y="1924050"/>
            <a:ext cx="37147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00" y="1924050"/>
            <a:ext cx="37147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AB2AC36E-8946-4B1D-81E8-0B6EA3BE2526}" type="slidenum">
              <a:rPr lang="en-US" altLang="ja-JP"/>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25137888-2C8D-4461-912E-2167AFBBBEE7}" type="slidenum">
              <a:rPr lang="en-US" altLang="ja-JP"/>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C915B58E-C765-42E1-AD23-49D0DC9F1FB9}" type="slidenum">
              <a:rPr lang="en-US" altLang="ja-JP"/>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4CFA86C0-B3DA-4142-B146-30624ED8E6B9}" type="slidenum">
              <a:rPr lang="en-US" altLang="ja-JP"/>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806AFD90-810C-474C-B4DF-210F16B9EFFC}" type="slidenum">
              <a:rPr lang="en-US" altLang="ja-JP"/>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76896E33-7344-4FDB-9322-D71930177634}" type="slidenum">
              <a:rPr lang="en-US" altLang="ja-JP"/>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effectLst/>
                <a:latin typeface="Times New Roman" pitchFamily="18" charset="0"/>
                <a:ea typeface="ＭＳ Ｐゴシック" charset="-128"/>
              </a:defRPr>
            </a:lvl1pPr>
          </a:lstStyle>
          <a:p>
            <a:endParaRPr lang="en-US" altLang="ja-JP"/>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0">
                <a:effectLst/>
                <a:latin typeface="Times New Roman" pitchFamily="18" charset="0"/>
                <a:ea typeface="ＭＳ Ｐゴシック" charset="-128"/>
              </a:defRPr>
            </a:lvl1pPr>
          </a:lstStyle>
          <a:p>
            <a:endParaRPr lang="en-US" altLang="ja-JP"/>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effectLst/>
                <a:latin typeface="Times New Roman" pitchFamily="18" charset="0"/>
                <a:ea typeface="ＭＳ Ｐゴシック" charset="-128"/>
              </a:defRPr>
            </a:lvl1pPr>
          </a:lstStyle>
          <a:p>
            <a:fld id="{50F6D7C9-A306-4916-B08A-8821724CDE58}" type="slidenum">
              <a:rPr lang="en-US" altLang="ja-JP"/>
              <a:pPr/>
              <a:t>&lt;#&gt;</a:t>
            </a:fld>
            <a:endParaRPr lang="en-US" altLang="ja-JP"/>
          </a:p>
        </p:txBody>
      </p:sp>
      <p:sp>
        <p:nvSpPr>
          <p:cNvPr id="1029" name="Rectangle 5"/>
          <p:cNvSpPr>
            <a:spLocks noGrp="1" noChangeArrowheads="1"/>
          </p:cNvSpPr>
          <p:nvPr>
            <p:ph type="title"/>
          </p:nvPr>
        </p:nvSpPr>
        <p:spPr bwMode="auto">
          <a:xfrm>
            <a:off x="1066800" y="361950"/>
            <a:ext cx="77533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ja-JP" smtClean="0"/>
              <a:t>Click to edit Master title style</a:t>
            </a:r>
          </a:p>
        </p:txBody>
      </p:sp>
      <p:sp>
        <p:nvSpPr>
          <p:cNvPr id="1030" name="Rectangle 6"/>
          <p:cNvSpPr>
            <a:spLocks noGrp="1" noChangeArrowheads="1"/>
          </p:cNvSpPr>
          <p:nvPr>
            <p:ph type="body" idx="1"/>
          </p:nvPr>
        </p:nvSpPr>
        <p:spPr bwMode="auto">
          <a:xfrm>
            <a:off x="1162050" y="1924050"/>
            <a:ext cx="75819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pic>
        <p:nvPicPr>
          <p:cNvPr id="10" name="Image 0" descr="iucaf_platy_logo2.jpg"/>
          <p:cNvPicPr/>
          <p:nvPr userDrawn="1"/>
        </p:nvPicPr>
        <p:blipFill>
          <a:blip r:embed="rId16" cstate="print"/>
          <a:stretch>
            <a:fillRect/>
          </a:stretch>
        </p:blipFill>
        <p:spPr>
          <a:xfrm>
            <a:off x="71406" y="71414"/>
            <a:ext cx="928694" cy="10715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160000"/>
        <a:buChar char="•"/>
        <a:defRPr sz="2400" b="1">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1"/>
        </a:buClr>
        <a:buSzPct val="100000"/>
        <a:buChar char="&gt;"/>
        <a:defRPr sz="2300" b="1">
          <a:solidFill>
            <a:schemeClr val="tx1"/>
          </a:solidFill>
          <a:latin typeface="+mn-lt"/>
        </a:defRPr>
      </a:lvl2pPr>
      <a:lvl3pPr marL="1143000" indent="-228600" algn="l" rtl="0" eaLnBrk="0" fontAlgn="base" hangingPunct="0">
        <a:spcBef>
          <a:spcPct val="20000"/>
        </a:spcBef>
        <a:spcAft>
          <a:spcPct val="0"/>
        </a:spcAft>
        <a:buSzPct val="100000"/>
        <a:buChar char=" "/>
        <a:defRPr sz="2200" b="1">
          <a:solidFill>
            <a:schemeClr val="tx1"/>
          </a:solidFill>
          <a:latin typeface="+mn-lt"/>
        </a:defRPr>
      </a:lvl3pPr>
      <a:lvl4pPr marL="1600200" indent="-228600" algn="l" rtl="0" eaLnBrk="0" fontAlgn="base" hangingPunct="0">
        <a:spcBef>
          <a:spcPct val="20000"/>
        </a:spcBef>
        <a:spcAft>
          <a:spcPct val="0"/>
        </a:spcAft>
        <a:buSzPct val="100000"/>
        <a:buChar char=" "/>
        <a:defRPr sz="2200" b="1">
          <a:solidFill>
            <a:schemeClr val="tx1"/>
          </a:solidFill>
          <a:latin typeface="+mn-lt"/>
        </a:defRPr>
      </a:lvl4pPr>
      <a:lvl5pPr marL="2057400" indent="-228600" algn="l" rtl="0" eaLnBrk="0" fontAlgn="base" hangingPunct="0">
        <a:spcBef>
          <a:spcPct val="20000"/>
        </a:spcBef>
        <a:spcAft>
          <a:spcPct val="0"/>
        </a:spcAft>
        <a:buSzPct val="100000"/>
        <a:buChar char="•"/>
        <a:defRPr sz="2200" b="1">
          <a:solidFill>
            <a:schemeClr val="tx1"/>
          </a:solidFill>
          <a:latin typeface="+mn-lt"/>
        </a:defRPr>
      </a:lvl5pPr>
      <a:lvl6pPr marL="2514600" indent="-228600" algn="l" rtl="0" eaLnBrk="0" fontAlgn="base" hangingPunct="0">
        <a:spcBef>
          <a:spcPct val="20000"/>
        </a:spcBef>
        <a:spcAft>
          <a:spcPct val="0"/>
        </a:spcAft>
        <a:buSzPct val="100000"/>
        <a:buChar char="•"/>
        <a:defRPr sz="2200" b="1">
          <a:solidFill>
            <a:schemeClr val="tx1"/>
          </a:solidFill>
          <a:latin typeface="+mn-lt"/>
        </a:defRPr>
      </a:lvl6pPr>
      <a:lvl7pPr marL="2971800" indent="-228600" algn="l" rtl="0" eaLnBrk="0" fontAlgn="base" hangingPunct="0">
        <a:spcBef>
          <a:spcPct val="20000"/>
        </a:spcBef>
        <a:spcAft>
          <a:spcPct val="0"/>
        </a:spcAft>
        <a:buSzPct val="100000"/>
        <a:buChar char="•"/>
        <a:defRPr sz="2200" b="1">
          <a:solidFill>
            <a:schemeClr val="tx1"/>
          </a:solidFill>
          <a:latin typeface="+mn-lt"/>
        </a:defRPr>
      </a:lvl7pPr>
      <a:lvl8pPr marL="3429000" indent="-228600" algn="l" rtl="0" eaLnBrk="0" fontAlgn="base" hangingPunct="0">
        <a:spcBef>
          <a:spcPct val="20000"/>
        </a:spcBef>
        <a:spcAft>
          <a:spcPct val="0"/>
        </a:spcAft>
        <a:buSzPct val="100000"/>
        <a:buChar char="•"/>
        <a:defRPr sz="2200" b="1">
          <a:solidFill>
            <a:schemeClr val="tx1"/>
          </a:solidFill>
          <a:latin typeface="+mn-lt"/>
        </a:defRPr>
      </a:lvl8pPr>
      <a:lvl9pPr marL="3886200" indent="-228600" algn="l" rtl="0" eaLnBrk="0" fontAlgn="base" hangingPunct="0">
        <a:spcBef>
          <a:spcPct val="20000"/>
        </a:spcBef>
        <a:spcAft>
          <a:spcPct val="0"/>
        </a:spcAft>
        <a:buSzPct val="100000"/>
        <a:buChar char="•"/>
        <a:defRPr sz="2200" b="1">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3.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1.png"/><Relationship Id="rId4" Type="http://schemas.openxmlformats.org/officeDocument/2006/relationships/image" Target="../media/image20.emf"/><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http://aanda.u-strasbg.fr:2002/articles/astro/full/1999/10/ds1640/img21.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ChangeArrowheads="1"/>
          </p:cNvSpPr>
          <p:nvPr>
            <p:ph type="ctrTitle"/>
          </p:nvPr>
        </p:nvSpPr>
        <p:spPr>
          <a:xfrm>
            <a:off x="285720" y="1500174"/>
            <a:ext cx="8456613" cy="1143000"/>
          </a:xfrm>
          <a:noFill/>
          <a:ln/>
        </p:spPr>
        <p:txBody>
          <a:bodyPr anchor="b"/>
          <a:lstStyle/>
          <a:p>
            <a:r>
              <a:rPr lang="en-US" altLang="ja-JP" dirty="0" smtClean="0">
                <a:ea typeface="ＭＳ Ｐゴシック" charset="-128"/>
              </a:rPr>
              <a:t>Primary Purpose of the</a:t>
            </a:r>
            <a:br>
              <a:rPr lang="en-US" altLang="ja-JP" dirty="0" smtClean="0">
                <a:ea typeface="ＭＳ Ｐゴシック" charset="-128"/>
              </a:rPr>
            </a:br>
            <a:r>
              <a:rPr lang="en-US" altLang="ja-JP" dirty="0" smtClean="0">
                <a:ea typeface="ＭＳ Ｐゴシック" charset="-128"/>
              </a:rPr>
              <a:t>IUCAF Summer School</a:t>
            </a:r>
            <a:endParaRPr lang="en-US" altLang="ja-JP" dirty="0">
              <a:ea typeface="ＭＳ Ｐゴシック" charset="-128"/>
            </a:endParaRPr>
          </a:p>
        </p:txBody>
      </p:sp>
      <p:sp>
        <p:nvSpPr>
          <p:cNvPr id="366595" name="Rectangle 3"/>
          <p:cNvSpPr>
            <a:spLocks noChangeArrowheads="1"/>
          </p:cNvSpPr>
          <p:nvPr>
            <p:ph type="subTitle" idx="1"/>
          </p:nvPr>
        </p:nvSpPr>
        <p:spPr>
          <a:xfrm>
            <a:off x="4114800" y="4267200"/>
            <a:ext cx="4572000" cy="1752600"/>
          </a:xfrm>
          <a:noFill/>
          <a:ln/>
        </p:spPr>
        <p:txBody>
          <a:bodyPr/>
          <a:lstStyle/>
          <a:p>
            <a:pPr algn="l"/>
            <a:r>
              <a:rPr lang="en-US" altLang="ja-JP" sz="2000" dirty="0" smtClean="0">
                <a:solidFill>
                  <a:schemeClr val="tx1"/>
                </a:solidFill>
                <a:ea typeface="ＭＳ Ｐゴシック" charset="-128"/>
              </a:rPr>
              <a:t>Masatoshi </a:t>
            </a:r>
            <a:r>
              <a:rPr lang="en-US" altLang="ja-JP" sz="2000" dirty="0" err="1" smtClean="0">
                <a:solidFill>
                  <a:schemeClr val="tx1"/>
                </a:solidFill>
                <a:ea typeface="ＭＳ Ｐゴシック" charset="-128"/>
              </a:rPr>
              <a:t>Ohishi</a:t>
            </a:r>
            <a:endParaRPr lang="en-US" altLang="ja-JP" sz="2000" dirty="0">
              <a:solidFill>
                <a:schemeClr val="tx1"/>
              </a:solidFill>
              <a:ea typeface="ＭＳ Ｐゴシック" charset="-128"/>
            </a:endParaRPr>
          </a:p>
          <a:p>
            <a:pPr algn="l"/>
            <a:endParaRPr lang="en-US" altLang="ja-JP" sz="2000" dirty="0">
              <a:solidFill>
                <a:schemeClr val="tx1"/>
              </a:solidFill>
              <a:ea typeface="ＭＳ Ｐゴシック" charset="-128"/>
            </a:endParaRPr>
          </a:p>
          <a:p>
            <a:pPr algn="l"/>
            <a:r>
              <a:rPr lang="en-US" altLang="ja-JP" sz="1600" dirty="0" smtClean="0">
                <a:solidFill>
                  <a:schemeClr val="tx1"/>
                </a:solidFill>
                <a:ea typeface="ＭＳ Ｐゴシック" charset="-128"/>
              </a:rPr>
              <a:t>National Astronomical Observatory of Japan</a:t>
            </a:r>
          </a:p>
          <a:p>
            <a:pPr algn="l"/>
            <a:r>
              <a:rPr lang="en-US" altLang="ja-JP" sz="1600" dirty="0" smtClean="0">
                <a:solidFill>
                  <a:schemeClr val="tx1"/>
                </a:solidFill>
                <a:ea typeface="ＭＳ Ｐゴシック" charset="-128"/>
              </a:rPr>
              <a:t>IUCAF Chairman</a:t>
            </a:r>
            <a:endParaRPr lang="en-US" altLang="ja-JP" sz="1600" dirty="0">
              <a:solidFill>
                <a:schemeClr val="tx1"/>
              </a:solidFill>
              <a:ea typeface="ＭＳ Ｐゴシック"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fld id="{5F4C5EA2-060B-4561-BC2F-3DA224BC972A}" type="datetime1">
              <a:rPr lang="ja-JP" altLang="en-US"/>
              <a:pPr/>
              <a:t>2010/5/31</a:t>
            </a:fld>
            <a:endParaRPr lang="en-US" altLang="ja-JP"/>
          </a:p>
        </p:txBody>
      </p:sp>
      <p:sp>
        <p:nvSpPr>
          <p:cNvPr id="4" name="スライド番号プレースホルダ 4"/>
          <p:cNvSpPr>
            <a:spLocks noGrp="1"/>
          </p:cNvSpPr>
          <p:nvPr>
            <p:ph type="sldNum" sz="quarter" idx="12"/>
          </p:nvPr>
        </p:nvSpPr>
        <p:spPr/>
        <p:txBody>
          <a:bodyPr/>
          <a:lstStyle/>
          <a:p>
            <a:fld id="{70F3FB86-C097-41DF-9BB6-E80C0F1709E2}" type="slidenum">
              <a:rPr lang="en-US" altLang="ja-JP"/>
              <a:pPr/>
              <a:t>10</a:t>
            </a:fld>
            <a:endParaRPr lang="en-US" altLang="ja-JP"/>
          </a:p>
        </p:txBody>
      </p:sp>
      <p:pic>
        <p:nvPicPr>
          <p:cNvPr id="93189" name="Picture 5" descr="John_Mather"/>
          <p:cNvPicPr>
            <a:picLocks noChangeAspect="1" noChangeArrowheads="1"/>
          </p:cNvPicPr>
          <p:nvPr>
            <p:ph/>
          </p:nvPr>
        </p:nvPicPr>
        <p:blipFill>
          <a:blip r:embed="rId2" cstate="print"/>
          <a:srcRect/>
          <a:stretch>
            <a:fillRect/>
          </a:stretch>
        </p:blipFill>
        <p:spPr>
          <a:xfrm>
            <a:off x="0" y="360363"/>
            <a:ext cx="9144000" cy="6092825"/>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1"/>
          <p:cNvSpPr>
            <a:spLocks noGrp="1"/>
          </p:cNvSpPr>
          <p:nvPr>
            <p:ph type="dt" sz="half" idx="10"/>
          </p:nvPr>
        </p:nvSpPr>
        <p:spPr/>
        <p:txBody>
          <a:bodyPr/>
          <a:lstStyle/>
          <a:p>
            <a:fld id="{6ADAE75D-F3CA-4C6C-83BE-14EDB6953706}" type="datetime1">
              <a:rPr lang="ja-JP" altLang="en-US"/>
              <a:pPr/>
              <a:t>2010/5/31</a:t>
            </a:fld>
            <a:endParaRPr lang="en-US" altLang="ja-JP"/>
          </a:p>
        </p:txBody>
      </p:sp>
      <p:sp>
        <p:nvSpPr>
          <p:cNvPr id="5" name="スライド番号プレースホルダ 3"/>
          <p:cNvSpPr>
            <a:spLocks noGrp="1"/>
          </p:cNvSpPr>
          <p:nvPr>
            <p:ph type="sldNum" sz="quarter" idx="12"/>
          </p:nvPr>
        </p:nvSpPr>
        <p:spPr/>
        <p:txBody>
          <a:bodyPr/>
          <a:lstStyle/>
          <a:p>
            <a:fld id="{7987AD3B-3AB1-4888-B5C6-5201F75EFB60}" type="slidenum">
              <a:rPr lang="en-US" altLang="ja-JP"/>
              <a:pPr/>
              <a:t>11</a:t>
            </a:fld>
            <a:endParaRPr lang="en-US" altLang="ja-JP"/>
          </a:p>
        </p:txBody>
      </p:sp>
      <p:pic>
        <p:nvPicPr>
          <p:cNvPr id="99330" name="Picture 2" descr="COsurvey"/>
          <p:cNvPicPr>
            <a:picLocks noChangeAspect="1" noChangeArrowheads="1"/>
          </p:cNvPicPr>
          <p:nvPr/>
        </p:nvPicPr>
        <p:blipFill>
          <a:blip r:embed="rId2" cstate="print"/>
          <a:srcRect/>
          <a:stretch>
            <a:fillRect/>
          </a:stretch>
        </p:blipFill>
        <p:spPr bwMode="auto">
          <a:xfrm>
            <a:off x="0" y="115888"/>
            <a:ext cx="4864100" cy="6597650"/>
          </a:xfrm>
          <a:prstGeom prst="rect">
            <a:avLst/>
          </a:prstGeom>
          <a:noFill/>
        </p:spPr>
      </p:pic>
      <p:pic>
        <p:nvPicPr>
          <p:cNvPr id="99331" name="Picture 3" descr="m51-3molecules"/>
          <p:cNvPicPr>
            <a:picLocks noChangeAspect="1" noChangeArrowheads="1"/>
          </p:cNvPicPr>
          <p:nvPr/>
        </p:nvPicPr>
        <p:blipFill>
          <a:blip r:embed="rId3" cstate="print"/>
          <a:srcRect/>
          <a:stretch>
            <a:fillRect/>
          </a:stretch>
        </p:blipFill>
        <p:spPr bwMode="auto">
          <a:xfrm>
            <a:off x="4864100" y="908050"/>
            <a:ext cx="4279900" cy="493236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1"/>
          <p:cNvSpPr>
            <a:spLocks noGrp="1"/>
          </p:cNvSpPr>
          <p:nvPr>
            <p:ph type="dt" sz="half" idx="10"/>
          </p:nvPr>
        </p:nvSpPr>
        <p:spPr/>
        <p:txBody>
          <a:bodyPr/>
          <a:lstStyle/>
          <a:p>
            <a:fld id="{7E6F5355-F8E1-40B2-AA79-D57DEBA7A0E0}" type="datetime1">
              <a:rPr lang="ja-JP" altLang="en-US"/>
              <a:pPr/>
              <a:t>2010/5/31</a:t>
            </a:fld>
            <a:endParaRPr lang="en-US" altLang="ja-JP"/>
          </a:p>
        </p:txBody>
      </p:sp>
      <p:sp>
        <p:nvSpPr>
          <p:cNvPr id="4" name="スライド番号プレースホルダ 3"/>
          <p:cNvSpPr>
            <a:spLocks noGrp="1"/>
          </p:cNvSpPr>
          <p:nvPr>
            <p:ph type="sldNum" sz="quarter" idx="12"/>
          </p:nvPr>
        </p:nvSpPr>
        <p:spPr/>
        <p:txBody>
          <a:bodyPr/>
          <a:lstStyle/>
          <a:p>
            <a:fld id="{9DDED02D-794A-4816-A809-70105A112883}" type="slidenum">
              <a:rPr lang="en-US" altLang="ja-JP"/>
              <a:pPr/>
              <a:t>12</a:t>
            </a:fld>
            <a:endParaRPr lang="en-US" altLang="ja-JP"/>
          </a:p>
        </p:txBody>
      </p:sp>
      <p:pic>
        <p:nvPicPr>
          <p:cNvPr id="45058" name="Picture 2" descr="VSOP"/>
          <p:cNvPicPr>
            <a:picLocks noChangeAspect="1" noChangeArrowheads="1"/>
          </p:cNvPicPr>
          <p:nvPr/>
        </p:nvPicPr>
        <p:blipFill>
          <a:blip r:embed="rId2" cstate="print"/>
          <a:srcRect/>
          <a:stretch>
            <a:fillRect/>
          </a:stretch>
        </p:blipFill>
        <p:spPr bwMode="auto">
          <a:xfrm>
            <a:off x="0" y="0"/>
            <a:ext cx="9144000" cy="6862763"/>
          </a:xfrm>
          <a:prstGeom prst="rect">
            <a:avLst/>
          </a:prstGeom>
          <a:noFill/>
        </p:spPr>
      </p:pic>
      <p:sp>
        <p:nvSpPr>
          <p:cNvPr id="5" name="テキスト ボックス 4"/>
          <p:cNvSpPr txBox="1"/>
          <p:nvPr/>
        </p:nvSpPr>
        <p:spPr>
          <a:xfrm>
            <a:off x="87574" y="428604"/>
            <a:ext cx="4559261" cy="1384995"/>
          </a:xfrm>
          <a:prstGeom prst="rect">
            <a:avLst/>
          </a:prstGeom>
          <a:noFill/>
        </p:spPr>
        <p:txBody>
          <a:bodyPr wrap="none" rtlCol="0">
            <a:spAutoFit/>
          </a:bodyPr>
          <a:lstStyle/>
          <a:p>
            <a:pPr algn="ctr"/>
            <a:r>
              <a:rPr kumimoji="1" lang="en-US" altLang="ja-JP" sz="2800" dirty="0" smtClean="0">
                <a:solidFill>
                  <a:schemeClr val="bg1"/>
                </a:solidFill>
              </a:rPr>
              <a:t>Space VLBI Observations</a:t>
            </a:r>
          </a:p>
          <a:p>
            <a:pPr algn="ctr"/>
            <a:endParaRPr kumimoji="1" lang="en-US" altLang="ja-JP" sz="2800" dirty="0">
              <a:solidFill>
                <a:schemeClr val="bg1"/>
              </a:solidFill>
            </a:endParaRPr>
          </a:p>
          <a:p>
            <a:pPr algn="ctr"/>
            <a:r>
              <a:rPr kumimoji="1" lang="en-US" altLang="ja-JP" sz="2800" dirty="0" smtClean="0">
                <a:solidFill>
                  <a:schemeClr val="bg1"/>
                </a:solidFill>
              </a:rPr>
              <a:t>HALCA</a:t>
            </a:r>
            <a:endParaRPr kumimoji="1" lang="ja-JP" alt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54C4C038-F231-4CA9-A389-A5726701630D}" type="datetime1">
              <a:rPr lang="ja-JP" altLang="en-US"/>
              <a:pPr/>
              <a:t>2010/5/31</a:t>
            </a:fld>
            <a:endParaRPr lang="en-US" altLang="ja-JP"/>
          </a:p>
        </p:txBody>
      </p:sp>
      <p:sp>
        <p:nvSpPr>
          <p:cNvPr id="5" name="スライド番号プレースホルダ 5"/>
          <p:cNvSpPr>
            <a:spLocks noGrp="1"/>
          </p:cNvSpPr>
          <p:nvPr>
            <p:ph type="sldNum" sz="quarter" idx="12"/>
          </p:nvPr>
        </p:nvSpPr>
        <p:spPr/>
        <p:txBody>
          <a:bodyPr/>
          <a:lstStyle/>
          <a:p>
            <a:fld id="{EFB1BAB3-FE97-4AB7-8029-47062B424203}" type="slidenum">
              <a:rPr lang="en-US" altLang="ja-JP"/>
              <a:pPr/>
              <a:t>13</a:t>
            </a:fld>
            <a:endParaRPr lang="en-US" altLang="ja-JP"/>
          </a:p>
        </p:txBody>
      </p:sp>
      <p:sp>
        <p:nvSpPr>
          <p:cNvPr id="100354" name="Rectangle 2"/>
          <p:cNvSpPr>
            <a:spLocks noGrp="1" noChangeArrowheads="1"/>
          </p:cNvSpPr>
          <p:nvPr>
            <p:ph type="title"/>
          </p:nvPr>
        </p:nvSpPr>
        <p:spPr>
          <a:xfrm>
            <a:off x="1066800" y="214290"/>
            <a:ext cx="7753350" cy="1143000"/>
          </a:xfrm>
        </p:spPr>
        <p:txBody>
          <a:bodyPr/>
          <a:lstStyle/>
          <a:p>
            <a:r>
              <a:rPr lang="en-US" altLang="ja-JP" sz="4000" dirty="0" smtClean="0"/>
              <a:t>4C73.18 at 3.4 G light years</a:t>
            </a:r>
            <a:endParaRPr lang="ja-JP" altLang="en-US" sz="4000" dirty="0"/>
          </a:p>
        </p:txBody>
      </p:sp>
      <p:pic>
        <p:nvPicPr>
          <p:cNvPr id="100355" name="Picture 3" descr="1928_s"/>
          <p:cNvPicPr>
            <a:picLocks noChangeAspect="1" noChangeArrowheads="1"/>
          </p:cNvPicPr>
          <p:nvPr>
            <p:ph idx="1"/>
          </p:nvPr>
        </p:nvPicPr>
        <p:blipFill>
          <a:blip r:embed="rId2" cstate="print"/>
          <a:srcRect/>
          <a:stretch>
            <a:fillRect/>
          </a:stretch>
        </p:blipFill>
        <p:spPr>
          <a:xfrm>
            <a:off x="73025" y="1341438"/>
            <a:ext cx="8820150" cy="5532437"/>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4" cstate="print"/>
          <a:srcRect/>
          <a:stretch>
            <a:fillRect/>
          </a:stretch>
        </p:blipFill>
        <p:spPr bwMode="auto">
          <a:xfrm>
            <a:off x="76200" y="2803525"/>
            <a:ext cx="2801938" cy="1971675"/>
          </a:xfrm>
          <a:prstGeom prst="rect">
            <a:avLst/>
          </a:prstGeom>
          <a:noFill/>
          <a:ln w="9525">
            <a:noFill/>
            <a:miter lim="800000"/>
            <a:headEnd/>
            <a:tailEnd/>
          </a:ln>
        </p:spPr>
      </p:pic>
      <p:pic>
        <p:nvPicPr>
          <p:cNvPr id="1029" name="Picture 3" descr="97072520"/>
          <p:cNvPicPr>
            <a:picLocks noChangeAspect="1" noChangeArrowheads="1"/>
          </p:cNvPicPr>
          <p:nvPr/>
        </p:nvPicPr>
        <p:blipFill>
          <a:blip r:embed="rId5" cstate="print"/>
          <a:srcRect/>
          <a:stretch>
            <a:fillRect/>
          </a:stretch>
        </p:blipFill>
        <p:spPr bwMode="auto">
          <a:xfrm>
            <a:off x="223838" y="633413"/>
            <a:ext cx="2341562" cy="1331912"/>
          </a:xfrm>
          <a:prstGeom prst="rect">
            <a:avLst/>
          </a:prstGeom>
          <a:noFill/>
          <a:ln w="9525">
            <a:noFill/>
            <a:miter lim="800000"/>
            <a:headEnd/>
            <a:tailEnd/>
          </a:ln>
        </p:spPr>
      </p:pic>
      <p:sp>
        <p:nvSpPr>
          <p:cNvPr id="1030" name="Rectangle 4"/>
          <p:cNvSpPr>
            <a:spLocks noChangeArrowheads="1"/>
          </p:cNvSpPr>
          <p:nvPr/>
        </p:nvSpPr>
        <p:spPr bwMode="auto">
          <a:xfrm>
            <a:off x="76200" y="1971675"/>
            <a:ext cx="2667000" cy="523220"/>
          </a:xfrm>
          <a:prstGeom prst="rect">
            <a:avLst/>
          </a:prstGeom>
          <a:noFill/>
          <a:ln w="9525">
            <a:noFill/>
            <a:miter lim="800000"/>
            <a:headEnd/>
            <a:tailEnd/>
          </a:ln>
        </p:spPr>
        <p:txBody>
          <a:bodyPr wrap="square">
            <a:spAutoFit/>
          </a:bodyPr>
          <a:lstStyle/>
          <a:p>
            <a:pPr algn="ctr">
              <a:defRPr/>
            </a:pPr>
            <a:r>
              <a:rPr lang="en-US" altLang="ja-JP" sz="1400" b="1" dirty="0" smtClean="0">
                <a:ea typeface="ＭＳ Ｐゴシック" pitchFamily="50" charset="-128"/>
              </a:rPr>
              <a:t>↑Solar Radio Burst Spectrum</a:t>
            </a:r>
          </a:p>
          <a:p>
            <a:pPr algn="ctr">
              <a:defRPr/>
            </a:pPr>
            <a:r>
              <a:rPr lang="en-US" altLang="ja-JP" sz="1400" b="1" dirty="0" smtClean="0">
                <a:ea typeface="ＭＳ Ｐゴシック" pitchFamily="50" charset="-128"/>
              </a:rPr>
              <a:t>(http</a:t>
            </a:r>
            <a:r>
              <a:rPr lang="en-US" altLang="ja-JP" sz="1400" b="1" dirty="0">
                <a:ea typeface="ＭＳ Ｐゴシック" pitchFamily="50" charset="-128"/>
              </a:rPr>
              <a:t>://sunbase.nict.go.jp)</a:t>
            </a:r>
          </a:p>
        </p:txBody>
      </p:sp>
      <p:sp>
        <p:nvSpPr>
          <p:cNvPr id="1031" name="Rectangle 5"/>
          <p:cNvSpPr>
            <a:spLocks noChangeArrowheads="1"/>
          </p:cNvSpPr>
          <p:nvPr/>
        </p:nvSpPr>
        <p:spPr bwMode="auto">
          <a:xfrm>
            <a:off x="381000" y="2460625"/>
            <a:ext cx="2057400" cy="523220"/>
          </a:xfrm>
          <a:prstGeom prst="rect">
            <a:avLst/>
          </a:prstGeom>
          <a:noFill/>
          <a:ln w="9525">
            <a:noFill/>
            <a:miter lim="800000"/>
            <a:headEnd/>
            <a:tailEnd/>
          </a:ln>
        </p:spPr>
        <p:txBody>
          <a:bodyPr>
            <a:spAutoFit/>
          </a:bodyPr>
          <a:lstStyle/>
          <a:p>
            <a:pPr algn="ctr">
              <a:defRPr/>
            </a:pPr>
            <a:r>
              <a:rPr lang="en-US" altLang="ja-JP" sz="1400" b="1" dirty="0" smtClean="0">
                <a:ea typeface="ＭＳ Ｐゴシック" pitchFamily="50" charset="-128"/>
              </a:rPr>
              <a:t>↓Jovian Radio Burst</a:t>
            </a:r>
            <a:r>
              <a:rPr lang="ja-JP" altLang="en-US" sz="1400" b="1" dirty="0">
                <a:ea typeface="ＭＳ Ｐゴシック" pitchFamily="50" charset="-128"/>
              </a:rPr>
              <a:t/>
            </a:r>
            <a:br>
              <a:rPr lang="ja-JP" altLang="en-US" sz="1400" b="1" dirty="0">
                <a:ea typeface="ＭＳ Ｐゴシック" pitchFamily="50" charset="-128"/>
              </a:rPr>
            </a:br>
            <a:r>
              <a:rPr lang="en-US" altLang="ja-JP" sz="1400" b="1" dirty="0">
                <a:ea typeface="ＭＳ Ｐゴシック" pitchFamily="50" charset="-128"/>
              </a:rPr>
              <a:t>(Konno et al. 2002)</a:t>
            </a:r>
          </a:p>
        </p:txBody>
      </p:sp>
      <p:graphicFrame>
        <p:nvGraphicFramePr>
          <p:cNvPr id="1026" name="Object 6"/>
          <p:cNvGraphicFramePr>
            <a:graphicFrameLocks noChangeAspect="1"/>
          </p:cNvGraphicFramePr>
          <p:nvPr/>
        </p:nvGraphicFramePr>
        <p:xfrm>
          <a:off x="255588" y="4519613"/>
          <a:ext cx="2411412" cy="1987550"/>
        </p:xfrm>
        <a:graphic>
          <a:graphicData uri="http://schemas.openxmlformats.org/presentationml/2006/ole">
            <p:oleObj spid="_x0000_s371714" name="Image" r:id="rId6" imgW="15337804" imgH="12643840" progId="">
              <p:embed/>
            </p:oleObj>
          </a:graphicData>
        </a:graphic>
      </p:graphicFrame>
      <p:sp>
        <p:nvSpPr>
          <p:cNvPr id="1032" name="Text Box 7"/>
          <p:cNvSpPr txBox="1">
            <a:spLocks noChangeArrowheads="1"/>
          </p:cNvSpPr>
          <p:nvPr/>
        </p:nvSpPr>
        <p:spPr bwMode="auto">
          <a:xfrm>
            <a:off x="76200" y="6311900"/>
            <a:ext cx="2329227" cy="553998"/>
          </a:xfrm>
          <a:prstGeom prst="rect">
            <a:avLst/>
          </a:prstGeom>
          <a:noFill/>
          <a:ln w="9525">
            <a:noFill/>
            <a:miter lim="800000"/>
            <a:headEnd/>
            <a:tailEnd/>
          </a:ln>
        </p:spPr>
        <p:txBody>
          <a:bodyPr wrap="none">
            <a:spAutoFit/>
          </a:bodyPr>
          <a:lstStyle/>
          <a:p>
            <a:pPr>
              <a:defRPr/>
            </a:pPr>
            <a:r>
              <a:rPr lang="en-US" altLang="ja-JP" sz="1600" b="1" dirty="0">
                <a:latin typeface="ＭＳ Ｐゴシック" pitchFamily="50" charset="-128"/>
                <a:ea typeface="ＭＳ Ｐゴシック" pitchFamily="50" charset="-128"/>
              </a:rPr>
              <a:t> </a:t>
            </a:r>
            <a:r>
              <a:rPr lang="en-US" altLang="ja-JP" sz="1400" b="1" dirty="0">
                <a:latin typeface="Arial" pitchFamily="34" charset="0"/>
                <a:ea typeface="ＭＳ Ｐゴシック" pitchFamily="50" charset="-128"/>
                <a:cs typeface="Arial" pitchFamily="34" charset="0"/>
              </a:rPr>
              <a:t>Cassiopeia-A </a:t>
            </a:r>
            <a:r>
              <a:rPr lang="en-US" altLang="ja-JP" sz="1400" b="1" dirty="0" smtClean="0">
                <a:latin typeface="Arial" pitchFamily="34" charset="0"/>
                <a:ea typeface="ＭＳ Ｐゴシック" pitchFamily="50" charset="-128"/>
                <a:cs typeface="Arial" pitchFamily="34" charset="0"/>
              </a:rPr>
              <a:t>Radio Map</a:t>
            </a:r>
            <a:endParaRPr lang="ja-JP" altLang="en-US" sz="1400" b="1" dirty="0">
              <a:latin typeface="Arial" pitchFamily="34" charset="0"/>
              <a:ea typeface="ＭＳ Ｐゴシック" pitchFamily="50" charset="-128"/>
              <a:cs typeface="Arial" pitchFamily="34" charset="0"/>
            </a:endParaRPr>
          </a:p>
          <a:p>
            <a:pPr>
              <a:defRPr/>
            </a:pPr>
            <a:r>
              <a:rPr lang="en-US" altLang="ja-JP" sz="1400" dirty="0" smtClean="0">
                <a:latin typeface="Arial" pitchFamily="34" charset="0"/>
                <a:ea typeface="ＭＳ Ｐゴシック" pitchFamily="50" charset="-128"/>
                <a:cs typeface="Arial" pitchFamily="34" charset="0"/>
              </a:rPr>
              <a:t>(</a:t>
            </a:r>
            <a:r>
              <a:rPr lang="en-US" altLang="ja-JP" sz="1400" dirty="0" err="1" smtClean="0">
                <a:latin typeface="Arial" pitchFamily="34" charset="0"/>
                <a:ea typeface="ＭＳ Ｐゴシック" pitchFamily="50" charset="-128"/>
                <a:cs typeface="Arial" pitchFamily="34" charset="0"/>
              </a:rPr>
              <a:t>Oya</a:t>
            </a:r>
            <a:r>
              <a:rPr lang="en-US" altLang="ja-JP" sz="1400" dirty="0" smtClean="0">
                <a:latin typeface="Arial" pitchFamily="34" charset="0"/>
                <a:ea typeface="ＭＳ Ｐゴシック" pitchFamily="50" charset="-128"/>
                <a:cs typeface="Arial" pitchFamily="34" charset="0"/>
              </a:rPr>
              <a:t> </a:t>
            </a:r>
            <a:r>
              <a:rPr lang="en-US" altLang="ja-JP" sz="1400" dirty="0">
                <a:latin typeface="Arial" pitchFamily="34" charset="0"/>
                <a:ea typeface="ＭＳ Ｐゴシック" pitchFamily="50" charset="-128"/>
                <a:cs typeface="Arial" pitchFamily="34" charset="0"/>
              </a:rPr>
              <a:t>&amp; </a:t>
            </a:r>
            <a:r>
              <a:rPr lang="en-US" altLang="ja-JP" sz="1400" dirty="0" err="1">
                <a:latin typeface="Arial" pitchFamily="34" charset="0"/>
                <a:ea typeface="ＭＳ Ｐゴシック" pitchFamily="50" charset="-128"/>
                <a:cs typeface="Arial" pitchFamily="34" charset="0"/>
              </a:rPr>
              <a:t>Iizama</a:t>
            </a:r>
            <a:r>
              <a:rPr lang="en-US" altLang="ja-JP" sz="1400" dirty="0">
                <a:latin typeface="Arial" pitchFamily="34" charset="0"/>
                <a:ea typeface="ＭＳ Ｐゴシック" pitchFamily="50" charset="-128"/>
                <a:cs typeface="Arial" pitchFamily="34" charset="0"/>
              </a:rPr>
              <a:t>, 2003)</a:t>
            </a:r>
          </a:p>
        </p:txBody>
      </p:sp>
      <p:grpSp>
        <p:nvGrpSpPr>
          <p:cNvPr id="8" name="Group 8"/>
          <p:cNvGrpSpPr>
            <a:grpSpLocks/>
          </p:cNvGrpSpPr>
          <p:nvPr/>
        </p:nvGrpSpPr>
        <p:grpSpPr bwMode="auto">
          <a:xfrm>
            <a:off x="2755900" y="136525"/>
            <a:ext cx="4500563" cy="6665913"/>
            <a:chOff x="2784" y="48"/>
            <a:chExt cx="2835" cy="4199"/>
          </a:xfrm>
        </p:grpSpPr>
        <p:grpSp>
          <p:nvGrpSpPr>
            <p:cNvPr id="9" name="Group 9"/>
            <p:cNvGrpSpPr>
              <a:grpSpLocks/>
            </p:cNvGrpSpPr>
            <p:nvPr/>
          </p:nvGrpSpPr>
          <p:grpSpPr bwMode="auto">
            <a:xfrm>
              <a:off x="2784" y="48"/>
              <a:ext cx="2835" cy="4141"/>
              <a:chOff x="2787" y="48"/>
              <a:chExt cx="2835" cy="4141"/>
            </a:xfrm>
          </p:grpSpPr>
          <p:grpSp>
            <p:nvGrpSpPr>
              <p:cNvPr id="10" name="Group 10"/>
              <p:cNvGrpSpPr>
                <a:grpSpLocks/>
              </p:cNvGrpSpPr>
              <p:nvPr/>
            </p:nvGrpSpPr>
            <p:grpSpPr bwMode="auto">
              <a:xfrm>
                <a:off x="2802" y="97"/>
                <a:ext cx="2820" cy="4092"/>
                <a:chOff x="2802" y="97"/>
                <a:chExt cx="2820" cy="4092"/>
              </a:xfrm>
            </p:grpSpPr>
            <p:grpSp>
              <p:nvGrpSpPr>
                <p:cNvPr id="11" name="Group 11"/>
                <p:cNvGrpSpPr>
                  <a:grpSpLocks/>
                </p:cNvGrpSpPr>
                <p:nvPr/>
              </p:nvGrpSpPr>
              <p:grpSpPr bwMode="auto">
                <a:xfrm>
                  <a:off x="2802" y="97"/>
                  <a:ext cx="2820" cy="4092"/>
                  <a:chOff x="3168" y="336"/>
                  <a:chExt cx="2820" cy="4092"/>
                </a:xfrm>
              </p:grpSpPr>
              <p:graphicFrame>
                <p:nvGraphicFramePr>
                  <p:cNvPr id="1027" name="Object 12"/>
                  <p:cNvGraphicFramePr>
                    <a:graphicFrameLocks noChangeAspect="1"/>
                  </p:cNvGraphicFramePr>
                  <p:nvPr/>
                </p:nvGraphicFramePr>
                <p:xfrm>
                  <a:off x="3168" y="336"/>
                  <a:ext cx="2820" cy="4092"/>
                </p:xfrm>
                <a:graphic>
                  <a:graphicData uri="http://schemas.openxmlformats.org/presentationml/2006/ole">
                    <p:oleObj spid="_x0000_s371715" name="Image" r:id="rId7" imgW="5972467" imgH="8666431" progId="">
                      <p:embed/>
                    </p:oleObj>
                  </a:graphicData>
                </a:graphic>
              </p:graphicFrame>
              <p:sp>
                <p:nvSpPr>
                  <p:cNvPr id="1116" name="Rectangle 13"/>
                  <p:cNvSpPr>
                    <a:spLocks noChangeArrowheads="1"/>
                  </p:cNvSpPr>
                  <p:nvPr/>
                </p:nvSpPr>
                <p:spPr bwMode="auto">
                  <a:xfrm>
                    <a:off x="5280" y="3886"/>
                    <a:ext cx="96" cy="48"/>
                  </a:xfrm>
                  <a:prstGeom prst="rect">
                    <a:avLst/>
                  </a:prstGeom>
                  <a:solidFill>
                    <a:schemeClr val="bg1"/>
                  </a:solidFill>
                  <a:ln w="28575">
                    <a:solidFill>
                      <a:schemeClr val="bg1"/>
                    </a:solidFill>
                    <a:miter lim="800000"/>
                    <a:headEnd/>
                    <a:tailEnd/>
                  </a:ln>
                </p:spPr>
                <p:txBody>
                  <a:bodyPr wrap="none" anchor="ctr"/>
                  <a:lstStyle/>
                  <a:p>
                    <a:pPr>
                      <a:defRPr/>
                    </a:pPr>
                    <a:endParaRPr lang="ja-JP" altLang="en-US">
                      <a:ea typeface="ＭＳ Ｐゴシック" pitchFamily="50" charset="-128"/>
                    </a:endParaRPr>
                  </a:p>
                </p:txBody>
              </p:sp>
            </p:grpSp>
            <p:sp>
              <p:nvSpPr>
                <p:cNvPr id="1114" name="Rectangle 14"/>
                <p:cNvSpPr>
                  <a:spLocks noChangeArrowheads="1"/>
                </p:cNvSpPr>
                <p:nvPr/>
              </p:nvSpPr>
              <p:spPr bwMode="auto">
                <a:xfrm>
                  <a:off x="3408" y="2208"/>
                  <a:ext cx="2016" cy="1200"/>
                </a:xfrm>
                <a:prstGeom prst="rect">
                  <a:avLst/>
                </a:prstGeom>
                <a:solidFill>
                  <a:schemeClr val="bg1"/>
                </a:solidFill>
                <a:ln w="9525">
                  <a:noFill/>
                  <a:miter lim="800000"/>
                  <a:headEnd/>
                  <a:tailEnd/>
                </a:ln>
              </p:spPr>
              <p:txBody>
                <a:bodyPr wrap="none" anchor="ctr"/>
                <a:lstStyle/>
                <a:p>
                  <a:pPr>
                    <a:defRPr/>
                  </a:pPr>
                  <a:endParaRPr lang="ja-JP" altLang="en-US">
                    <a:ea typeface="ＭＳ Ｐゴシック" pitchFamily="50" charset="-128"/>
                  </a:endParaRPr>
                </a:p>
              </p:txBody>
            </p:sp>
            <p:sp>
              <p:nvSpPr>
                <p:cNvPr id="2" name="Rectangle 15"/>
                <p:cNvSpPr>
                  <a:spLocks noChangeArrowheads="1"/>
                </p:cNvSpPr>
                <p:nvPr/>
              </p:nvSpPr>
              <p:spPr bwMode="auto">
                <a:xfrm>
                  <a:off x="5379" y="2544"/>
                  <a:ext cx="96" cy="192"/>
                </a:xfrm>
                <a:prstGeom prst="rect">
                  <a:avLst/>
                </a:prstGeom>
                <a:solidFill>
                  <a:schemeClr val="bg1"/>
                </a:solidFill>
                <a:ln w="9525">
                  <a:noFill/>
                  <a:miter lim="800000"/>
                  <a:headEnd/>
                  <a:tailEnd/>
                </a:ln>
              </p:spPr>
              <p:txBody>
                <a:bodyPr wrap="none" anchor="ctr"/>
                <a:lstStyle/>
                <a:p>
                  <a:pPr>
                    <a:defRPr/>
                  </a:pPr>
                  <a:endParaRPr lang="ja-JP" altLang="en-US">
                    <a:ea typeface="ＭＳ Ｐゴシック" pitchFamily="50" charset="-128"/>
                  </a:endParaRPr>
                </a:p>
              </p:txBody>
            </p:sp>
          </p:grpSp>
          <p:grpSp>
            <p:nvGrpSpPr>
              <p:cNvPr id="12" name="Group 16"/>
              <p:cNvGrpSpPr>
                <a:grpSpLocks/>
              </p:cNvGrpSpPr>
              <p:nvPr/>
            </p:nvGrpSpPr>
            <p:grpSpPr bwMode="auto">
              <a:xfrm>
                <a:off x="2787" y="48"/>
                <a:ext cx="2706" cy="3957"/>
                <a:chOff x="2784" y="48"/>
                <a:chExt cx="2706" cy="3957"/>
              </a:xfrm>
            </p:grpSpPr>
            <p:sp>
              <p:nvSpPr>
                <p:cNvPr id="3" name="Line 17"/>
                <p:cNvSpPr>
                  <a:spLocks noChangeShapeType="1"/>
                </p:cNvSpPr>
                <p:nvPr/>
              </p:nvSpPr>
              <p:spPr bwMode="auto">
                <a:xfrm>
                  <a:off x="3282" y="634"/>
                  <a:ext cx="2160" cy="816"/>
                </a:xfrm>
                <a:prstGeom prst="line">
                  <a:avLst/>
                </a:prstGeom>
                <a:noFill/>
                <a:ln w="38100">
                  <a:solidFill>
                    <a:srgbClr val="FF0000"/>
                  </a:solidFill>
                  <a:round/>
                  <a:headEnd/>
                  <a:tailEnd/>
                </a:ln>
              </p:spPr>
              <p:txBody>
                <a:bodyPr/>
                <a:lstStyle/>
                <a:p>
                  <a:pPr>
                    <a:defRPr/>
                  </a:pPr>
                  <a:endParaRPr lang="ja-JP" altLang="en-US">
                    <a:ea typeface="ＭＳ Ｐゴシック" pitchFamily="50" charset="-128"/>
                  </a:endParaRPr>
                </a:p>
              </p:txBody>
            </p:sp>
            <p:sp>
              <p:nvSpPr>
                <p:cNvPr id="4" name="Freeform 18"/>
                <p:cNvSpPr>
                  <a:spLocks/>
                </p:cNvSpPr>
                <p:nvPr/>
              </p:nvSpPr>
              <p:spPr bwMode="auto">
                <a:xfrm>
                  <a:off x="3429" y="372"/>
                  <a:ext cx="498" cy="312"/>
                </a:xfrm>
                <a:custGeom>
                  <a:avLst/>
                  <a:gdLst>
                    <a:gd name="T0" fmla="*/ 0 w 498"/>
                    <a:gd name="T1" fmla="*/ 312 h 312"/>
                    <a:gd name="T2" fmla="*/ 144 w 498"/>
                    <a:gd name="T3" fmla="*/ 177 h 312"/>
                    <a:gd name="T4" fmla="*/ 297 w 498"/>
                    <a:gd name="T5" fmla="*/ 87 h 312"/>
                    <a:gd name="T6" fmla="*/ 498 w 498"/>
                    <a:gd name="T7" fmla="*/ 0 h 312"/>
                    <a:gd name="T8" fmla="*/ 0 60000 65536"/>
                    <a:gd name="T9" fmla="*/ 0 60000 65536"/>
                    <a:gd name="T10" fmla="*/ 0 60000 65536"/>
                    <a:gd name="T11" fmla="*/ 0 60000 65536"/>
                    <a:gd name="T12" fmla="*/ 0 w 498"/>
                    <a:gd name="T13" fmla="*/ 0 h 312"/>
                    <a:gd name="T14" fmla="*/ 498 w 498"/>
                    <a:gd name="T15" fmla="*/ 312 h 312"/>
                  </a:gdLst>
                  <a:ahLst/>
                  <a:cxnLst>
                    <a:cxn ang="T8">
                      <a:pos x="T0" y="T1"/>
                    </a:cxn>
                    <a:cxn ang="T9">
                      <a:pos x="T2" y="T3"/>
                    </a:cxn>
                    <a:cxn ang="T10">
                      <a:pos x="T4" y="T5"/>
                    </a:cxn>
                    <a:cxn ang="T11">
                      <a:pos x="T6" y="T7"/>
                    </a:cxn>
                  </a:cxnLst>
                  <a:rect l="T12" t="T13" r="T14" b="T15"/>
                  <a:pathLst>
                    <a:path w="498" h="312">
                      <a:moveTo>
                        <a:pt x="0" y="312"/>
                      </a:moveTo>
                      <a:cubicBezTo>
                        <a:pt x="24" y="290"/>
                        <a:pt x="95" y="214"/>
                        <a:pt x="144" y="177"/>
                      </a:cubicBezTo>
                      <a:cubicBezTo>
                        <a:pt x="193" y="140"/>
                        <a:pt x="238" y="116"/>
                        <a:pt x="297" y="87"/>
                      </a:cubicBezTo>
                      <a:cubicBezTo>
                        <a:pt x="356" y="58"/>
                        <a:pt x="456" y="18"/>
                        <a:pt x="498" y="0"/>
                      </a:cubicBezTo>
                    </a:path>
                  </a:pathLst>
                </a:cu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0" name="Freeform 19"/>
                <p:cNvSpPr>
                  <a:spLocks/>
                </p:cNvSpPr>
                <p:nvPr/>
              </p:nvSpPr>
              <p:spPr bwMode="auto">
                <a:xfrm>
                  <a:off x="4473" y="369"/>
                  <a:ext cx="864" cy="521"/>
                </a:xfrm>
                <a:custGeom>
                  <a:avLst/>
                  <a:gdLst>
                    <a:gd name="T0" fmla="*/ 0 w 864"/>
                    <a:gd name="T1" fmla="*/ 0 h 521"/>
                    <a:gd name="T2" fmla="*/ 138 w 864"/>
                    <a:gd name="T3" fmla="*/ 87 h 521"/>
                    <a:gd name="T4" fmla="*/ 276 w 864"/>
                    <a:gd name="T5" fmla="*/ 186 h 521"/>
                    <a:gd name="T6" fmla="*/ 489 w 864"/>
                    <a:gd name="T7" fmla="*/ 366 h 521"/>
                    <a:gd name="T8" fmla="*/ 669 w 864"/>
                    <a:gd name="T9" fmla="*/ 468 h 521"/>
                    <a:gd name="T10" fmla="*/ 801 w 864"/>
                    <a:gd name="T11" fmla="*/ 513 h 521"/>
                    <a:gd name="T12" fmla="*/ 864 w 864"/>
                    <a:gd name="T13" fmla="*/ 516 h 521"/>
                    <a:gd name="T14" fmla="*/ 0 60000 65536"/>
                    <a:gd name="T15" fmla="*/ 0 60000 65536"/>
                    <a:gd name="T16" fmla="*/ 0 60000 65536"/>
                    <a:gd name="T17" fmla="*/ 0 60000 65536"/>
                    <a:gd name="T18" fmla="*/ 0 60000 65536"/>
                    <a:gd name="T19" fmla="*/ 0 60000 65536"/>
                    <a:gd name="T20" fmla="*/ 0 60000 65536"/>
                    <a:gd name="T21" fmla="*/ 0 w 864"/>
                    <a:gd name="T22" fmla="*/ 0 h 521"/>
                    <a:gd name="T23" fmla="*/ 864 w 864"/>
                    <a:gd name="T24" fmla="*/ 521 h 5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4" h="521">
                      <a:moveTo>
                        <a:pt x="0" y="0"/>
                      </a:moveTo>
                      <a:cubicBezTo>
                        <a:pt x="23" y="14"/>
                        <a:pt x="92" y="56"/>
                        <a:pt x="138" y="87"/>
                      </a:cubicBezTo>
                      <a:cubicBezTo>
                        <a:pt x="184" y="118"/>
                        <a:pt x="218" y="140"/>
                        <a:pt x="276" y="186"/>
                      </a:cubicBezTo>
                      <a:cubicBezTo>
                        <a:pt x="334" y="232"/>
                        <a:pt x="424" y="319"/>
                        <a:pt x="489" y="366"/>
                      </a:cubicBezTo>
                      <a:cubicBezTo>
                        <a:pt x="554" y="413"/>
                        <a:pt x="617" y="444"/>
                        <a:pt x="669" y="468"/>
                      </a:cubicBezTo>
                      <a:cubicBezTo>
                        <a:pt x="721" y="492"/>
                        <a:pt x="769" y="505"/>
                        <a:pt x="801" y="513"/>
                      </a:cubicBezTo>
                      <a:cubicBezTo>
                        <a:pt x="833" y="521"/>
                        <a:pt x="851" y="516"/>
                        <a:pt x="864" y="516"/>
                      </a:cubicBezTo>
                    </a:path>
                  </a:pathLst>
                </a:cu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1" name="Freeform 20"/>
                <p:cNvSpPr>
                  <a:spLocks/>
                </p:cNvSpPr>
                <p:nvPr/>
              </p:nvSpPr>
              <p:spPr bwMode="auto">
                <a:xfrm>
                  <a:off x="3361" y="735"/>
                  <a:ext cx="2129" cy="2016"/>
                </a:xfrm>
                <a:custGeom>
                  <a:avLst/>
                  <a:gdLst>
                    <a:gd name="T0" fmla="*/ 2129 w 2129"/>
                    <a:gd name="T1" fmla="*/ 0 h 2016"/>
                    <a:gd name="T2" fmla="*/ 2033 w 2129"/>
                    <a:gd name="T3" fmla="*/ 96 h 2016"/>
                    <a:gd name="T4" fmla="*/ 1985 w 2129"/>
                    <a:gd name="T5" fmla="*/ 144 h 2016"/>
                    <a:gd name="T6" fmla="*/ 1841 w 2129"/>
                    <a:gd name="T7" fmla="*/ 240 h 2016"/>
                    <a:gd name="T8" fmla="*/ 1697 w 2129"/>
                    <a:gd name="T9" fmla="*/ 336 h 2016"/>
                    <a:gd name="T10" fmla="*/ 1601 w 2129"/>
                    <a:gd name="T11" fmla="*/ 384 h 2016"/>
                    <a:gd name="T12" fmla="*/ 1505 w 2129"/>
                    <a:gd name="T13" fmla="*/ 432 h 2016"/>
                    <a:gd name="T14" fmla="*/ 1409 w 2129"/>
                    <a:gd name="T15" fmla="*/ 480 h 2016"/>
                    <a:gd name="T16" fmla="*/ 1313 w 2129"/>
                    <a:gd name="T17" fmla="*/ 528 h 2016"/>
                    <a:gd name="T18" fmla="*/ 1073 w 2129"/>
                    <a:gd name="T19" fmla="*/ 672 h 2016"/>
                    <a:gd name="T20" fmla="*/ 881 w 2129"/>
                    <a:gd name="T21" fmla="*/ 816 h 2016"/>
                    <a:gd name="T22" fmla="*/ 731 w 2129"/>
                    <a:gd name="T23" fmla="*/ 936 h 2016"/>
                    <a:gd name="T24" fmla="*/ 617 w 2129"/>
                    <a:gd name="T25" fmla="*/ 1056 h 2016"/>
                    <a:gd name="T26" fmla="*/ 449 w 2129"/>
                    <a:gd name="T27" fmla="*/ 1248 h 2016"/>
                    <a:gd name="T28" fmla="*/ 353 w 2129"/>
                    <a:gd name="T29" fmla="*/ 1392 h 2016"/>
                    <a:gd name="T30" fmla="*/ 153 w 2129"/>
                    <a:gd name="T31" fmla="*/ 1728 h 2016"/>
                    <a:gd name="T32" fmla="*/ 0 w 2129"/>
                    <a:gd name="T33" fmla="*/ 2016 h 20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29"/>
                    <a:gd name="T52" fmla="*/ 0 h 2016"/>
                    <a:gd name="T53" fmla="*/ 2129 w 2129"/>
                    <a:gd name="T54" fmla="*/ 2016 h 20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29" h="2016">
                      <a:moveTo>
                        <a:pt x="2129" y="0"/>
                      </a:moveTo>
                      <a:cubicBezTo>
                        <a:pt x="2093" y="36"/>
                        <a:pt x="2057" y="72"/>
                        <a:pt x="2033" y="96"/>
                      </a:cubicBezTo>
                      <a:cubicBezTo>
                        <a:pt x="2009" y="120"/>
                        <a:pt x="2017" y="120"/>
                        <a:pt x="1985" y="144"/>
                      </a:cubicBezTo>
                      <a:cubicBezTo>
                        <a:pt x="1953" y="168"/>
                        <a:pt x="1889" y="208"/>
                        <a:pt x="1841" y="240"/>
                      </a:cubicBezTo>
                      <a:cubicBezTo>
                        <a:pt x="1793" y="272"/>
                        <a:pt x="1737" y="312"/>
                        <a:pt x="1697" y="336"/>
                      </a:cubicBezTo>
                      <a:cubicBezTo>
                        <a:pt x="1657" y="360"/>
                        <a:pt x="1633" y="368"/>
                        <a:pt x="1601" y="384"/>
                      </a:cubicBezTo>
                      <a:cubicBezTo>
                        <a:pt x="1569" y="400"/>
                        <a:pt x="1537" y="416"/>
                        <a:pt x="1505" y="432"/>
                      </a:cubicBezTo>
                      <a:cubicBezTo>
                        <a:pt x="1473" y="448"/>
                        <a:pt x="1441" y="464"/>
                        <a:pt x="1409" y="480"/>
                      </a:cubicBezTo>
                      <a:cubicBezTo>
                        <a:pt x="1377" y="496"/>
                        <a:pt x="1369" y="496"/>
                        <a:pt x="1313" y="528"/>
                      </a:cubicBezTo>
                      <a:cubicBezTo>
                        <a:pt x="1257" y="560"/>
                        <a:pt x="1145" y="624"/>
                        <a:pt x="1073" y="672"/>
                      </a:cubicBezTo>
                      <a:cubicBezTo>
                        <a:pt x="1001" y="720"/>
                        <a:pt x="938" y="772"/>
                        <a:pt x="881" y="816"/>
                      </a:cubicBezTo>
                      <a:cubicBezTo>
                        <a:pt x="824" y="860"/>
                        <a:pt x="775" y="896"/>
                        <a:pt x="731" y="936"/>
                      </a:cubicBezTo>
                      <a:cubicBezTo>
                        <a:pt x="687" y="976"/>
                        <a:pt x="664" y="1004"/>
                        <a:pt x="617" y="1056"/>
                      </a:cubicBezTo>
                      <a:cubicBezTo>
                        <a:pt x="570" y="1108"/>
                        <a:pt x="493" y="1192"/>
                        <a:pt x="449" y="1248"/>
                      </a:cubicBezTo>
                      <a:cubicBezTo>
                        <a:pt x="405" y="1304"/>
                        <a:pt x="402" y="1312"/>
                        <a:pt x="353" y="1392"/>
                      </a:cubicBezTo>
                      <a:cubicBezTo>
                        <a:pt x="304" y="1472"/>
                        <a:pt x="212" y="1624"/>
                        <a:pt x="153" y="1728"/>
                      </a:cubicBezTo>
                      <a:cubicBezTo>
                        <a:pt x="94" y="1832"/>
                        <a:pt x="32" y="1956"/>
                        <a:pt x="0" y="2016"/>
                      </a:cubicBezTo>
                    </a:path>
                  </a:pathLst>
                </a:cu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2" name="Line 21"/>
                <p:cNvSpPr>
                  <a:spLocks noChangeShapeType="1"/>
                </p:cNvSpPr>
                <p:nvPr/>
              </p:nvSpPr>
              <p:spPr bwMode="auto">
                <a:xfrm>
                  <a:off x="3330" y="1649"/>
                  <a:ext cx="1872" cy="901"/>
                </a:xfrm>
                <a:prstGeom prst="line">
                  <a:avLst/>
                </a:pr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3" name="Freeform 22"/>
                <p:cNvSpPr>
                  <a:spLocks/>
                </p:cNvSpPr>
                <p:nvPr/>
              </p:nvSpPr>
              <p:spPr bwMode="auto">
                <a:xfrm>
                  <a:off x="3408" y="1057"/>
                  <a:ext cx="480" cy="2370"/>
                </a:xfrm>
                <a:custGeom>
                  <a:avLst/>
                  <a:gdLst>
                    <a:gd name="T0" fmla="*/ 0 w 450"/>
                    <a:gd name="T1" fmla="*/ 0 h 2220"/>
                    <a:gd name="T2" fmla="*/ 78 w 450"/>
                    <a:gd name="T3" fmla="*/ 384 h 2220"/>
                    <a:gd name="T4" fmla="*/ 174 w 450"/>
                    <a:gd name="T5" fmla="*/ 840 h 2220"/>
                    <a:gd name="T6" fmla="*/ 246 w 450"/>
                    <a:gd name="T7" fmla="*/ 1200 h 2220"/>
                    <a:gd name="T8" fmla="*/ 330 w 450"/>
                    <a:gd name="T9" fmla="*/ 1602 h 2220"/>
                    <a:gd name="T10" fmla="*/ 390 w 450"/>
                    <a:gd name="T11" fmla="*/ 1944 h 2220"/>
                    <a:gd name="T12" fmla="*/ 450 w 450"/>
                    <a:gd name="T13" fmla="*/ 2220 h 2220"/>
                    <a:gd name="T14" fmla="*/ 0 60000 65536"/>
                    <a:gd name="T15" fmla="*/ 0 60000 65536"/>
                    <a:gd name="T16" fmla="*/ 0 60000 65536"/>
                    <a:gd name="T17" fmla="*/ 0 60000 65536"/>
                    <a:gd name="T18" fmla="*/ 0 60000 65536"/>
                    <a:gd name="T19" fmla="*/ 0 60000 65536"/>
                    <a:gd name="T20" fmla="*/ 0 60000 65536"/>
                    <a:gd name="T21" fmla="*/ 0 w 450"/>
                    <a:gd name="T22" fmla="*/ 0 h 2220"/>
                    <a:gd name="T23" fmla="*/ 450 w 450"/>
                    <a:gd name="T24" fmla="*/ 2220 h 2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2220">
                      <a:moveTo>
                        <a:pt x="0" y="0"/>
                      </a:moveTo>
                      <a:cubicBezTo>
                        <a:pt x="13" y="64"/>
                        <a:pt x="49" y="244"/>
                        <a:pt x="78" y="384"/>
                      </a:cubicBezTo>
                      <a:cubicBezTo>
                        <a:pt x="107" y="524"/>
                        <a:pt x="146" y="704"/>
                        <a:pt x="174" y="840"/>
                      </a:cubicBezTo>
                      <a:cubicBezTo>
                        <a:pt x="202" y="976"/>
                        <a:pt x="220" y="1073"/>
                        <a:pt x="246" y="1200"/>
                      </a:cubicBezTo>
                      <a:cubicBezTo>
                        <a:pt x="272" y="1327"/>
                        <a:pt x="306" y="1478"/>
                        <a:pt x="330" y="1602"/>
                      </a:cubicBezTo>
                      <a:cubicBezTo>
                        <a:pt x="354" y="1726"/>
                        <a:pt x="370" y="1841"/>
                        <a:pt x="390" y="1944"/>
                      </a:cubicBezTo>
                      <a:cubicBezTo>
                        <a:pt x="410" y="2047"/>
                        <a:pt x="438" y="2163"/>
                        <a:pt x="450" y="2220"/>
                      </a:cubicBezTo>
                    </a:path>
                  </a:pathLst>
                </a:cu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4" name="Freeform 23"/>
                <p:cNvSpPr>
                  <a:spLocks/>
                </p:cNvSpPr>
                <p:nvPr/>
              </p:nvSpPr>
              <p:spPr bwMode="auto">
                <a:xfrm>
                  <a:off x="3954" y="2677"/>
                  <a:ext cx="1506" cy="738"/>
                </a:xfrm>
                <a:custGeom>
                  <a:avLst/>
                  <a:gdLst>
                    <a:gd name="T0" fmla="*/ 1506 w 1506"/>
                    <a:gd name="T1" fmla="*/ 0 h 738"/>
                    <a:gd name="T2" fmla="*/ 1440 w 1506"/>
                    <a:gd name="T3" fmla="*/ 102 h 738"/>
                    <a:gd name="T4" fmla="*/ 1278 w 1506"/>
                    <a:gd name="T5" fmla="*/ 306 h 738"/>
                    <a:gd name="T6" fmla="*/ 1056 w 1506"/>
                    <a:gd name="T7" fmla="*/ 594 h 738"/>
                    <a:gd name="T8" fmla="*/ 984 w 1506"/>
                    <a:gd name="T9" fmla="*/ 636 h 738"/>
                    <a:gd name="T10" fmla="*/ 906 w 1506"/>
                    <a:gd name="T11" fmla="*/ 672 h 738"/>
                    <a:gd name="T12" fmla="*/ 768 w 1506"/>
                    <a:gd name="T13" fmla="*/ 690 h 738"/>
                    <a:gd name="T14" fmla="*/ 480 w 1506"/>
                    <a:gd name="T15" fmla="*/ 690 h 738"/>
                    <a:gd name="T16" fmla="*/ 192 w 1506"/>
                    <a:gd name="T17" fmla="*/ 690 h 738"/>
                    <a:gd name="T18" fmla="*/ 0 w 1506"/>
                    <a:gd name="T19" fmla="*/ 738 h 7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06"/>
                    <a:gd name="T31" fmla="*/ 0 h 738"/>
                    <a:gd name="T32" fmla="*/ 1506 w 1506"/>
                    <a:gd name="T33" fmla="*/ 738 h 7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06" h="738">
                      <a:moveTo>
                        <a:pt x="1506" y="0"/>
                      </a:moveTo>
                      <a:cubicBezTo>
                        <a:pt x="1495" y="16"/>
                        <a:pt x="1478" y="51"/>
                        <a:pt x="1440" y="102"/>
                      </a:cubicBezTo>
                      <a:cubicBezTo>
                        <a:pt x="1402" y="153"/>
                        <a:pt x="1342" y="224"/>
                        <a:pt x="1278" y="306"/>
                      </a:cubicBezTo>
                      <a:cubicBezTo>
                        <a:pt x="1214" y="388"/>
                        <a:pt x="1105" y="539"/>
                        <a:pt x="1056" y="594"/>
                      </a:cubicBezTo>
                      <a:cubicBezTo>
                        <a:pt x="1007" y="649"/>
                        <a:pt x="1009" y="623"/>
                        <a:pt x="984" y="636"/>
                      </a:cubicBezTo>
                      <a:cubicBezTo>
                        <a:pt x="959" y="649"/>
                        <a:pt x="942" y="663"/>
                        <a:pt x="906" y="672"/>
                      </a:cubicBezTo>
                      <a:cubicBezTo>
                        <a:pt x="870" y="681"/>
                        <a:pt x="839" y="687"/>
                        <a:pt x="768" y="690"/>
                      </a:cubicBezTo>
                      <a:cubicBezTo>
                        <a:pt x="697" y="693"/>
                        <a:pt x="576" y="690"/>
                        <a:pt x="480" y="690"/>
                      </a:cubicBezTo>
                      <a:cubicBezTo>
                        <a:pt x="384" y="690"/>
                        <a:pt x="272" y="682"/>
                        <a:pt x="192" y="690"/>
                      </a:cubicBezTo>
                      <a:cubicBezTo>
                        <a:pt x="112" y="698"/>
                        <a:pt x="56" y="718"/>
                        <a:pt x="0" y="738"/>
                      </a:cubicBezTo>
                    </a:path>
                  </a:pathLst>
                </a:cu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5" name="Line 24"/>
                <p:cNvSpPr>
                  <a:spLocks noChangeShapeType="1"/>
                </p:cNvSpPr>
                <p:nvPr/>
              </p:nvSpPr>
              <p:spPr bwMode="auto">
                <a:xfrm flipH="1">
                  <a:off x="3666" y="1405"/>
                  <a:ext cx="1824" cy="2304"/>
                </a:xfrm>
                <a:prstGeom prst="line">
                  <a:avLst/>
                </a:pr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6" name="Line 25"/>
                <p:cNvSpPr>
                  <a:spLocks noChangeShapeType="1"/>
                </p:cNvSpPr>
                <p:nvPr/>
              </p:nvSpPr>
              <p:spPr bwMode="auto">
                <a:xfrm>
                  <a:off x="3378" y="2461"/>
                  <a:ext cx="1392" cy="464"/>
                </a:xfrm>
                <a:prstGeom prst="line">
                  <a:avLst/>
                </a:prstGeom>
                <a:noFill/>
                <a:ln w="38100">
                  <a:solidFill>
                    <a:srgbClr val="009900"/>
                  </a:solidFill>
                  <a:round/>
                  <a:headEnd/>
                  <a:tailEnd/>
                </a:ln>
              </p:spPr>
              <p:txBody>
                <a:bodyPr/>
                <a:lstStyle/>
                <a:p>
                  <a:pPr>
                    <a:defRPr/>
                  </a:pPr>
                  <a:endParaRPr lang="ja-JP" altLang="en-US">
                    <a:ea typeface="ＭＳ Ｐゴシック" pitchFamily="50" charset="-128"/>
                  </a:endParaRPr>
                </a:p>
              </p:txBody>
            </p:sp>
            <p:sp>
              <p:nvSpPr>
                <p:cNvPr id="1087" name="Text Box 26"/>
                <p:cNvSpPr txBox="1">
                  <a:spLocks noChangeArrowheads="1"/>
                </p:cNvSpPr>
                <p:nvPr/>
              </p:nvSpPr>
              <p:spPr bwMode="auto">
                <a:xfrm rot="-5400000">
                  <a:off x="2149" y="1980"/>
                  <a:ext cx="1483" cy="212"/>
                </a:xfrm>
                <a:prstGeom prst="rect">
                  <a:avLst/>
                </a:prstGeom>
                <a:noFill/>
                <a:ln w="9525">
                  <a:noFill/>
                  <a:miter lim="800000"/>
                  <a:headEnd/>
                  <a:tailEnd/>
                </a:ln>
              </p:spPr>
              <p:txBody>
                <a:bodyPr wrap="none">
                  <a:spAutoFit/>
                </a:bodyPr>
                <a:lstStyle/>
                <a:p>
                  <a:pPr>
                    <a:defRPr/>
                  </a:pPr>
                  <a:r>
                    <a:rPr lang="en-US" altLang="ja-JP" sz="1600" b="1">
                      <a:ea typeface="ＭＳ Ｐゴシック" pitchFamily="50" charset="-128"/>
                    </a:rPr>
                    <a:t>Radio flux density [Jy]</a:t>
                  </a:r>
                </a:p>
              </p:txBody>
            </p:sp>
            <p:sp>
              <p:nvSpPr>
                <p:cNvPr id="1088" name="Text Box 27"/>
                <p:cNvSpPr txBox="1">
                  <a:spLocks noChangeArrowheads="1"/>
                </p:cNvSpPr>
                <p:nvPr/>
              </p:nvSpPr>
              <p:spPr bwMode="auto">
                <a:xfrm>
                  <a:off x="3858" y="3793"/>
                  <a:ext cx="1147" cy="212"/>
                </a:xfrm>
                <a:prstGeom prst="rect">
                  <a:avLst/>
                </a:prstGeom>
                <a:noFill/>
                <a:ln w="9525">
                  <a:noFill/>
                  <a:miter lim="800000"/>
                  <a:headEnd/>
                  <a:tailEnd/>
                </a:ln>
              </p:spPr>
              <p:txBody>
                <a:bodyPr wrap="none">
                  <a:spAutoFit/>
                </a:bodyPr>
                <a:lstStyle/>
                <a:p>
                  <a:pPr>
                    <a:defRPr/>
                  </a:pPr>
                  <a:r>
                    <a:rPr lang="en-US" altLang="ja-JP" sz="1600" b="1">
                      <a:ea typeface="ＭＳ Ｐゴシック" pitchFamily="50" charset="-128"/>
                    </a:rPr>
                    <a:t>Frequency [MHz]</a:t>
                  </a:r>
                </a:p>
              </p:txBody>
            </p:sp>
            <p:sp>
              <p:nvSpPr>
                <p:cNvPr id="1089" name="Text Box 28"/>
                <p:cNvSpPr txBox="1">
                  <a:spLocks noChangeArrowheads="1"/>
                </p:cNvSpPr>
                <p:nvPr/>
              </p:nvSpPr>
              <p:spPr bwMode="auto">
                <a:xfrm>
                  <a:off x="3882" y="48"/>
                  <a:ext cx="834" cy="212"/>
                </a:xfrm>
                <a:prstGeom prst="rect">
                  <a:avLst/>
                </a:prstGeom>
                <a:noFill/>
                <a:ln w="9525">
                  <a:noFill/>
                  <a:miter lim="800000"/>
                  <a:headEnd/>
                  <a:tailEnd/>
                </a:ln>
              </p:spPr>
              <p:txBody>
                <a:bodyPr wrap="none">
                  <a:spAutoFit/>
                </a:bodyPr>
                <a:lstStyle/>
                <a:p>
                  <a:pPr>
                    <a:defRPr/>
                  </a:pPr>
                  <a:r>
                    <a:rPr lang="en-US" altLang="ja-JP" sz="1600" b="1">
                      <a:ea typeface="ＭＳ Ｐゴシック" pitchFamily="50" charset="-128"/>
                    </a:rPr>
                    <a:t>Wavelength</a:t>
                  </a:r>
                </a:p>
              </p:txBody>
            </p:sp>
            <p:sp>
              <p:nvSpPr>
                <p:cNvPr id="1090" name="Text Box 29"/>
                <p:cNvSpPr txBox="1">
                  <a:spLocks noChangeArrowheads="1"/>
                </p:cNvSpPr>
                <p:nvPr/>
              </p:nvSpPr>
              <p:spPr bwMode="auto">
                <a:xfrm rot="1220866">
                  <a:off x="3470" y="941"/>
                  <a:ext cx="1353" cy="192"/>
                </a:xfrm>
                <a:prstGeom prst="rect">
                  <a:avLst/>
                </a:prstGeom>
                <a:noFill/>
                <a:ln w="9525">
                  <a:noFill/>
                  <a:miter lim="800000"/>
                  <a:headEnd/>
                  <a:tailEnd/>
                </a:ln>
              </p:spPr>
              <p:txBody>
                <a:bodyPr wrap="none">
                  <a:spAutoFit/>
                </a:bodyPr>
                <a:lstStyle/>
                <a:p>
                  <a:pPr>
                    <a:defRPr/>
                  </a:pPr>
                  <a:r>
                    <a:rPr lang="en-US" altLang="ja-JP" sz="1400">
                      <a:solidFill>
                        <a:srgbClr val="FF0000"/>
                      </a:solidFill>
                      <a:latin typeface="ＭＳ Ｐゴシック" pitchFamily="50" charset="-128"/>
                      <a:ea typeface="ＭＳ Ｐゴシック" pitchFamily="50" charset="-128"/>
                    </a:rPr>
                    <a:t>Galaxy </a:t>
                  </a:r>
                  <a:r>
                    <a:rPr lang="ja-JP" altLang="en-US" sz="1400">
                      <a:solidFill>
                        <a:srgbClr val="FF0000"/>
                      </a:solidFill>
                      <a:latin typeface="ＭＳ Ｐゴシック" pitchFamily="50" charset="-128"/>
                      <a:ea typeface="ＭＳ Ｐゴシック" pitchFamily="50" charset="-128"/>
                    </a:rPr>
                    <a:t>Ｃｅｎｔｅｒ</a:t>
                  </a:r>
                  <a:r>
                    <a:rPr lang="en-US" altLang="ja-JP" sz="1400">
                      <a:solidFill>
                        <a:srgbClr val="FF0000"/>
                      </a:solidFill>
                      <a:latin typeface="ＭＳ Ｐゴシック" pitchFamily="50" charset="-128"/>
                      <a:ea typeface="ＭＳ Ｐゴシック" pitchFamily="50" charset="-128"/>
                    </a:rPr>
                    <a:t>background</a:t>
                  </a:r>
                </a:p>
              </p:txBody>
            </p:sp>
            <p:sp>
              <p:nvSpPr>
                <p:cNvPr id="1091" name="Text Box 30"/>
                <p:cNvSpPr txBox="1">
                  <a:spLocks noChangeArrowheads="1"/>
                </p:cNvSpPr>
                <p:nvPr/>
              </p:nvSpPr>
              <p:spPr bwMode="auto">
                <a:xfrm>
                  <a:off x="3866" y="361"/>
                  <a:ext cx="693"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Active Sun</a:t>
                  </a:r>
                </a:p>
              </p:txBody>
            </p:sp>
            <p:sp>
              <p:nvSpPr>
                <p:cNvPr id="1092" name="Text Box 31"/>
                <p:cNvSpPr txBox="1">
                  <a:spLocks noChangeArrowheads="1"/>
                </p:cNvSpPr>
                <p:nvPr/>
              </p:nvSpPr>
              <p:spPr bwMode="auto">
                <a:xfrm rot="-1967123">
                  <a:off x="4146" y="1393"/>
                  <a:ext cx="643"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Quiet Sun</a:t>
                  </a:r>
                </a:p>
              </p:txBody>
            </p:sp>
            <p:sp>
              <p:nvSpPr>
                <p:cNvPr id="1093" name="Text Box 32"/>
                <p:cNvSpPr txBox="1">
                  <a:spLocks noChangeArrowheads="1"/>
                </p:cNvSpPr>
                <p:nvPr/>
              </p:nvSpPr>
              <p:spPr bwMode="auto">
                <a:xfrm rot="1451805">
                  <a:off x="3954" y="1921"/>
                  <a:ext cx="817"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Cassiopeia A</a:t>
                  </a:r>
                </a:p>
              </p:txBody>
            </p:sp>
            <p:sp>
              <p:nvSpPr>
                <p:cNvPr id="1094" name="Text Box 33"/>
                <p:cNvSpPr txBox="1">
                  <a:spLocks noChangeArrowheads="1"/>
                </p:cNvSpPr>
                <p:nvPr/>
              </p:nvSpPr>
              <p:spPr bwMode="auto">
                <a:xfrm rot="-3160364">
                  <a:off x="4899" y="1907"/>
                  <a:ext cx="413"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Moon</a:t>
                  </a:r>
                </a:p>
              </p:txBody>
            </p:sp>
            <p:sp>
              <p:nvSpPr>
                <p:cNvPr id="1095" name="Text Box 34"/>
                <p:cNvSpPr txBox="1">
                  <a:spLocks noChangeArrowheads="1"/>
                </p:cNvSpPr>
                <p:nvPr/>
              </p:nvSpPr>
              <p:spPr bwMode="auto">
                <a:xfrm>
                  <a:off x="4888" y="3294"/>
                  <a:ext cx="488"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Jupiter</a:t>
                  </a:r>
                </a:p>
              </p:txBody>
            </p:sp>
            <p:sp>
              <p:nvSpPr>
                <p:cNvPr id="1096" name="Text Box 35"/>
                <p:cNvSpPr txBox="1">
                  <a:spLocks noChangeArrowheads="1"/>
                </p:cNvSpPr>
                <p:nvPr/>
              </p:nvSpPr>
              <p:spPr bwMode="auto">
                <a:xfrm rot="937328">
                  <a:off x="3810" y="2497"/>
                  <a:ext cx="333"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M31</a:t>
                  </a:r>
                </a:p>
              </p:txBody>
            </p:sp>
            <p:sp>
              <p:nvSpPr>
                <p:cNvPr id="1097" name="Text Box 36"/>
                <p:cNvSpPr txBox="1">
                  <a:spLocks noChangeArrowheads="1"/>
                </p:cNvSpPr>
                <p:nvPr/>
              </p:nvSpPr>
              <p:spPr bwMode="auto">
                <a:xfrm>
                  <a:off x="2978" y="2793"/>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2</a:t>
                  </a:r>
                </a:p>
              </p:txBody>
            </p:sp>
            <p:sp>
              <p:nvSpPr>
                <p:cNvPr id="1098" name="Text Box 37"/>
                <p:cNvSpPr txBox="1">
                  <a:spLocks noChangeArrowheads="1"/>
                </p:cNvSpPr>
                <p:nvPr/>
              </p:nvSpPr>
              <p:spPr bwMode="auto">
                <a:xfrm>
                  <a:off x="3138" y="3697"/>
                  <a:ext cx="24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endParaRPr lang="en-US" altLang="ja-JP" sz="1400" b="1" baseline="30000">
                    <a:ea typeface="ＭＳ Ｐゴシック" pitchFamily="50" charset="-128"/>
                  </a:endParaRPr>
                </a:p>
              </p:txBody>
            </p:sp>
            <p:sp>
              <p:nvSpPr>
                <p:cNvPr id="1099" name="Text Box 38"/>
                <p:cNvSpPr txBox="1">
                  <a:spLocks noChangeArrowheads="1"/>
                </p:cNvSpPr>
                <p:nvPr/>
              </p:nvSpPr>
              <p:spPr bwMode="auto">
                <a:xfrm>
                  <a:off x="3029" y="3617"/>
                  <a:ext cx="178"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a:t>
                  </a:r>
                  <a:endParaRPr lang="en-US" altLang="ja-JP" sz="1400" b="1" baseline="30000">
                    <a:ea typeface="ＭＳ Ｐゴシック" pitchFamily="50" charset="-128"/>
                  </a:endParaRPr>
                </a:p>
              </p:txBody>
            </p:sp>
            <p:sp>
              <p:nvSpPr>
                <p:cNvPr id="1100" name="Text Box 39"/>
                <p:cNvSpPr txBox="1">
                  <a:spLocks noChangeArrowheads="1"/>
                </p:cNvSpPr>
                <p:nvPr/>
              </p:nvSpPr>
              <p:spPr bwMode="auto">
                <a:xfrm>
                  <a:off x="2978" y="2361"/>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3</a:t>
                  </a:r>
                </a:p>
              </p:txBody>
            </p:sp>
            <p:sp>
              <p:nvSpPr>
                <p:cNvPr id="1101" name="Text Box 40"/>
                <p:cNvSpPr txBox="1">
                  <a:spLocks noChangeArrowheads="1"/>
                </p:cNvSpPr>
                <p:nvPr/>
              </p:nvSpPr>
              <p:spPr bwMode="auto">
                <a:xfrm>
                  <a:off x="2978" y="1945"/>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4</a:t>
                  </a:r>
                </a:p>
              </p:txBody>
            </p:sp>
            <p:sp>
              <p:nvSpPr>
                <p:cNvPr id="1102" name="Text Box 41"/>
                <p:cNvSpPr txBox="1">
                  <a:spLocks noChangeArrowheads="1"/>
                </p:cNvSpPr>
                <p:nvPr/>
              </p:nvSpPr>
              <p:spPr bwMode="auto">
                <a:xfrm>
                  <a:off x="2978" y="1521"/>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5</a:t>
                  </a:r>
                </a:p>
              </p:txBody>
            </p:sp>
            <p:sp>
              <p:nvSpPr>
                <p:cNvPr id="1103" name="Text Box 42"/>
                <p:cNvSpPr txBox="1">
                  <a:spLocks noChangeArrowheads="1"/>
                </p:cNvSpPr>
                <p:nvPr/>
              </p:nvSpPr>
              <p:spPr bwMode="auto">
                <a:xfrm>
                  <a:off x="2978" y="1097"/>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6</a:t>
                  </a:r>
                </a:p>
              </p:txBody>
            </p:sp>
            <p:sp>
              <p:nvSpPr>
                <p:cNvPr id="1104" name="Text Box 43"/>
                <p:cNvSpPr txBox="1">
                  <a:spLocks noChangeArrowheads="1"/>
                </p:cNvSpPr>
                <p:nvPr/>
              </p:nvSpPr>
              <p:spPr bwMode="auto">
                <a:xfrm>
                  <a:off x="2978" y="681"/>
                  <a:ext cx="28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r>
                    <a:rPr lang="en-US" altLang="ja-JP" sz="1400" b="1" baseline="30000">
                      <a:ea typeface="ＭＳ Ｐゴシック" pitchFamily="50" charset="-128"/>
                    </a:rPr>
                    <a:t>7</a:t>
                  </a:r>
                </a:p>
              </p:txBody>
            </p:sp>
            <p:sp>
              <p:nvSpPr>
                <p:cNvPr id="1105" name="Text Box 44"/>
                <p:cNvSpPr txBox="1">
                  <a:spLocks noChangeArrowheads="1"/>
                </p:cNvSpPr>
                <p:nvPr/>
              </p:nvSpPr>
              <p:spPr bwMode="auto">
                <a:xfrm>
                  <a:off x="2998" y="3209"/>
                  <a:ext cx="24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a:t>
                  </a:r>
                  <a:endParaRPr lang="en-US" altLang="ja-JP" sz="1400" b="1" baseline="30000">
                    <a:ea typeface="ＭＳ Ｐゴシック" pitchFamily="50" charset="-128"/>
                  </a:endParaRPr>
                </a:p>
              </p:txBody>
            </p:sp>
            <p:sp>
              <p:nvSpPr>
                <p:cNvPr id="1106" name="Text Box 45"/>
                <p:cNvSpPr txBox="1">
                  <a:spLocks noChangeArrowheads="1"/>
                </p:cNvSpPr>
                <p:nvPr/>
              </p:nvSpPr>
              <p:spPr bwMode="auto">
                <a:xfrm>
                  <a:off x="3714" y="3697"/>
                  <a:ext cx="302"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100</a:t>
                  </a:r>
                  <a:endParaRPr lang="en-US" altLang="ja-JP" sz="1400" b="1" baseline="30000">
                    <a:ea typeface="ＭＳ Ｐゴシック" pitchFamily="50" charset="-128"/>
                  </a:endParaRPr>
                </a:p>
              </p:txBody>
            </p:sp>
            <p:sp>
              <p:nvSpPr>
                <p:cNvPr id="1107" name="Text Box 46"/>
                <p:cNvSpPr txBox="1">
                  <a:spLocks noChangeArrowheads="1"/>
                </p:cNvSpPr>
                <p:nvPr/>
              </p:nvSpPr>
              <p:spPr bwMode="auto">
                <a:xfrm>
                  <a:off x="4338" y="3697"/>
                  <a:ext cx="395"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1,000</a:t>
                  </a:r>
                  <a:endParaRPr lang="en-US" altLang="ja-JP" sz="1400" b="1" baseline="30000">
                    <a:ea typeface="ＭＳ Ｐゴシック" pitchFamily="50" charset="-128"/>
                  </a:endParaRPr>
                </a:p>
              </p:txBody>
            </p:sp>
            <p:sp>
              <p:nvSpPr>
                <p:cNvPr id="1108" name="Text Box 47"/>
                <p:cNvSpPr txBox="1">
                  <a:spLocks noChangeArrowheads="1"/>
                </p:cNvSpPr>
                <p:nvPr/>
              </p:nvSpPr>
              <p:spPr bwMode="auto">
                <a:xfrm>
                  <a:off x="4938" y="3689"/>
                  <a:ext cx="457"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10,000</a:t>
                  </a:r>
                  <a:endParaRPr lang="en-US" altLang="ja-JP" sz="1400" b="1" baseline="30000">
                    <a:ea typeface="ＭＳ Ｐゴシック" pitchFamily="50" charset="-128"/>
                  </a:endParaRPr>
                </a:p>
              </p:txBody>
            </p:sp>
            <p:sp>
              <p:nvSpPr>
                <p:cNvPr id="1109" name="Text Box 48"/>
                <p:cNvSpPr txBox="1">
                  <a:spLocks noChangeArrowheads="1"/>
                </p:cNvSpPr>
                <p:nvPr/>
              </p:nvSpPr>
              <p:spPr bwMode="auto">
                <a:xfrm>
                  <a:off x="3378" y="193"/>
                  <a:ext cx="340"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10m</a:t>
                  </a:r>
                  <a:endParaRPr lang="en-US" altLang="ja-JP" sz="1400" b="1" baseline="30000">
                    <a:ea typeface="ＭＳ Ｐゴシック" pitchFamily="50" charset="-128"/>
                  </a:endParaRPr>
                </a:p>
              </p:txBody>
            </p:sp>
            <p:sp>
              <p:nvSpPr>
                <p:cNvPr id="1110" name="Text Box 49"/>
                <p:cNvSpPr txBox="1">
                  <a:spLocks noChangeArrowheads="1"/>
                </p:cNvSpPr>
                <p:nvPr/>
              </p:nvSpPr>
              <p:spPr bwMode="auto">
                <a:xfrm>
                  <a:off x="4050" y="193"/>
                  <a:ext cx="278"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1m</a:t>
                  </a:r>
                  <a:endParaRPr lang="en-US" altLang="ja-JP" sz="1400" b="1" baseline="30000">
                    <a:ea typeface="ＭＳ Ｐゴシック" pitchFamily="50" charset="-128"/>
                  </a:endParaRPr>
                </a:p>
              </p:txBody>
            </p:sp>
            <p:sp>
              <p:nvSpPr>
                <p:cNvPr id="1111" name="Text Box 50"/>
                <p:cNvSpPr txBox="1">
                  <a:spLocks noChangeArrowheads="1"/>
                </p:cNvSpPr>
                <p:nvPr/>
              </p:nvSpPr>
              <p:spPr bwMode="auto">
                <a:xfrm>
                  <a:off x="4674" y="193"/>
                  <a:ext cx="402" cy="192"/>
                </a:xfrm>
                <a:prstGeom prst="rect">
                  <a:avLst/>
                </a:prstGeom>
                <a:noFill/>
                <a:ln w="9525">
                  <a:noFill/>
                  <a:miter lim="800000"/>
                  <a:headEnd/>
                  <a:tailEnd/>
                </a:ln>
              </p:spPr>
              <p:txBody>
                <a:bodyPr wrap="none">
                  <a:spAutoFit/>
                </a:bodyPr>
                <a:lstStyle/>
                <a:p>
                  <a:pPr>
                    <a:defRPr/>
                  </a:pPr>
                  <a:r>
                    <a:rPr lang="en-US" altLang="ja-JP" sz="1400" b="1">
                      <a:ea typeface="ＭＳ Ｐゴシック" pitchFamily="50" charset="-128"/>
                    </a:rPr>
                    <a:t>10cm</a:t>
                  </a:r>
                  <a:endParaRPr lang="en-US" altLang="ja-JP" sz="1400" b="1" baseline="30000">
                    <a:ea typeface="ＭＳ Ｐゴシック" pitchFamily="50" charset="-128"/>
                  </a:endParaRPr>
                </a:p>
              </p:txBody>
            </p:sp>
            <p:sp>
              <p:nvSpPr>
                <p:cNvPr id="1112" name="Text Box 51"/>
                <p:cNvSpPr txBox="1">
                  <a:spLocks noChangeArrowheads="1"/>
                </p:cNvSpPr>
                <p:nvPr/>
              </p:nvSpPr>
              <p:spPr bwMode="auto">
                <a:xfrm rot="4734521">
                  <a:off x="3342" y="1341"/>
                  <a:ext cx="488" cy="192"/>
                </a:xfrm>
                <a:prstGeom prst="rect">
                  <a:avLst/>
                </a:prstGeom>
                <a:noFill/>
                <a:ln w="9525">
                  <a:noFill/>
                  <a:miter lim="800000"/>
                  <a:headEnd/>
                  <a:tailEnd/>
                </a:ln>
              </p:spPr>
              <p:txBody>
                <a:bodyPr wrap="none">
                  <a:spAutoFit/>
                </a:bodyPr>
                <a:lstStyle/>
                <a:p>
                  <a:pPr>
                    <a:defRPr/>
                  </a:pPr>
                  <a:r>
                    <a:rPr lang="en-US" altLang="ja-JP" sz="1400" b="1">
                      <a:solidFill>
                        <a:srgbClr val="008000"/>
                      </a:solidFill>
                      <a:ea typeface="ＭＳ Ｐゴシック" pitchFamily="50" charset="-128"/>
                    </a:rPr>
                    <a:t>Jupiter</a:t>
                  </a:r>
                </a:p>
              </p:txBody>
            </p:sp>
          </p:grpSp>
        </p:grpSp>
        <p:sp>
          <p:nvSpPr>
            <p:cNvPr id="1049" name="Text Box 52"/>
            <p:cNvSpPr txBox="1">
              <a:spLocks noChangeArrowheads="1"/>
            </p:cNvSpPr>
            <p:nvPr/>
          </p:nvSpPr>
          <p:spPr bwMode="auto">
            <a:xfrm>
              <a:off x="4144" y="3408"/>
              <a:ext cx="1136" cy="192"/>
            </a:xfrm>
            <a:prstGeom prst="rect">
              <a:avLst/>
            </a:prstGeom>
            <a:noFill/>
            <a:ln w="9525">
              <a:noFill/>
              <a:miter lim="800000"/>
              <a:headEnd/>
              <a:tailEnd/>
            </a:ln>
          </p:spPr>
          <p:txBody>
            <a:bodyPr>
              <a:spAutoFit/>
            </a:bodyPr>
            <a:lstStyle/>
            <a:p>
              <a:pPr>
                <a:defRPr/>
              </a:pPr>
              <a:r>
                <a:rPr lang="en-US" altLang="ja-JP" sz="1400" b="1">
                  <a:solidFill>
                    <a:srgbClr val="FF0066"/>
                  </a:solidFill>
                  <a:latin typeface="ＭＳ Ｐゴシック" pitchFamily="50" charset="-128"/>
                  <a:ea typeface="ＭＳ Ｐゴシック" pitchFamily="50" charset="-128"/>
                </a:rPr>
                <a:t>Rec. ITU-R RA.769</a:t>
              </a:r>
            </a:p>
          </p:txBody>
        </p:sp>
        <p:sp>
          <p:nvSpPr>
            <p:cNvPr id="5" name="Text Box 53"/>
            <p:cNvSpPr txBox="1">
              <a:spLocks noChangeArrowheads="1"/>
            </p:cNvSpPr>
            <p:nvPr/>
          </p:nvSpPr>
          <p:spPr bwMode="auto">
            <a:xfrm>
              <a:off x="4161" y="3984"/>
              <a:ext cx="1407" cy="231"/>
            </a:xfrm>
            <a:prstGeom prst="rect">
              <a:avLst/>
            </a:prstGeom>
            <a:noFill/>
            <a:ln w="9525">
              <a:noFill/>
              <a:miter lim="800000"/>
              <a:headEnd/>
              <a:tailEnd/>
            </a:ln>
          </p:spPr>
          <p:txBody>
            <a:bodyPr wrap="none">
              <a:spAutoFit/>
            </a:bodyPr>
            <a:lstStyle/>
            <a:p>
              <a:pPr>
                <a:defRPr/>
              </a:pPr>
              <a:r>
                <a:rPr lang="en-US" altLang="ja-JP" b="1">
                  <a:ea typeface="ＭＳ Ｐゴシック" pitchFamily="50" charset="-128"/>
                </a:rPr>
                <a:t>(1Jy=10</a:t>
              </a:r>
              <a:r>
                <a:rPr lang="en-US" altLang="ja-JP" b="1" baseline="30000">
                  <a:ea typeface="ＭＳ Ｐゴシック" pitchFamily="50" charset="-128"/>
                </a:rPr>
                <a:t>-26</a:t>
              </a:r>
              <a:r>
                <a:rPr lang="en-US" altLang="ja-JP" b="1">
                  <a:ea typeface="ＭＳ Ｐゴシック" pitchFamily="50" charset="-128"/>
                </a:rPr>
                <a:t>W/m</a:t>
              </a:r>
              <a:r>
                <a:rPr lang="en-US" altLang="ja-JP" b="1" baseline="30000">
                  <a:ea typeface="ＭＳ Ｐゴシック" pitchFamily="50" charset="-128"/>
                </a:rPr>
                <a:t>2</a:t>
              </a:r>
              <a:r>
                <a:rPr lang="en-US" altLang="ja-JP" b="1">
                  <a:ea typeface="ＭＳ Ｐゴシック" pitchFamily="50" charset="-128"/>
                </a:rPr>
                <a:t>/Hz)</a:t>
              </a:r>
            </a:p>
          </p:txBody>
        </p:sp>
        <p:grpSp>
          <p:nvGrpSpPr>
            <p:cNvPr id="13" name="Group 54"/>
            <p:cNvGrpSpPr>
              <a:grpSpLocks/>
            </p:cNvGrpSpPr>
            <p:nvPr/>
          </p:nvGrpSpPr>
          <p:grpSpPr bwMode="auto">
            <a:xfrm>
              <a:off x="3300" y="2847"/>
              <a:ext cx="2057" cy="838"/>
              <a:chOff x="3300" y="2847"/>
              <a:chExt cx="2057" cy="838"/>
            </a:xfrm>
          </p:grpSpPr>
          <p:grpSp>
            <p:nvGrpSpPr>
              <p:cNvPr id="14" name="Group 55"/>
              <p:cNvGrpSpPr>
                <a:grpSpLocks/>
              </p:cNvGrpSpPr>
              <p:nvPr/>
            </p:nvGrpSpPr>
            <p:grpSpPr bwMode="auto">
              <a:xfrm>
                <a:off x="3312" y="2880"/>
                <a:ext cx="2016" cy="776"/>
                <a:chOff x="3168" y="2928"/>
                <a:chExt cx="2016" cy="776"/>
              </a:xfrm>
            </p:grpSpPr>
            <p:sp>
              <p:nvSpPr>
                <p:cNvPr id="1066" name="Line 56"/>
                <p:cNvSpPr>
                  <a:spLocks noChangeShapeType="1"/>
                </p:cNvSpPr>
                <p:nvPr/>
              </p:nvSpPr>
              <p:spPr bwMode="auto">
                <a:xfrm flipH="1" flipV="1">
                  <a:off x="4224" y="3408"/>
                  <a:ext cx="240" cy="96"/>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67" name="Line 57"/>
                <p:cNvSpPr>
                  <a:spLocks noChangeShapeType="1"/>
                </p:cNvSpPr>
                <p:nvPr/>
              </p:nvSpPr>
              <p:spPr bwMode="auto">
                <a:xfrm>
                  <a:off x="3360" y="3264"/>
                  <a:ext cx="288" cy="384"/>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68" name="Line 58"/>
                <p:cNvSpPr>
                  <a:spLocks noChangeShapeType="1"/>
                </p:cNvSpPr>
                <p:nvPr/>
              </p:nvSpPr>
              <p:spPr bwMode="auto">
                <a:xfrm>
                  <a:off x="3648" y="3656"/>
                  <a:ext cx="192" cy="48"/>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69" name="Line 59"/>
                <p:cNvSpPr>
                  <a:spLocks noChangeShapeType="1"/>
                </p:cNvSpPr>
                <p:nvPr/>
              </p:nvSpPr>
              <p:spPr bwMode="auto">
                <a:xfrm flipV="1">
                  <a:off x="3840" y="3648"/>
                  <a:ext cx="144" cy="48"/>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0" name="Line 60"/>
                <p:cNvSpPr>
                  <a:spLocks noChangeShapeType="1"/>
                </p:cNvSpPr>
                <p:nvPr/>
              </p:nvSpPr>
              <p:spPr bwMode="auto">
                <a:xfrm flipV="1">
                  <a:off x="3984" y="3456"/>
                  <a:ext cx="96" cy="192"/>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1" name="Line 61"/>
                <p:cNvSpPr>
                  <a:spLocks noChangeShapeType="1"/>
                </p:cNvSpPr>
                <p:nvPr/>
              </p:nvSpPr>
              <p:spPr bwMode="auto">
                <a:xfrm flipV="1">
                  <a:off x="4080" y="3408"/>
                  <a:ext cx="144" cy="48"/>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2" name="Line 62"/>
                <p:cNvSpPr>
                  <a:spLocks noChangeShapeType="1"/>
                </p:cNvSpPr>
                <p:nvPr/>
              </p:nvSpPr>
              <p:spPr bwMode="auto">
                <a:xfrm>
                  <a:off x="3168" y="3216"/>
                  <a:ext cx="192" cy="48"/>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3" name="Line 63"/>
                <p:cNvSpPr>
                  <a:spLocks noChangeShapeType="1"/>
                </p:cNvSpPr>
                <p:nvPr/>
              </p:nvSpPr>
              <p:spPr bwMode="auto">
                <a:xfrm flipV="1">
                  <a:off x="4464" y="3408"/>
                  <a:ext cx="48" cy="96"/>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4" name="Line 64"/>
                <p:cNvSpPr>
                  <a:spLocks noChangeShapeType="1"/>
                </p:cNvSpPr>
                <p:nvPr/>
              </p:nvSpPr>
              <p:spPr bwMode="auto">
                <a:xfrm flipV="1">
                  <a:off x="4512" y="2976"/>
                  <a:ext cx="528" cy="432"/>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sp>
              <p:nvSpPr>
                <p:cNvPr id="1075" name="Line 65"/>
                <p:cNvSpPr>
                  <a:spLocks noChangeShapeType="1"/>
                </p:cNvSpPr>
                <p:nvPr/>
              </p:nvSpPr>
              <p:spPr bwMode="auto">
                <a:xfrm flipV="1">
                  <a:off x="5040" y="2928"/>
                  <a:ext cx="144" cy="48"/>
                </a:xfrm>
                <a:prstGeom prst="line">
                  <a:avLst/>
                </a:prstGeom>
                <a:noFill/>
                <a:ln w="19050">
                  <a:solidFill>
                    <a:schemeClr val="accent2"/>
                  </a:solidFill>
                  <a:prstDash val="sysDot"/>
                  <a:round/>
                  <a:headEnd/>
                  <a:tailEnd/>
                </a:ln>
              </p:spPr>
              <p:txBody>
                <a:bodyPr/>
                <a:lstStyle/>
                <a:p>
                  <a:pPr>
                    <a:defRPr/>
                  </a:pPr>
                  <a:endParaRPr lang="ja-JP" altLang="en-US">
                    <a:ea typeface="ＭＳ Ｐゴシック" pitchFamily="50" charset="-128"/>
                  </a:endParaRPr>
                </a:p>
              </p:txBody>
            </p:sp>
          </p:grpSp>
          <p:sp>
            <p:nvSpPr>
              <p:cNvPr id="1054" name="Oval 66"/>
              <p:cNvSpPr>
                <a:spLocks noChangeArrowheads="1"/>
              </p:cNvSpPr>
              <p:nvPr/>
            </p:nvSpPr>
            <p:spPr bwMode="auto">
              <a:xfrm>
                <a:off x="3456" y="3180"/>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6" name="Oval 67"/>
              <p:cNvSpPr>
                <a:spLocks noChangeArrowheads="1"/>
              </p:cNvSpPr>
              <p:nvPr/>
            </p:nvSpPr>
            <p:spPr bwMode="auto">
              <a:xfrm>
                <a:off x="3300" y="3140"/>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56" name="Oval 68"/>
              <p:cNvSpPr>
                <a:spLocks noChangeArrowheads="1"/>
              </p:cNvSpPr>
              <p:nvPr/>
            </p:nvSpPr>
            <p:spPr bwMode="auto">
              <a:xfrm>
                <a:off x="3743" y="3555"/>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57" name="Oval 69"/>
              <p:cNvSpPr>
                <a:spLocks noChangeArrowheads="1"/>
              </p:cNvSpPr>
              <p:nvPr/>
            </p:nvSpPr>
            <p:spPr bwMode="auto">
              <a:xfrm>
                <a:off x="3940" y="3608"/>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58" name="Oval 70"/>
              <p:cNvSpPr>
                <a:spLocks noChangeArrowheads="1"/>
              </p:cNvSpPr>
              <p:nvPr/>
            </p:nvSpPr>
            <p:spPr bwMode="auto">
              <a:xfrm>
                <a:off x="4105" y="3544"/>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59" name="Oval 71"/>
              <p:cNvSpPr>
                <a:spLocks noChangeArrowheads="1"/>
              </p:cNvSpPr>
              <p:nvPr/>
            </p:nvSpPr>
            <p:spPr bwMode="auto">
              <a:xfrm>
                <a:off x="4194" y="3376"/>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0" name="Oval 72"/>
              <p:cNvSpPr>
                <a:spLocks noChangeArrowheads="1"/>
              </p:cNvSpPr>
              <p:nvPr/>
            </p:nvSpPr>
            <p:spPr bwMode="auto">
              <a:xfrm>
                <a:off x="4331" y="3323"/>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1" name="Oval 73"/>
              <p:cNvSpPr>
                <a:spLocks noChangeArrowheads="1"/>
              </p:cNvSpPr>
              <p:nvPr/>
            </p:nvSpPr>
            <p:spPr bwMode="auto">
              <a:xfrm>
                <a:off x="4571" y="3408"/>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2" name="Oval 74"/>
              <p:cNvSpPr>
                <a:spLocks noChangeArrowheads="1"/>
              </p:cNvSpPr>
              <p:nvPr/>
            </p:nvSpPr>
            <p:spPr bwMode="auto">
              <a:xfrm>
                <a:off x="4656" y="3288"/>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3" name="Oval 75"/>
              <p:cNvSpPr>
                <a:spLocks noChangeArrowheads="1"/>
              </p:cNvSpPr>
              <p:nvPr/>
            </p:nvSpPr>
            <p:spPr bwMode="auto">
              <a:xfrm>
                <a:off x="5155" y="2884"/>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4" name="Oval 76"/>
              <p:cNvSpPr>
                <a:spLocks noChangeArrowheads="1"/>
              </p:cNvSpPr>
              <p:nvPr/>
            </p:nvSpPr>
            <p:spPr bwMode="auto">
              <a:xfrm>
                <a:off x="5280" y="2847"/>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sp>
            <p:nvSpPr>
              <p:cNvPr id="1065" name="Oval 77"/>
              <p:cNvSpPr>
                <a:spLocks noChangeArrowheads="1"/>
              </p:cNvSpPr>
              <p:nvPr/>
            </p:nvSpPr>
            <p:spPr bwMode="auto">
              <a:xfrm>
                <a:off x="4848" y="3148"/>
                <a:ext cx="77" cy="77"/>
              </a:xfrm>
              <a:prstGeom prst="ellipse">
                <a:avLst/>
              </a:prstGeom>
              <a:solidFill>
                <a:schemeClr val="accent2"/>
              </a:solidFill>
              <a:ln w="9525">
                <a:solidFill>
                  <a:schemeClr val="accent2"/>
                </a:solidFill>
                <a:round/>
                <a:headEnd/>
                <a:tailEnd/>
              </a:ln>
            </p:spPr>
            <p:txBody>
              <a:bodyPr wrap="none" anchor="ctr"/>
              <a:lstStyle/>
              <a:p>
                <a:pPr>
                  <a:defRPr/>
                </a:pPr>
                <a:endParaRPr lang="ja-JP" altLang="en-US">
                  <a:ea typeface="ＭＳ Ｐゴシック" pitchFamily="50" charset="-128"/>
                </a:endParaRPr>
              </a:p>
            </p:txBody>
          </p:sp>
        </p:grpSp>
        <p:sp>
          <p:nvSpPr>
            <p:cNvPr id="1052" name="Text Box 78"/>
            <p:cNvSpPr txBox="1">
              <a:spLocks noChangeArrowheads="1"/>
            </p:cNvSpPr>
            <p:nvPr/>
          </p:nvSpPr>
          <p:spPr bwMode="auto">
            <a:xfrm>
              <a:off x="2978" y="3881"/>
              <a:ext cx="1251" cy="366"/>
            </a:xfrm>
            <a:prstGeom prst="rect">
              <a:avLst/>
            </a:prstGeom>
            <a:noFill/>
            <a:ln w="9525">
              <a:noFill/>
              <a:miter lim="800000"/>
              <a:headEnd/>
              <a:tailEnd/>
            </a:ln>
          </p:spPr>
          <p:txBody>
            <a:bodyPr>
              <a:spAutoFit/>
            </a:bodyPr>
            <a:lstStyle/>
            <a:p>
              <a:pPr>
                <a:spcBef>
                  <a:spcPct val="50000"/>
                </a:spcBef>
                <a:defRPr/>
              </a:pPr>
              <a:r>
                <a:rPr lang="en-US" altLang="ja-JP" sz="1600" b="1">
                  <a:ea typeface="ＭＳ Ｐゴシック" pitchFamily="50" charset="-128"/>
                </a:rPr>
                <a:t>(Modified from Kraus, 1986)</a:t>
              </a:r>
            </a:p>
          </p:txBody>
        </p:sp>
      </p:grpSp>
      <p:sp>
        <p:nvSpPr>
          <p:cNvPr id="1034" name="Rectangle 79"/>
          <p:cNvSpPr>
            <a:spLocks noGrp="1" noChangeArrowheads="1"/>
          </p:cNvSpPr>
          <p:nvPr>
            <p:ph type="title"/>
          </p:nvPr>
        </p:nvSpPr>
        <p:spPr>
          <a:xfrm>
            <a:off x="5470" y="76200"/>
            <a:ext cx="3967162" cy="557213"/>
          </a:xfrm>
        </p:spPr>
        <p:txBody>
          <a:bodyPr>
            <a:normAutofit/>
          </a:bodyPr>
          <a:lstStyle/>
          <a:p>
            <a:pPr eaLnBrk="1" hangingPunct="1"/>
            <a:r>
              <a:rPr lang="en-US" altLang="ja-JP" sz="2800" b="0" dirty="0" smtClean="0"/>
              <a:t>Objects and Intensities</a:t>
            </a:r>
            <a:endParaRPr lang="ja-JP" altLang="en-US" sz="2800" b="0" dirty="0" smtClean="0"/>
          </a:p>
        </p:txBody>
      </p:sp>
      <p:sp>
        <p:nvSpPr>
          <p:cNvPr id="97" name="スライド番号プレースホルダ 96"/>
          <p:cNvSpPr>
            <a:spLocks noGrp="1"/>
          </p:cNvSpPr>
          <p:nvPr>
            <p:ph type="sldNum" sz="quarter" idx="12"/>
          </p:nvPr>
        </p:nvSpPr>
        <p:spPr/>
        <p:txBody>
          <a:bodyPr/>
          <a:lstStyle/>
          <a:p>
            <a:pPr>
              <a:defRPr/>
            </a:pPr>
            <a:fld id="{5FC65B6F-8652-4B37-8ACC-9231EEF4EF53}" type="slidenum">
              <a:rPr lang="en-US" altLang="ja-JP" smtClean="0"/>
              <a:pPr>
                <a:defRPr/>
              </a:pPr>
              <a:t>14</a:t>
            </a:fld>
            <a:endParaRPr lang="en-US" altLang="ja-JP" dirty="0"/>
          </a:p>
        </p:txBody>
      </p:sp>
      <p:sp>
        <p:nvSpPr>
          <p:cNvPr id="1035" name="Line 80"/>
          <p:cNvSpPr>
            <a:spLocks noChangeShapeType="1"/>
          </p:cNvSpPr>
          <p:nvPr/>
        </p:nvSpPr>
        <p:spPr bwMode="auto">
          <a:xfrm flipV="1">
            <a:off x="2200275" y="938213"/>
            <a:ext cx="1579563" cy="482600"/>
          </a:xfrm>
          <a:prstGeom prst="line">
            <a:avLst/>
          </a:prstGeom>
          <a:noFill/>
          <a:ln w="57150">
            <a:solidFill>
              <a:srgbClr val="FF9900"/>
            </a:solidFill>
            <a:round/>
            <a:headEnd/>
            <a:tailEnd type="triangle" w="med" len="med"/>
          </a:ln>
        </p:spPr>
        <p:txBody>
          <a:bodyPr/>
          <a:lstStyle/>
          <a:p>
            <a:pPr>
              <a:defRPr/>
            </a:pPr>
            <a:endParaRPr lang="ja-JP" altLang="en-US">
              <a:ea typeface="ＭＳ Ｐゴシック" pitchFamily="50" charset="-128"/>
            </a:endParaRPr>
          </a:p>
        </p:txBody>
      </p:sp>
      <p:sp>
        <p:nvSpPr>
          <p:cNvPr id="1036" name="Line 81"/>
          <p:cNvSpPr>
            <a:spLocks noChangeShapeType="1"/>
          </p:cNvSpPr>
          <p:nvPr/>
        </p:nvSpPr>
        <p:spPr bwMode="auto">
          <a:xfrm flipV="1">
            <a:off x="2667000" y="2076450"/>
            <a:ext cx="1079500" cy="1490663"/>
          </a:xfrm>
          <a:prstGeom prst="line">
            <a:avLst/>
          </a:prstGeom>
          <a:noFill/>
          <a:ln w="57150">
            <a:solidFill>
              <a:srgbClr val="FF9900"/>
            </a:solidFill>
            <a:round/>
            <a:headEnd/>
            <a:tailEnd type="triangle" w="med" len="med"/>
          </a:ln>
        </p:spPr>
        <p:txBody>
          <a:bodyPr/>
          <a:lstStyle/>
          <a:p>
            <a:pPr>
              <a:defRPr/>
            </a:pPr>
            <a:endParaRPr lang="ja-JP" altLang="en-US">
              <a:ea typeface="ＭＳ Ｐゴシック" pitchFamily="50" charset="-128"/>
            </a:endParaRPr>
          </a:p>
        </p:txBody>
      </p:sp>
      <p:sp>
        <p:nvSpPr>
          <p:cNvPr id="1037" name="Line 82"/>
          <p:cNvSpPr>
            <a:spLocks noChangeShapeType="1"/>
          </p:cNvSpPr>
          <p:nvPr/>
        </p:nvSpPr>
        <p:spPr bwMode="auto">
          <a:xfrm flipV="1">
            <a:off x="2667000" y="2752725"/>
            <a:ext cx="1177925" cy="2478088"/>
          </a:xfrm>
          <a:prstGeom prst="line">
            <a:avLst/>
          </a:prstGeom>
          <a:noFill/>
          <a:ln w="57150">
            <a:solidFill>
              <a:srgbClr val="FF9900"/>
            </a:solidFill>
            <a:round/>
            <a:headEnd/>
            <a:tailEnd type="triangle" w="med" len="med"/>
          </a:ln>
        </p:spPr>
        <p:txBody>
          <a:bodyPr/>
          <a:lstStyle/>
          <a:p>
            <a:pPr>
              <a:defRPr/>
            </a:pPr>
            <a:endParaRPr lang="ja-JP" altLang="en-US">
              <a:ea typeface="ＭＳ Ｐゴシック" pitchFamily="50" charset="-128"/>
            </a:endParaRPr>
          </a:p>
        </p:txBody>
      </p:sp>
      <p:pic>
        <p:nvPicPr>
          <p:cNvPr id="1038" name="Picture 83"/>
          <p:cNvPicPr>
            <a:picLocks noChangeAspect="1" noChangeArrowheads="1"/>
          </p:cNvPicPr>
          <p:nvPr/>
        </p:nvPicPr>
        <p:blipFill>
          <a:blip r:embed="rId8" cstate="print"/>
          <a:srcRect/>
          <a:stretch>
            <a:fillRect/>
          </a:stretch>
        </p:blipFill>
        <p:spPr bwMode="auto">
          <a:xfrm>
            <a:off x="6594475" y="382588"/>
            <a:ext cx="2501900" cy="1693862"/>
          </a:xfrm>
          <a:prstGeom prst="rect">
            <a:avLst/>
          </a:prstGeom>
          <a:solidFill>
            <a:schemeClr val="bg1"/>
          </a:solidFill>
          <a:ln w="9525">
            <a:noFill/>
            <a:miter lim="800000"/>
            <a:headEnd/>
            <a:tailEnd/>
          </a:ln>
        </p:spPr>
      </p:pic>
      <p:grpSp>
        <p:nvGrpSpPr>
          <p:cNvPr id="15" name="Group 84"/>
          <p:cNvGrpSpPr>
            <a:grpSpLocks/>
          </p:cNvGrpSpPr>
          <p:nvPr/>
        </p:nvGrpSpPr>
        <p:grpSpPr bwMode="auto">
          <a:xfrm>
            <a:off x="6642100" y="3095625"/>
            <a:ext cx="2397125" cy="1851025"/>
            <a:chOff x="4184" y="1950"/>
            <a:chExt cx="1510" cy="1166"/>
          </a:xfrm>
        </p:grpSpPr>
        <p:pic>
          <p:nvPicPr>
            <p:cNvPr id="1046" name="Picture 85" descr="JSRf107"/>
            <p:cNvPicPr>
              <a:picLocks noChangeAspect="1" noChangeArrowheads="1"/>
            </p:cNvPicPr>
            <p:nvPr/>
          </p:nvPicPr>
          <p:blipFill>
            <a:blip r:embed="rId9" cstate="print"/>
            <a:srcRect/>
            <a:stretch>
              <a:fillRect/>
            </a:stretch>
          </p:blipFill>
          <p:spPr bwMode="auto">
            <a:xfrm>
              <a:off x="4184" y="1950"/>
              <a:ext cx="1510" cy="973"/>
            </a:xfrm>
            <a:prstGeom prst="rect">
              <a:avLst/>
            </a:prstGeom>
            <a:noFill/>
            <a:ln w="9525">
              <a:noFill/>
              <a:miter lim="800000"/>
              <a:headEnd/>
              <a:tailEnd/>
            </a:ln>
          </p:spPr>
        </p:pic>
        <p:sp>
          <p:nvSpPr>
            <p:cNvPr id="1045" name="Text Box 86"/>
            <p:cNvSpPr txBox="1">
              <a:spLocks noChangeArrowheads="1"/>
            </p:cNvSpPr>
            <p:nvPr/>
          </p:nvSpPr>
          <p:spPr bwMode="auto">
            <a:xfrm>
              <a:off x="4412" y="2866"/>
              <a:ext cx="1212" cy="250"/>
            </a:xfrm>
            <a:prstGeom prst="rect">
              <a:avLst/>
            </a:prstGeom>
            <a:noFill/>
            <a:ln w="9525">
              <a:noFill/>
              <a:miter lim="800000"/>
              <a:headEnd/>
              <a:tailEnd/>
            </a:ln>
          </p:spPr>
          <p:txBody>
            <a:bodyPr>
              <a:spAutoFit/>
            </a:bodyPr>
            <a:lstStyle/>
            <a:p>
              <a:pPr>
                <a:spcBef>
                  <a:spcPct val="50000"/>
                </a:spcBef>
                <a:defRPr/>
              </a:pPr>
              <a:r>
                <a:rPr lang="en-US" altLang="ja-JP" sz="1000" b="1">
                  <a:latin typeface="ＭＳ Ｐゴシック" pitchFamily="50" charset="-128"/>
                  <a:ea typeface="ＭＳ Ｐゴシック" pitchFamily="50" charset="-128"/>
                </a:rPr>
                <a:t>Jovian synchrotron radiation (top) and solar f10.7 (bottom)</a:t>
              </a:r>
            </a:p>
          </p:txBody>
        </p:sp>
        <p:sp>
          <p:nvSpPr>
            <p:cNvPr id="7" name="Text Box 87"/>
            <p:cNvSpPr txBox="1">
              <a:spLocks noChangeArrowheads="1"/>
            </p:cNvSpPr>
            <p:nvPr/>
          </p:nvSpPr>
          <p:spPr bwMode="auto">
            <a:xfrm>
              <a:off x="5305" y="2021"/>
              <a:ext cx="269" cy="154"/>
            </a:xfrm>
            <a:prstGeom prst="rect">
              <a:avLst/>
            </a:prstGeom>
            <a:noFill/>
            <a:ln w="9525">
              <a:noFill/>
              <a:miter lim="800000"/>
              <a:headEnd/>
              <a:tailEnd/>
            </a:ln>
          </p:spPr>
          <p:txBody>
            <a:bodyPr>
              <a:spAutoFit/>
            </a:bodyPr>
            <a:lstStyle/>
            <a:p>
              <a:pPr>
                <a:spcBef>
                  <a:spcPct val="50000"/>
                </a:spcBef>
                <a:defRPr/>
              </a:pPr>
              <a:r>
                <a:rPr lang="en-US" altLang="ja-JP" sz="1000" b="1">
                  <a:solidFill>
                    <a:schemeClr val="accent2"/>
                  </a:solidFill>
                  <a:latin typeface="ＭＳ Ｐゴシック" pitchFamily="50" charset="-128"/>
                  <a:ea typeface="ＭＳ Ｐゴシック" pitchFamily="50" charset="-128"/>
                </a:rPr>
                <a:t>JSR</a:t>
              </a:r>
            </a:p>
          </p:txBody>
        </p:sp>
        <p:sp>
          <p:nvSpPr>
            <p:cNvPr id="1047" name="Text Box 88"/>
            <p:cNvSpPr txBox="1">
              <a:spLocks noChangeArrowheads="1"/>
            </p:cNvSpPr>
            <p:nvPr/>
          </p:nvSpPr>
          <p:spPr bwMode="auto">
            <a:xfrm>
              <a:off x="5159" y="2471"/>
              <a:ext cx="392" cy="154"/>
            </a:xfrm>
            <a:prstGeom prst="rect">
              <a:avLst/>
            </a:prstGeom>
            <a:noFill/>
            <a:ln w="9525">
              <a:noFill/>
              <a:miter lim="800000"/>
              <a:headEnd/>
              <a:tailEnd/>
            </a:ln>
          </p:spPr>
          <p:txBody>
            <a:bodyPr>
              <a:spAutoFit/>
            </a:bodyPr>
            <a:lstStyle/>
            <a:p>
              <a:pPr>
                <a:spcBef>
                  <a:spcPct val="50000"/>
                </a:spcBef>
                <a:defRPr/>
              </a:pPr>
              <a:r>
                <a:rPr lang="en-US" altLang="ja-JP" sz="1000" b="1">
                  <a:solidFill>
                    <a:schemeClr val="accent2"/>
                  </a:solidFill>
                  <a:latin typeface="ＭＳ Ｐゴシック" pitchFamily="50" charset="-128"/>
                  <a:ea typeface="ＭＳ Ｐゴシック" pitchFamily="50" charset="-128"/>
                </a:rPr>
                <a:t>F10.7</a:t>
              </a:r>
            </a:p>
          </p:txBody>
        </p:sp>
      </p:grpSp>
      <p:sp>
        <p:nvSpPr>
          <p:cNvPr id="1040" name="Line 89"/>
          <p:cNvSpPr>
            <a:spLocks noChangeShapeType="1"/>
          </p:cNvSpPr>
          <p:nvPr/>
        </p:nvSpPr>
        <p:spPr bwMode="auto">
          <a:xfrm flipV="1">
            <a:off x="4994275" y="3719513"/>
            <a:ext cx="1647825" cy="1560512"/>
          </a:xfrm>
          <a:prstGeom prst="line">
            <a:avLst/>
          </a:prstGeom>
          <a:noFill/>
          <a:ln w="57150">
            <a:solidFill>
              <a:srgbClr val="FF9900"/>
            </a:solidFill>
            <a:round/>
            <a:headEnd type="triangle" w="med" len="med"/>
            <a:tailEnd/>
          </a:ln>
        </p:spPr>
        <p:txBody>
          <a:bodyPr/>
          <a:lstStyle/>
          <a:p>
            <a:pPr>
              <a:defRPr/>
            </a:pPr>
            <a:endParaRPr lang="ja-JP" altLang="en-US">
              <a:ea typeface="ＭＳ Ｐゴシック" pitchFamily="50" charset="-128"/>
            </a:endParaRPr>
          </a:p>
        </p:txBody>
      </p:sp>
      <p:sp>
        <p:nvSpPr>
          <p:cNvPr id="1041" name="Line 90"/>
          <p:cNvSpPr>
            <a:spLocks noChangeShapeType="1"/>
          </p:cNvSpPr>
          <p:nvPr/>
        </p:nvSpPr>
        <p:spPr bwMode="auto">
          <a:xfrm flipV="1">
            <a:off x="3902075" y="993775"/>
            <a:ext cx="2938463" cy="152400"/>
          </a:xfrm>
          <a:prstGeom prst="line">
            <a:avLst/>
          </a:prstGeom>
          <a:noFill/>
          <a:ln w="57150">
            <a:solidFill>
              <a:srgbClr val="FF9900"/>
            </a:solidFill>
            <a:round/>
            <a:headEnd type="triangle" w="med" len="med"/>
            <a:tailEnd/>
          </a:ln>
        </p:spPr>
        <p:txBody>
          <a:bodyPr/>
          <a:lstStyle/>
          <a:p>
            <a:pPr>
              <a:defRPr/>
            </a:pPr>
            <a:endParaRPr lang="ja-JP" altLang="en-US">
              <a:ea typeface="ＭＳ Ｐゴシック" pitchFamily="50" charset="-128"/>
            </a:endParaRPr>
          </a:p>
        </p:txBody>
      </p:sp>
      <p:sp>
        <p:nvSpPr>
          <p:cNvPr id="1042" name="Rectangle 91"/>
          <p:cNvSpPr>
            <a:spLocks noChangeArrowheads="1"/>
          </p:cNvSpPr>
          <p:nvPr/>
        </p:nvSpPr>
        <p:spPr bwMode="auto">
          <a:xfrm>
            <a:off x="6975475" y="2076450"/>
            <a:ext cx="2063750" cy="523220"/>
          </a:xfrm>
          <a:prstGeom prst="rect">
            <a:avLst/>
          </a:prstGeom>
          <a:solidFill>
            <a:schemeClr val="bg1"/>
          </a:solidFill>
          <a:ln w="9525">
            <a:noFill/>
            <a:miter lim="800000"/>
            <a:headEnd/>
            <a:tailEnd/>
          </a:ln>
        </p:spPr>
        <p:txBody>
          <a:bodyPr>
            <a:spAutoFit/>
          </a:bodyPr>
          <a:lstStyle/>
          <a:p>
            <a:pPr algn="ctr">
              <a:defRPr/>
            </a:pPr>
            <a:r>
              <a:rPr lang="en-US" altLang="ja-JP" sz="1400" b="1" dirty="0" smtClean="0">
                <a:ea typeface="ＭＳ Ｐゴシック" pitchFamily="50" charset="-128"/>
              </a:rPr>
              <a:t>↑Galactic Noise Level</a:t>
            </a:r>
            <a:endParaRPr lang="ja-JP" altLang="en-US" sz="1400" b="1" dirty="0">
              <a:ea typeface="ＭＳ Ｐゴシック" pitchFamily="50" charset="-128"/>
            </a:endParaRPr>
          </a:p>
          <a:p>
            <a:pPr algn="ctr">
              <a:defRPr/>
            </a:pPr>
            <a:r>
              <a:rPr lang="en-US" altLang="ja-JP" sz="1400" dirty="0">
                <a:ea typeface="ＭＳ Ｐゴシック" pitchFamily="50" charset="-128"/>
              </a:rPr>
              <a:t>(</a:t>
            </a:r>
            <a:r>
              <a:rPr lang="en-US" altLang="ja-JP" sz="1400" dirty="0" err="1" smtClean="0">
                <a:ea typeface="ＭＳ Ｐゴシック" pitchFamily="50" charset="-128"/>
              </a:rPr>
              <a:t>Hiyama</a:t>
            </a:r>
            <a:r>
              <a:rPr lang="en-US" altLang="ja-JP" sz="1400" dirty="0" smtClean="0">
                <a:ea typeface="ＭＳ Ｐゴシック" pitchFamily="50" charset="-128"/>
              </a:rPr>
              <a:t>, 2004)</a:t>
            </a:r>
            <a:endParaRPr lang="ja-JP" altLang="en-US" sz="1400" dirty="0">
              <a:ea typeface="ＭＳ Ｐゴシック" pitchFamily="50" charset="-128"/>
            </a:endParaRPr>
          </a:p>
        </p:txBody>
      </p:sp>
      <p:sp>
        <p:nvSpPr>
          <p:cNvPr id="1043" name="Rectangle 92"/>
          <p:cNvSpPr>
            <a:spLocks noChangeArrowheads="1"/>
          </p:cNvSpPr>
          <p:nvPr/>
        </p:nvSpPr>
        <p:spPr bwMode="auto">
          <a:xfrm>
            <a:off x="6903828" y="2613718"/>
            <a:ext cx="2209800" cy="523220"/>
          </a:xfrm>
          <a:prstGeom prst="rect">
            <a:avLst/>
          </a:prstGeom>
          <a:solidFill>
            <a:schemeClr val="bg1"/>
          </a:solidFill>
          <a:ln w="9525">
            <a:noFill/>
            <a:miter lim="800000"/>
            <a:headEnd/>
            <a:tailEnd/>
          </a:ln>
        </p:spPr>
        <p:txBody>
          <a:bodyPr>
            <a:spAutoFit/>
          </a:bodyPr>
          <a:lstStyle/>
          <a:p>
            <a:pPr algn="ctr">
              <a:defRPr/>
            </a:pPr>
            <a:r>
              <a:rPr lang="en-US" altLang="ja-JP" sz="1400" b="1" dirty="0" smtClean="0">
                <a:ea typeface="ＭＳ Ｐゴシック" pitchFamily="50" charset="-128"/>
              </a:rPr>
              <a:t>↓Jovian Synchrotron Radiation</a:t>
            </a:r>
            <a:endParaRPr lang="ja-JP" altLang="en-US" sz="1400" b="1" dirty="0">
              <a:ea typeface="ＭＳ Ｐゴシック" pitchFamily="50" charset="-128"/>
            </a:endParaRPr>
          </a:p>
        </p:txBody>
      </p:sp>
      <p:sp>
        <p:nvSpPr>
          <p:cNvPr id="93" name="Line 89"/>
          <p:cNvSpPr>
            <a:spLocks noChangeShapeType="1"/>
          </p:cNvSpPr>
          <p:nvPr/>
        </p:nvSpPr>
        <p:spPr bwMode="auto">
          <a:xfrm>
            <a:off x="5715000" y="5524500"/>
            <a:ext cx="1619250" cy="85725"/>
          </a:xfrm>
          <a:prstGeom prst="line">
            <a:avLst/>
          </a:prstGeom>
          <a:noFill/>
          <a:ln w="57150">
            <a:solidFill>
              <a:srgbClr val="FF9900"/>
            </a:solidFill>
            <a:round/>
            <a:headEnd type="triangle" w="med" len="med"/>
            <a:tailEnd/>
          </a:ln>
        </p:spPr>
        <p:txBody>
          <a:bodyPr/>
          <a:lstStyle/>
          <a:p>
            <a:pPr>
              <a:defRPr/>
            </a:pPr>
            <a:endParaRPr lang="ja-JP" altLang="en-US">
              <a:ea typeface="ＭＳ Ｐゴシック" pitchFamily="50" charset="-128"/>
            </a:endParaRPr>
          </a:p>
        </p:txBody>
      </p:sp>
      <p:sp>
        <p:nvSpPr>
          <p:cNvPr id="94" name="テキスト ボックス 93"/>
          <p:cNvSpPr txBox="1"/>
          <p:nvPr/>
        </p:nvSpPr>
        <p:spPr>
          <a:xfrm>
            <a:off x="7299562" y="5074692"/>
            <a:ext cx="1656223" cy="1200329"/>
          </a:xfrm>
          <a:prstGeom prst="rect">
            <a:avLst/>
          </a:prstGeom>
          <a:solidFill>
            <a:schemeClr val="bg1"/>
          </a:solidFill>
          <a:ln>
            <a:solidFill>
              <a:schemeClr val="tx1"/>
            </a:solidFill>
          </a:ln>
        </p:spPr>
        <p:txBody>
          <a:bodyPr wrap="none">
            <a:spAutoFit/>
          </a:bodyPr>
          <a:lstStyle/>
          <a:p>
            <a:pPr>
              <a:defRPr/>
            </a:pPr>
            <a:r>
              <a:rPr lang="en-US" altLang="ja-JP" sz="2400" dirty="0" smtClean="0">
                <a:solidFill>
                  <a:srgbClr val="FF0000"/>
                </a:solidFill>
                <a:ea typeface="ＭＳ Ｐゴシック" pitchFamily="50" charset="-128"/>
              </a:rPr>
              <a:t>Protection </a:t>
            </a:r>
          </a:p>
          <a:p>
            <a:pPr>
              <a:defRPr/>
            </a:pPr>
            <a:r>
              <a:rPr lang="en-US" altLang="ja-JP" sz="2400" dirty="0" smtClean="0">
                <a:solidFill>
                  <a:srgbClr val="FF0000"/>
                </a:solidFill>
                <a:ea typeface="ＭＳ Ｐゴシック" pitchFamily="50" charset="-128"/>
              </a:rPr>
              <a:t>Criteria </a:t>
            </a:r>
          </a:p>
          <a:p>
            <a:pPr>
              <a:defRPr/>
            </a:pPr>
            <a:r>
              <a:rPr lang="en-US" altLang="ja-JP" sz="2400" dirty="0" smtClean="0">
                <a:solidFill>
                  <a:srgbClr val="FF0000"/>
                </a:solidFill>
                <a:ea typeface="ＭＳ Ｐゴシック" pitchFamily="50" charset="-128"/>
              </a:rPr>
              <a:t>for RAS</a:t>
            </a:r>
            <a:endParaRPr lang="ja-JP" altLang="en-US" sz="2400" dirty="0">
              <a:solidFill>
                <a:srgbClr val="FF0000"/>
              </a:solidFill>
              <a:ea typeface="ＭＳ Ｐゴシック"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762000"/>
          </a:xfrm>
        </p:spPr>
        <p:txBody>
          <a:bodyPr/>
          <a:lstStyle/>
          <a:p>
            <a:pPr eaLnBrk="1" hangingPunct="1"/>
            <a:r>
              <a:rPr lang="en-US" altLang="ja-JP" smtClean="0"/>
              <a:t>Receivers</a:t>
            </a:r>
          </a:p>
        </p:txBody>
      </p:sp>
      <p:sp>
        <p:nvSpPr>
          <p:cNvPr id="21507" name="Rectangle 3"/>
          <p:cNvSpPr>
            <a:spLocks noGrp="1" noChangeArrowheads="1"/>
          </p:cNvSpPr>
          <p:nvPr>
            <p:ph idx="1"/>
          </p:nvPr>
        </p:nvSpPr>
        <p:spPr>
          <a:xfrm>
            <a:off x="428596" y="1357298"/>
            <a:ext cx="3929090" cy="5105400"/>
          </a:xfrm>
        </p:spPr>
        <p:txBody>
          <a:bodyPr/>
          <a:lstStyle/>
          <a:p>
            <a:pPr eaLnBrk="1" hangingPunct="1">
              <a:buNone/>
            </a:pPr>
            <a:r>
              <a:rPr lang="en-US" altLang="ja-JP" dirty="0" smtClean="0">
                <a:solidFill>
                  <a:schemeClr val="tx1"/>
                </a:solidFill>
              </a:rPr>
              <a:t>Cooled Receivers</a:t>
            </a:r>
            <a:endParaRPr lang="en-US" altLang="ja-JP" dirty="0">
              <a:solidFill>
                <a:schemeClr val="tx1"/>
              </a:solidFill>
            </a:endParaRPr>
          </a:p>
          <a:p>
            <a:pPr lvl="1" eaLnBrk="1" hangingPunct="1"/>
            <a:r>
              <a:rPr lang="en-US" altLang="ja-JP" dirty="0" smtClean="0"/>
              <a:t>SIS</a:t>
            </a:r>
            <a:r>
              <a:rPr lang="en-US" altLang="ja-JP" dirty="0"/>
              <a:t/>
            </a:r>
            <a:br>
              <a:rPr lang="en-US" altLang="ja-JP" dirty="0"/>
            </a:br>
            <a:r>
              <a:rPr lang="en-US" altLang="ja-JP" dirty="0" smtClean="0"/>
              <a:t>down to </a:t>
            </a:r>
            <a:r>
              <a:rPr lang="ja-JP" altLang="en-US" dirty="0" smtClean="0"/>
              <a:t>4</a:t>
            </a:r>
            <a:r>
              <a:rPr lang="en-US" altLang="ja-JP" dirty="0" smtClean="0"/>
              <a:t>K</a:t>
            </a:r>
            <a:r>
              <a:rPr lang="en-US" altLang="ja-JP" dirty="0"/>
              <a:t/>
            </a:r>
            <a:br>
              <a:rPr lang="en-US" altLang="ja-JP" dirty="0"/>
            </a:br>
            <a:r>
              <a:rPr lang="en-US" altLang="ja-JP" dirty="0" smtClean="0"/>
              <a:t>Superconducting</a:t>
            </a:r>
            <a:br>
              <a:rPr lang="en-US" altLang="ja-JP" dirty="0" smtClean="0"/>
            </a:br>
            <a:r>
              <a:rPr lang="en-US" altLang="ja-JP" dirty="0" smtClean="0"/>
              <a:t>      material</a:t>
            </a:r>
            <a:br>
              <a:rPr lang="en-US" altLang="ja-JP" dirty="0" smtClean="0"/>
            </a:br>
            <a:endParaRPr lang="en-US" altLang="ja-JP" dirty="0" smtClean="0"/>
          </a:p>
          <a:p>
            <a:pPr lvl="1" eaLnBrk="1" hangingPunct="1"/>
            <a:r>
              <a:rPr lang="en-US" altLang="ja-JP" dirty="0" smtClean="0"/>
              <a:t>HEMT</a:t>
            </a:r>
            <a:r>
              <a:rPr lang="en-US" altLang="ja-JP" dirty="0" smtClean="0"/>
              <a:t/>
            </a:r>
            <a:br>
              <a:rPr lang="en-US" altLang="ja-JP" dirty="0" smtClean="0"/>
            </a:br>
            <a:r>
              <a:rPr lang="en-US" altLang="ja-JP" dirty="0" smtClean="0"/>
              <a:t>Down to </a:t>
            </a:r>
            <a:r>
              <a:rPr lang="ja-JP" altLang="en-US" dirty="0" smtClean="0"/>
              <a:t>20</a:t>
            </a:r>
            <a:r>
              <a:rPr lang="en-US" altLang="ja-JP" dirty="0" smtClean="0"/>
              <a:t>K</a:t>
            </a:r>
            <a:br>
              <a:rPr lang="en-US" altLang="ja-JP" dirty="0" smtClean="0"/>
            </a:br>
            <a:endParaRPr lang="en-US" altLang="ja-JP" dirty="0" smtClean="0"/>
          </a:p>
          <a:p>
            <a:pPr lvl="1" eaLnBrk="1" hangingPunct="1"/>
            <a:r>
              <a:rPr lang="en-US" altLang="ja-JP" dirty="0" smtClean="0"/>
              <a:t>Others with latest technology</a:t>
            </a:r>
            <a:endParaRPr lang="ja-JP" altLang="en-US" dirty="0" smtClean="0"/>
          </a:p>
        </p:txBody>
      </p:sp>
      <p:pic>
        <p:nvPicPr>
          <p:cNvPr id="21508" name="Picture 4" descr="sis_rx"/>
          <p:cNvPicPr>
            <a:picLocks noChangeAspect="1" noChangeArrowheads="1"/>
          </p:cNvPicPr>
          <p:nvPr/>
        </p:nvPicPr>
        <p:blipFill>
          <a:blip r:embed="rId2" cstate="print"/>
          <a:srcRect/>
          <a:stretch>
            <a:fillRect/>
          </a:stretch>
        </p:blipFill>
        <p:spPr bwMode="auto">
          <a:xfrm>
            <a:off x="4071934" y="1491255"/>
            <a:ext cx="5072066" cy="455077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endParaRPr kumimoji="1" lang="ja-JP" altLang="en-US"/>
          </a:p>
        </p:txBody>
      </p:sp>
      <p:sp>
        <p:nvSpPr>
          <p:cNvPr id="7" name="テキスト プレースホルダ 6"/>
          <p:cNvSpPr>
            <a:spLocks noGrp="1"/>
          </p:cNvSpPr>
          <p:nvPr>
            <p:ph type="body" sz="half" idx="2"/>
          </p:nvPr>
        </p:nvSpPr>
        <p:spPr/>
        <p:txBody>
          <a:bodyPr/>
          <a:lstStyle/>
          <a:p>
            <a:r>
              <a:rPr kumimoji="1" lang="en-US" altLang="ja-JP" sz="2400" dirty="0" smtClean="0">
                <a:solidFill>
                  <a:schemeClr val="tx1"/>
                </a:solidFill>
              </a:rPr>
              <a:t>Line intensity</a:t>
            </a:r>
            <a:br>
              <a:rPr kumimoji="1" lang="en-US" altLang="ja-JP" sz="2400" dirty="0" smtClean="0">
                <a:solidFill>
                  <a:schemeClr val="tx1"/>
                </a:solidFill>
              </a:rPr>
            </a:br>
            <a:r>
              <a:rPr kumimoji="1" lang="en-US" altLang="ja-JP" sz="2400" dirty="0" smtClean="0">
                <a:solidFill>
                  <a:schemeClr val="tx1"/>
                </a:solidFill>
              </a:rPr>
              <a:t>   typically &lt; 1 K</a:t>
            </a:r>
          </a:p>
          <a:p>
            <a:endParaRPr kumimoji="1" lang="en-US" altLang="ja-JP" sz="2400" dirty="0">
              <a:solidFill>
                <a:schemeClr val="tx1"/>
              </a:solidFill>
            </a:endParaRPr>
          </a:p>
          <a:p>
            <a:r>
              <a:rPr kumimoji="1" lang="en-US" altLang="ja-JP" sz="2400" dirty="0" smtClean="0">
                <a:solidFill>
                  <a:schemeClr val="tx1"/>
                </a:solidFill>
              </a:rPr>
              <a:t>Receiver noise</a:t>
            </a:r>
          </a:p>
          <a:p>
            <a:r>
              <a:rPr kumimoji="1" lang="en-US" altLang="ja-JP" sz="2400" dirty="0">
                <a:solidFill>
                  <a:schemeClr val="tx1"/>
                </a:solidFill>
              </a:rPr>
              <a:t> </a:t>
            </a:r>
            <a:r>
              <a:rPr kumimoji="1" lang="en-US" altLang="ja-JP" sz="2400" dirty="0" smtClean="0">
                <a:solidFill>
                  <a:schemeClr val="tx1"/>
                </a:solidFill>
              </a:rPr>
              <a:t>  a few 10 – 100 K</a:t>
            </a:r>
          </a:p>
          <a:p>
            <a:endParaRPr kumimoji="1" lang="en-US" altLang="ja-JP" sz="2400" dirty="0">
              <a:solidFill>
                <a:schemeClr val="tx1"/>
              </a:solidFill>
            </a:endParaRPr>
          </a:p>
          <a:p>
            <a:r>
              <a:rPr kumimoji="1" lang="en-US" altLang="ja-JP" sz="2400" dirty="0" smtClean="0">
                <a:solidFill>
                  <a:schemeClr val="tx1"/>
                </a:solidFill>
                <a:sym typeface="Wingdings" pitchFamily="2" charset="2"/>
              </a:rPr>
              <a:t> Signals from radio sources have </a:t>
            </a:r>
            <a:r>
              <a:rPr kumimoji="1" lang="en-US" altLang="ja-JP" sz="2400" dirty="0" smtClean="0">
                <a:solidFill>
                  <a:srgbClr val="FF0000"/>
                </a:solidFill>
                <a:sym typeface="Wingdings" pitchFamily="2" charset="2"/>
              </a:rPr>
              <a:t>negative signal to noise ratios </a:t>
            </a:r>
            <a:r>
              <a:rPr kumimoji="1" lang="en-US" altLang="ja-JP" sz="2400" dirty="0" smtClean="0">
                <a:solidFill>
                  <a:schemeClr val="tx1"/>
                </a:solidFill>
                <a:sym typeface="Wingdings" pitchFamily="2" charset="2"/>
              </a:rPr>
              <a:t>!</a:t>
            </a:r>
            <a:endParaRPr kumimoji="1" lang="ja-JP" altLang="en-US" sz="2400" dirty="0">
              <a:solidFill>
                <a:schemeClr val="tx1"/>
              </a:solidFill>
            </a:endParaRPr>
          </a:p>
        </p:txBody>
      </p:sp>
      <p:sp>
        <p:nvSpPr>
          <p:cNvPr id="3" name="日付プレースホルダ 1"/>
          <p:cNvSpPr>
            <a:spLocks noGrp="1"/>
          </p:cNvSpPr>
          <p:nvPr>
            <p:ph type="dt" sz="half" idx="10"/>
          </p:nvPr>
        </p:nvSpPr>
        <p:spPr/>
        <p:txBody>
          <a:bodyPr/>
          <a:lstStyle/>
          <a:p>
            <a:r>
              <a:rPr lang="ja-JP" altLang="en-US"/>
              <a:t>2006/02/28</a:t>
            </a:r>
            <a:endParaRPr lang="en-US" altLang="ja-JP"/>
          </a:p>
        </p:txBody>
      </p:sp>
      <p:sp>
        <p:nvSpPr>
          <p:cNvPr id="4" name="スライド番号プレースホルダ 3"/>
          <p:cNvSpPr>
            <a:spLocks noGrp="1"/>
          </p:cNvSpPr>
          <p:nvPr>
            <p:ph type="sldNum" sz="quarter" idx="12"/>
          </p:nvPr>
        </p:nvSpPr>
        <p:spPr/>
        <p:txBody>
          <a:bodyPr/>
          <a:lstStyle/>
          <a:p>
            <a:fld id="{32B29BA5-2AE9-444D-9380-BB4F612572E5}" type="slidenum">
              <a:rPr lang="en-US" altLang="ja-JP"/>
              <a:pPr/>
              <a:t>16</a:t>
            </a:fld>
            <a:endParaRPr lang="en-US" altLang="ja-JP"/>
          </a:p>
        </p:txBody>
      </p:sp>
      <p:pic>
        <p:nvPicPr>
          <p:cNvPr id="8" name="Picture 2" descr="TMC分子"/>
          <p:cNvPicPr>
            <a:picLocks noGrp="1" noChangeAspect="1" noChangeArrowheads="1"/>
          </p:cNvPicPr>
          <p:nvPr>
            <p:ph idx="1"/>
          </p:nvPr>
        </p:nvPicPr>
        <p:blipFill>
          <a:blip r:embed="rId2" cstate="print"/>
          <a:srcRect/>
          <a:stretch>
            <a:fillRect/>
          </a:stretch>
        </p:blipFill>
        <p:spPr bwMode="auto">
          <a:xfrm>
            <a:off x="3954648" y="291808"/>
            <a:ext cx="4352553" cy="581559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285860"/>
            <a:ext cx="4519473" cy="844550"/>
          </a:xfrm>
        </p:spPr>
        <p:txBody>
          <a:bodyPr>
            <a:normAutofit fontScale="90000"/>
          </a:bodyPr>
          <a:lstStyle/>
          <a:p>
            <a:pPr algn="ctr" eaLnBrk="1" hangingPunct="1"/>
            <a:r>
              <a:rPr lang="en-US" altLang="ja-JP" sz="3600" dirty="0" smtClean="0"/>
              <a:t>Char. of the Galactic Radio Spectrum</a:t>
            </a:r>
            <a:endParaRPr lang="ja-JP" altLang="en-US" sz="3600" dirty="0" smtClean="0"/>
          </a:p>
        </p:txBody>
      </p:sp>
      <p:sp>
        <p:nvSpPr>
          <p:cNvPr id="8" name="日付プレースホルダ 7"/>
          <p:cNvSpPr>
            <a:spLocks noGrp="1"/>
          </p:cNvSpPr>
          <p:nvPr>
            <p:ph type="dt" sz="half" idx="10"/>
          </p:nvPr>
        </p:nvSpPr>
        <p:spPr/>
        <p:txBody>
          <a:bodyPr/>
          <a:lstStyle/>
          <a:p>
            <a:pPr>
              <a:defRPr/>
            </a:pPr>
            <a:r>
              <a:rPr lang="en-US" altLang="ja-JP" smtClean="0"/>
              <a:t>2010/3/15</a:t>
            </a:r>
            <a:endParaRPr lang="en-US" altLang="ja-JP"/>
          </a:p>
        </p:txBody>
      </p:sp>
      <p:sp>
        <p:nvSpPr>
          <p:cNvPr id="9" name="フッター プレースホルダ 8"/>
          <p:cNvSpPr>
            <a:spLocks noGrp="1"/>
          </p:cNvSpPr>
          <p:nvPr>
            <p:ph type="ftr" sz="quarter" idx="11"/>
          </p:nvPr>
        </p:nvSpPr>
        <p:spPr/>
        <p:txBody>
          <a:bodyPr/>
          <a:lstStyle/>
          <a:p>
            <a:pPr>
              <a:defRPr/>
            </a:pPr>
            <a:r>
              <a:rPr lang="en-US" altLang="zh-CN" smtClean="0"/>
              <a:t>11th PPARC Symposiun on Planetary Science</a:t>
            </a:r>
            <a:endParaRPr lang="en-US" altLang="ja-JP"/>
          </a:p>
        </p:txBody>
      </p:sp>
      <p:sp>
        <p:nvSpPr>
          <p:cNvPr id="10" name="スライド番号プレースホルダ 9"/>
          <p:cNvSpPr>
            <a:spLocks noGrp="1"/>
          </p:cNvSpPr>
          <p:nvPr>
            <p:ph type="sldNum" sz="quarter" idx="12"/>
          </p:nvPr>
        </p:nvSpPr>
        <p:spPr/>
        <p:txBody>
          <a:bodyPr/>
          <a:lstStyle/>
          <a:p>
            <a:pPr>
              <a:defRPr/>
            </a:pPr>
            <a:fld id="{A0BB0295-C8CA-4265-84DC-1C9647AF4BB8}" type="slidenum">
              <a:rPr lang="en-US" altLang="ja-JP" smtClean="0"/>
              <a:pPr>
                <a:defRPr/>
              </a:pPr>
              <a:t>17</a:t>
            </a:fld>
            <a:endParaRPr lang="en-US" altLang="ja-JP"/>
          </a:p>
        </p:txBody>
      </p:sp>
      <p:pic>
        <p:nvPicPr>
          <p:cNvPr id="9219" name="Picture 3" descr="Cane_1979"/>
          <p:cNvPicPr>
            <a:picLocks noChangeAspect="1" noChangeArrowheads="1"/>
          </p:cNvPicPr>
          <p:nvPr/>
        </p:nvPicPr>
        <p:blipFill>
          <a:blip r:embed="rId2" cstate="print"/>
          <a:srcRect/>
          <a:stretch>
            <a:fillRect/>
          </a:stretch>
        </p:blipFill>
        <p:spPr bwMode="auto">
          <a:xfrm>
            <a:off x="0" y="2201863"/>
            <a:ext cx="4267200" cy="4203700"/>
          </a:xfrm>
          <a:prstGeom prst="rect">
            <a:avLst/>
          </a:prstGeom>
          <a:noFill/>
          <a:ln w="9525">
            <a:noFill/>
            <a:miter lim="800000"/>
            <a:headEnd/>
            <a:tailEnd/>
          </a:ln>
        </p:spPr>
      </p:pic>
      <p:pic>
        <p:nvPicPr>
          <p:cNvPr id="9220" name="Picture 4" descr="http://aanda.u-strasbg.fr:2002/articles/astro/full/1999/10/ds1640/img21.gif"/>
          <p:cNvPicPr>
            <a:picLocks noChangeAspect="1" noChangeArrowheads="1"/>
          </p:cNvPicPr>
          <p:nvPr/>
        </p:nvPicPr>
        <p:blipFill>
          <a:blip r:embed="rId3" r:link="rId4" cstate="print"/>
          <a:srcRect/>
          <a:stretch>
            <a:fillRect/>
          </a:stretch>
        </p:blipFill>
        <p:spPr bwMode="auto">
          <a:xfrm>
            <a:off x="4751388" y="3848100"/>
            <a:ext cx="4197350" cy="2255838"/>
          </a:xfrm>
          <a:prstGeom prst="rect">
            <a:avLst/>
          </a:prstGeom>
          <a:noFill/>
          <a:ln w="9525">
            <a:noFill/>
            <a:miter lim="800000"/>
            <a:headEnd/>
            <a:tailEnd/>
          </a:ln>
        </p:spPr>
      </p:pic>
      <p:sp>
        <p:nvSpPr>
          <p:cNvPr id="9221" name="Text Box 5"/>
          <p:cNvSpPr txBox="1">
            <a:spLocks noChangeArrowheads="1"/>
          </p:cNvSpPr>
          <p:nvPr/>
        </p:nvSpPr>
        <p:spPr bwMode="auto">
          <a:xfrm>
            <a:off x="4560785" y="217545"/>
            <a:ext cx="4081669" cy="1569660"/>
          </a:xfrm>
          <a:prstGeom prst="rect">
            <a:avLst/>
          </a:prstGeom>
          <a:noFill/>
          <a:ln w="15875">
            <a:solidFill>
              <a:srgbClr val="FF0000"/>
            </a:solidFill>
            <a:miter lim="800000"/>
            <a:headEnd/>
            <a:tailEnd/>
          </a:ln>
        </p:spPr>
        <p:txBody>
          <a:bodyPr wrap="square">
            <a:spAutoFit/>
          </a:bodyPr>
          <a:lstStyle/>
          <a:p>
            <a:pPr>
              <a:spcBef>
                <a:spcPct val="50000"/>
              </a:spcBef>
            </a:pPr>
            <a:r>
              <a:rPr lang="en-US" altLang="ja-JP" sz="2400" b="1" dirty="0" smtClean="0">
                <a:solidFill>
                  <a:srgbClr val="FF0066"/>
                </a:solidFill>
              </a:rPr>
              <a:t>Strong Galactic noise always exists, and disturbs the detection of very weak natural signals</a:t>
            </a:r>
            <a:endParaRPr lang="ja-JP" altLang="en-US" sz="2400" b="1" dirty="0">
              <a:solidFill>
                <a:srgbClr val="FF0066"/>
              </a:solidFill>
            </a:endParaRPr>
          </a:p>
        </p:txBody>
      </p:sp>
      <p:sp>
        <p:nvSpPr>
          <p:cNvPr id="9222" name="Text Box 6"/>
          <p:cNvSpPr txBox="1">
            <a:spLocks noChangeArrowheads="1"/>
          </p:cNvSpPr>
          <p:nvPr/>
        </p:nvSpPr>
        <p:spPr bwMode="auto">
          <a:xfrm>
            <a:off x="4254500" y="2201863"/>
            <a:ext cx="4694238" cy="1569660"/>
          </a:xfrm>
          <a:prstGeom prst="rect">
            <a:avLst/>
          </a:prstGeom>
          <a:noFill/>
          <a:ln w="15875">
            <a:solidFill>
              <a:schemeClr val="accent2"/>
            </a:solidFill>
            <a:miter lim="800000"/>
            <a:headEnd/>
            <a:tailEnd/>
          </a:ln>
        </p:spPr>
        <p:txBody>
          <a:bodyPr>
            <a:spAutoFit/>
          </a:bodyPr>
          <a:lstStyle/>
          <a:p>
            <a:pPr>
              <a:spcBef>
                <a:spcPct val="50000"/>
              </a:spcBef>
            </a:pPr>
            <a:r>
              <a:rPr lang="en-US" altLang="ja-JP" sz="2400" dirty="0" smtClean="0"/>
              <a:t>Galactic noise can be subtracted, since it is </a:t>
            </a:r>
            <a:r>
              <a:rPr lang="en-US" altLang="ja-JP" sz="2400" dirty="0" err="1" smtClean="0"/>
              <a:t>unpolarized</a:t>
            </a:r>
            <a:r>
              <a:rPr lang="en-US" altLang="ja-JP" sz="2400" dirty="0" smtClean="0"/>
              <a:t> and uncorrelated</a:t>
            </a:r>
            <a:br>
              <a:rPr lang="en-US" altLang="ja-JP" sz="2400" dirty="0" smtClean="0"/>
            </a:br>
            <a:r>
              <a:rPr lang="ja-JP" altLang="en-US" sz="2400" dirty="0" smtClean="0"/>
              <a:t>→</a:t>
            </a:r>
            <a:r>
              <a:rPr lang="en-US" altLang="ja-JP" sz="2400" dirty="0" smtClean="0"/>
              <a:t>possible to detect weak signals</a:t>
            </a:r>
            <a:endParaRPr lang="ja-JP" altLang="en-US" sz="2400" dirty="0"/>
          </a:p>
        </p:txBody>
      </p:sp>
      <p:sp>
        <p:nvSpPr>
          <p:cNvPr id="9223" name="Line 7"/>
          <p:cNvSpPr>
            <a:spLocks noChangeShapeType="1"/>
          </p:cNvSpPr>
          <p:nvPr/>
        </p:nvSpPr>
        <p:spPr bwMode="auto">
          <a:xfrm>
            <a:off x="6601619" y="1782763"/>
            <a:ext cx="0" cy="419100"/>
          </a:xfrm>
          <a:prstGeom prst="line">
            <a:avLst/>
          </a:prstGeom>
          <a:noFill/>
          <a:ln w="76200">
            <a:solidFill>
              <a:schemeClr val="accent1"/>
            </a:solidFill>
            <a:round/>
            <a:headEnd/>
            <a:tailEnd type="triangle" w="med" len="med"/>
          </a:ln>
        </p:spPr>
        <p:txBody>
          <a:bodyPr/>
          <a:lstStyle/>
          <a:p>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Wireless Communications in 1896</a:t>
            </a:r>
            <a:endParaRPr kumimoji="1" lang="ja-JP" altLang="en-US" dirty="0"/>
          </a:p>
        </p:txBody>
      </p:sp>
      <p:pic>
        <p:nvPicPr>
          <p:cNvPr id="7" name="コンテンツ プレースホルダ 6" descr="DSC01021.JPG"/>
          <p:cNvPicPr>
            <a:picLocks noGrp="1" noChangeAspect="1"/>
          </p:cNvPicPr>
          <p:nvPr>
            <p:ph sz="half" idx="1"/>
          </p:nvPr>
        </p:nvPicPr>
        <p:blipFill>
          <a:blip r:embed="rId2" cstate="print"/>
          <a:stretch>
            <a:fillRect/>
          </a:stretch>
        </p:blipFill>
        <p:spPr>
          <a:xfrm>
            <a:off x="2032237" y="1928802"/>
            <a:ext cx="1974375" cy="2786063"/>
          </a:xfrm>
        </p:spPr>
      </p:pic>
      <p:pic>
        <p:nvPicPr>
          <p:cNvPr id="6" name="コンテンツ プレースホルダ 5" descr="DSC01019.JPG"/>
          <p:cNvPicPr>
            <a:picLocks noGrp="1" noChangeAspect="1"/>
          </p:cNvPicPr>
          <p:nvPr>
            <p:ph sz="half" idx="2"/>
          </p:nvPr>
        </p:nvPicPr>
        <p:blipFill>
          <a:blip r:embed="rId3" cstate="print"/>
          <a:stretch>
            <a:fillRect/>
          </a:stretch>
        </p:blipFill>
        <p:spPr>
          <a:xfrm>
            <a:off x="5343525" y="1924050"/>
            <a:ext cx="3086100" cy="4114800"/>
          </a:xfrm>
        </p:spPr>
      </p:pic>
      <p:sp>
        <p:nvSpPr>
          <p:cNvPr id="3" name="スライド番号プレースホルダ 2"/>
          <p:cNvSpPr>
            <a:spLocks noGrp="1"/>
          </p:cNvSpPr>
          <p:nvPr>
            <p:ph type="sldNum" sz="quarter" idx="12"/>
          </p:nvPr>
        </p:nvSpPr>
        <p:spPr/>
        <p:txBody>
          <a:bodyPr/>
          <a:lstStyle/>
          <a:p>
            <a:fld id="{C915B58E-C765-42E1-AD23-49D0DC9F1FB9}" type="slidenum">
              <a:rPr lang="en-US" altLang="ja-JP" smtClean="0"/>
              <a:pPr/>
              <a:t>18</a:t>
            </a:fld>
            <a:endParaRPr lang="en-US" altLang="ja-JP"/>
          </a:p>
        </p:txBody>
      </p:sp>
      <p:sp>
        <p:nvSpPr>
          <p:cNvPr id="8" name="テキスト ボックス 7"/>
          <p:cNvSpPr txBox="1"/>
          <p:nvPr/>
        </p:nvSpPr>
        <p:spPr>
          <a:xfrm>
            <a:off x="928662" y="4929198"/>
            <a:ext cx="4155305" cy="1631216"/>
          </a:xfrm>
          <a:prstGeom prst="rect">
            <a:avLst/>
          </a:prstGeom>
          <a:noFill/>
        </p:spPr>
        <p:txBody>
          <a:bodyPr wrap="none" rtlCol="0">
            <a:spAutoFit/>
          </a:bodyPr>
          <a:lstStyle/>
          <a:p>
            <a:r>
              <a:rPr kumimoji="1" lang="en-US" altLang="ja-JP" dirty="0" err="1" smtClean="0"/>
              <a:t>Guglielmo</a:t>
            </a:r>
            <a:r>
              <a:rPr kumimoji="1" lang="en-US" altLang="ja-JP" dirty="0" smtClean="0"/>
              <a:t> Marconi (1874 – 1937)</a:t>
            </a:r>
          </a:p>
          <a:p>
            <a:r>
              <a:rPr lang="en-US" altLang="ja-JP" dirty="0" smtClean="0"/>
              <a:t>Invention of wireless telegraphy</a:t>
            </a:r>
          </a:p>
          <a:p>
            <a:endParaRPr kumimoji="1" lang="en-US" altLang="ja-JP" dirty="0" smtClean="0"/>
          </a:p>
          <a:p>
            <a:r>
              <a:rPr kumimoji="1" lang="en-US" altLang="ja-JP" dirty="0" smtClean="0"/>
              <a:t>The Nobel </a:t>
            </a:r>
            <a:r>
              <a:rPr kumimoji="1" lang="en-US" altLang="ja-JP" dirty="0"/>
              <a:t>P</a:t>
            </a:r>
            <a:r>
              <a:rPr kumimoji="1" lang="en-US" altLang="ja-JP" dirty="0" smtClean="0"/>
              <a:t>rize in Physics 1909</a:t>
            </a:r>
          </a:p>
          <a:p>
            <a:r>
              <a:rPr kumimoji="1" lang="en-US" altLang="ja-JP" dirty="0" smtClean="0"/>
              <a:t>Discovery of Ionosphere</a:t>
            </a:r>
            <a:endParaRPr kumimoji="1" lang="ja-JP"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en-US" altLang="ja-JP" dirty="0" smtClean="0"/>
              <a:t>International Rule-Making Body</a:t>
            </a:r>
            <a:endParaRPr kumimoji="1" lang="ja-JP" altLang="en-US" dirty="0"/>
          </a:p>
        </p:txBody>
      </p:sp>
      <p:sp>
        <p:nvSpPr>
          <p:cNvPr id="8" name="コンテンツ プレースホルダ 7"/>
          <p:cNvSpPr>
            <a:spLocks noGrp="1"/>
          </p:cNvSpPr>
          <p:nvPr>
            <p:ph sz="half" idx="1"/>
          </p:nvPr>
        </p:nvSpPr>
        <p:spPr>
          <a:xfrm>
            <a:off x="642910" y="1357298"/>
            <a:ext cx="4214842" cy="4114800"/>
          </a:xfrm>
        </p:spPr>
        <p:txBody>
          <a:bodyPr/>
          <a:lstStyle/>
          <a:p>
            <a:r>
              <a:rPr kumimoji="1" lang="en-US" altLang="ja-JP" dirty="0" smtClean="0">
                <a:solidFill>
                  <a:schemeClr val="tx1"/>
                </a:solidFill>
              </a:rPr>
              <a:t>1844 Morse telegraph</a:t>
            </a:r>
          </a:p>
          <a:p>
            <a:r>
              <a:rPr kumimoji="1" lang="en-US" altLang="ja-JP" dirty="0" smtClean="0">
                <a:solidFill>
                  <a:schemeClr val="tx1"/>
                </a:solidFill>
              </a:rPr>
              <a:t>1865 International Telegraph Union</a:t>
            </a:r>
          </a:p>
          <a:p>
            <a:r>
              <a:rPr kumimoji="1" lang="en-US" altLang="ja-JP" dirty="0" smtClean="0">
                <a:solidFill>
                  <a:schemeClr val="tx1"/>
                </a:solidFill>
              </a:rPr>
              <a:t>1896 Marconi wireless telegraph</a:t>
            </a:r>
          </a:p>
          <a:p>
            <a:r>
              <a:rPr kumimoji="1" lang="en-US" altLang="ja-JP" dirty="0" smtClean="0">
                <a:solidFill>
                  <a:schemeClr val="tx1"/>
                </a:solidFill>
              </a:rPr>
              <a:t>1906 International Radiotelegraph Convention</a:t>
            </a:r>
          </a:p>
          <a:p>
            <a:r>
              <a:rPr kumimoji="1" lang="en-US" altLang="ja-JP" dirty="0" smtClean="0">
                <a:solidFill>
                  <a:schemeClr val="tx1"/>
                </a:solidFill>
              </a:rPr>
              <a:t>1927 International Radio Consultative Committee (CCIR)</a:t>
            </a:r>
            <a:endParaRPr kumimoji="1" lang="ja-JP" altLang="en-US" dirty="0">
              <a:solidFill>
                <a:schemeClr val="tx1"/>
              </a:solidFill>
            </a:endParaRPr>
          </a:p>
        </p:txBody>
      </p:sp>
      <p:pic>
        <p:nvPicPr>
          <p:cNvPr id="10" name="コンテンツ プレースホルダ 9" descr="ITU1844.jpg"/>
          <p:cNvPicPr>
            <a:picLocks noGrp="1" noChangeAspect="1"/>
          </p:cNvPicPr>
          <p:nvPr>
            <p:ph sz="half" idx="2"/>
          </p:nvPr>
        </p:nvPicPr>
        <p:blipFill>
          <a:blip r:embed="rId2" cstate="print"/>
          <a:stretch>
            <a:fillRect/>
          </a:stretch>
        </p:blipFill>
        <p:spPr>
          <a:xfrm>
            <a:off x="4929190" y="2514603"/>
            <a:ext cx="3828432" cy="2771785"/>
          </a:xfrm>
        </p:spPr>
      </p:pic>
      <p:sp>
        <p:nvSpPr>
          <p:cNvPr id="5" name="スライド番号プレースホルダ 4"/>
          <p:cNvSpPr>
            <a:spLocks noGrp="1"/>
          </p:cNvSpPr>
          <p:nvPr>
            <p:ph type="sldNum" sz="quarter" idx="12"/>
          </p:nvPr>
        </p:nvSpPr>
        <p:spPr/>
        <p:txBody>
          <a:bodyPr/>
          <a:lstStyle/>
          <a:p>
            <a:fld id="{AB2AC36E-8946-4B1D-81E8-0B6EA3BE2526}" type="slidenum">
              <a:rPr lang="en-US" altLang="ja-JP" smtClean="0"/>
              <a:pPr/>
              <a:t>19</a:t>
            </a:fld>
            <a:endParaRPr lang="en-US" altLang="ja-JP"/>
          </a:p>
        </p:txBody>
      </p:sp>
      <p:sp>
        <p:nvSpPr>
          <p:cNvPr id="11" name="テキスト ボックス 10"/>
          <p:cNvSpPr txBox="1"/>
          <p:nvPr/>
        </p:nvSpPr>
        <p:spPr>
          <a:xfrm>
            <a:off x="4929190" y="5578634"/>
            <a:ext cx="3669787" cy="707886"/>
          </a:xfrm>
          <a:prstGeom prst="rect">
            <a:avLst/>
          </a:prstGeom>
          <a:noFill/>
          <a:ln>
            <a:solidFill>
              <a:srgbClr val="0C46F9"/>
            </a:solidFill>
          </a:ln>
        </p:spPr>
        <p:txBody>
          <a:bodyPr wrap="none" rtlCol="0">
            <a:spAutoFit/>
          </a:bodyPr>
          <a:lstStyle/>
          <a:p>
            <a:r>
              <a:rPr kumimoji="1" lang="en-GB" altLang="ja-JP" dirty="0" smtClean="0"/>
              <a:t>http://www.itu.int/en/history/</a:t>
            </a:r>
          </a:p>
          <a:p>
            <a:r>
              <a:rPr kumimoji="1" lang="en-GB" altLang="ja-JP" dirty="0" smtClean="0"/>
              <a:t>overview/Pages/history.aspx</a:t>
            </a:r>
            <a:endParaRPr kumimoji="1" lang="ja-JP" altLang="en-US" dirty="0"/>
          </a:p>
        </p:txBody>
      </p:sp>
      <p:sp>
        <p:nvSpPr>
          <p:cNvPr id="12" name="テキスト ボックス 11"/>
          <p:cNvSpPr txBox="1"/>
          <p:nvPr/>
        </p:nvSpPr>
        <p:spPr>
          <a:xfrm>
            <a:off x="5000628" y="1500174"/>
            <a:ext cx="3874779" cy="707886"/>
          </a:xfrm>
          <a:prstGeom prst="rect">
            <a:avLst/>
          </a:prstGeom>
          <a:noFill/>
        </p:spPr>
        <p:txBody>
          <a:bodyPr wrap="none" rtlCol="0">
            <a:spAutoFit/>
          </a:bodyPr>
          <a:lstStyle/>
          <a:p>
            <a:r>
              <a:rPr kumimoji="1" lang="en-US" altLang="ja-JP" dirty="0" smtClean="0">
                <a:solidFill>
                  <a:srgbClr val="FF0000"/>
                </a:solidFill>
              </a:rPr>
              <a:t>Spectrum is a finite resource, </a:t>
            </a:r>
          </a:p>
          <a:p>
            <a:r>
              <a:rPr kumimoji="1" lang="en-US" altLang="ja-JP" dirty="0" smtClean="0">
                <a:solidFill>
                  <a:srgbClr val="FF0000"/>
                </a:solidFill>
              </a:rPr>
              <a:t>and must be shared by people</a:t>
            </a:r>
            <a:endParaRPr kumimoji="1" lang="ja-JP" altLang="en-US"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ja-JP" dirty="0" smtClean="0"/>
              <a:t>Radio Astronomy</a:t>
            </a:r>
            <a:endParaRPr lang="ja-JP" altLang="en-US" dirty="0" smtClean="0"/>
          </a:p>
        </p:txBody>
      </p:sp>
      <p:sp>
        <p:nvSpPr>
          <p:cNvPr id="17411" name="Rectangle 3"/>
          <p:cNvSpPr>
            <a:spLocks noGrp="1" noChangeArrowheads="1"/>
          </p:cNvSpPr>
          <p:nvPr>
            <p:ph idx="1"/>
          </p:nvPr>
        </p:nvSpPr>
        <p:spPr>
          <a:xfrm>
            <a:off x="571472" y="1714488"/>
            <a:ext cx="4357718" cy="4114800"/>
          </a:xfrm>
        </p:spPr>
        <p:txBody>
          <a:bodyPr/>
          <a:lstStyle/>
          <a:p>
            <a:pPr eaLnBrk="1" hangingPunct="1"/>
            <a:r>
              <a:rPr lang="en-US" altLang="ja-JP" dirty="0" smtClean="0"/>
              <a:t>Bell Telephone</a:t>
            </a:r>
            <a:endParaRPr lang="ja-JP" altLang="en-US" dirty="0" smtClean="0"/>
          </a:p>
          <a:p>
            <a:pPr eaLnBrk="1" hangingPunct="1">
              <a:buFont typeface="Monotype Sorts" pitchFamily="2" charset="2"/>
              <a:buNone/>
            </a:pPr>
            <a:r>
              <a:rPr lang="en-US" altLang="ja-JP" dirty="0" smtClean="0"/>
              <a:t>　</a:t>
            </a:r>
            <a:r>
              <a:rPr lang="en-US" altLang="ja-JP" dirty="0" smtClean="0"/>
              <a:t>     Karl </a:t>
            </a:r>
            <a:r>
              <a:rPr lang="en-US" altLang="ja-JP" dirty="0" smtClean="0"/>
              <a:t>G. </a:t>
            </a:r>
            <a:r>
              <a:rPr lang="en-US" altLang="ja-JP" dirty="0" err="1" smtClean="0"/>
              <a:t>Jansky</a:t>
            </a:r>
            <a:endParaRPr lang="en-US" altLang="ja-JP" dirty="0" smtClean="0"/>
          </a:p>
          <a:p>
            <a:pPr eaLnBrk="1" hangingPunct="1"/>
            <a:r>
              <a:rPr lang="en-US" altLang="ja-JP" dirty="0" smtClean="0"/>
              <a:t>Noise investigation on </a:t>
            </a:r>
            <a:br>
              <a:rPr lang="en-US" altLang="ja-JP" dirty="0" smtClean="0"/>
            </a:br>
            <a:r>
              <a:rPr lang="en-US" altLang="ja-JP" dirty="0" smtClean="0"/>
              <a:t>the </a:t>
            </a:r>
            <a:r>
              <a:rPr lang="en-US" altLang="ja-JP" dirty="0" err="1" smtClean="0"/>
              <a:t>TransAtlantic</a:t>
            </a:r>
            <a:r>
              <a:rPr lang="en-US" altLang="ja-JP" dirty="0" smtClean="0"/>
              <a:t> wireless communication</a:t>
            </a:r>
            <a:endParaRPr lang="ja-JP" altLang="en-US" dirty="0" smtClean="0"/>
          </a:p>
          <a:p>
            <a:pPr eaLnBrk="1" hangingPunct="1"/>
            <a:r>
              <a:rPr lang="ja-JP" altLang="en-US" dirty="0" smtClean="0"/>
              <a:t>@20.5 </a:t>
            </a:r>
            <a:r>
              <a:rPr lang="en-US" altLang="ja-JP" dirty="0" smtClean="0"/>
              <a:t>MHz</a:t>
            </a:r>
          </a:p>
          <a:p>
            <a:pPr eaLnBrk="1" hangingPunct="1"/>
            <a:r>
              <a:rPr lang="ja-JP" altLang="en-US" dirty="0" smtClean="0"/>
              <a:t>1932 </a:t>
            </a:r>
            <a:r>
              <a:rPr lang="en-US" altLang="ja-JP" dirty="0" smtClean="0"/>
              <a:t>July </a:t>
            </a:r>
            <a:r>
              <a:rPr lang="ja-JP" altLang="en-US" dirty="0" smtClean="0"/>
              <a:t>8</a:t>
            </a:r>
            <a:r>
              <a:rPr lang="en-US" altLang="ja-JP" dirty="0" smtClean="0"/>
              <a:t/>
            </a:r>
            <a:br>
              <a:rPr lang="en-US" altLang="ja-JP" dirty="0" smtClean="0"/>
            </a:br>
            <a:r>
              <a:rPr lang="en-US" altLang="ja-JP" dirty="0" smtClean="0"/>
              <a:t>   noise peak with a period   </a:t>
            </a:r>
            <a:br>
              <a:rPr lang="en-US" altLang="ja-JP" dirty="0" smtClean="0"/>
            </a:br>
            <a:r>
              <a:rPr lang="en-US" altLang="ja-JP" dirty="0" smtClean="0"/>
              <a:t>   of 23hours 56 minutes </a:t>
            </a:r>
            <a:endParaRPr lang="ja-JP" altLang="en-US" dirty="0" smtClean="0"/>
          </a:p>
          <a:p>
            <a:pPr eaLnBrk="1" hangingPunct="1"/>
            <a:endParaRPr lang="en-US" altLang="ja-JP" dirty="0" smtClean="0"/>
          </a:p>
        </p:txBody>
      </p:sp>
      <p:pic>
        <p:nvPicPr>
          <p:cNvPr id="17412" name="Picture 4" descr="Carl_Jansky"/>
          <p:cNvPicPr>
            <a:picLocks noChangeAspect="1" noChangeArrowheads="1"/>
          </p:cNvPicPr>
          <p:nvPr/>
        </p:nvPicPr>
        <p:blipFill>
          <a:blip r:embed="rId2" cstate="print"/>
          <a:srcRect/>
          <a:stretch>
            <a:fillRect/>
          </a:stretch>
        </p:blipFill>
        <p:spPr bwMode="auto">
          <a:xfrm>
            <a:off x="5002213" y="1524000"/>
            <a:ext cx="4141787" cy="5334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title"/>
          </p:nvPr>
        </p:nvSpPr>
        <p:spPr>
          <a:xfrm>
            <a:off x="457200" y="0"/>
            <a:ext cx="8229600" cy="811213"/>
          </a:xfrm>
        </p:spPr>
        <p:txBody>
          <a:bodyPr/>
          <a:lstStyle/>
          <a:p>
            <a:pPr eaLnBrk="1" hangingPunct="1"/>
            <a:r>
              <a:rPr lang="en-US" altLang="ja-JP" smtClean="0"/>
              <a:t>Where are the Quiet areas?</a:t>
            </a:r>
            <a:endParaRPr lang="en-US" altLang="ja-JP" sz="3600" smtClean="0"/>
          </a:p>
        </p:txBody>
      </p:sp>
      <p:pic>
        <p:nvPicPr>
          <p:cNvPr id="59395" name="Picture 2" descr="131"/>
          <p:cNvPicPr>
            <a:picLocks noGrp="1" noChangeAspect="1" noChangeArrowheads="1"/>
          </p:cNvPicPr>
          <p:nvPr>
            <p:ph idx="1"/>
          </p:nvPr>
        </p:nvPicPr>
        <p:blipFill>
          <a:blip r:embed="rId3" cstate="print"/>
          <a:srcRect/>
          <a:stretch>
            <a:fillRect/>
          </a:stretch>
        </p:blipFill>
        <p:spPr>
          <a:xfrm>
            <a:off x="0" y="1066800"/>
            <a:ext cx="9144000" cy="483552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4"/>
          <p:cNvSpPr>
            <a:spLocks noGrp="1"/>
          </p:cNvSpPr>
          <p:nvPr>
            <p:ph type="sldNum" sz="quarter" idx="12"/>
          </p:nvPr>
        </p:nvSpPr>
        <p:spPr/>
        <p:txBody>
          <a:bodyPr/>
          <a:lstStyle/>
          <a:p>
            <a:fld id="{DCFA3D6B-22D4-4883-AB04-E1AAEF87DB46}" type="slidenum">
              <a:rPr lang="en-US" altLang="ja-JP"/>
              <a:pPr/>
              <a:t>21</a:t>
            </a:fld>
            <a:endParaRPr lang="en-US" altLang="ja-JP"/>
          </a:p>
        </p:txBody>
      </p:sp>
      <p:sp>
        <p:nvSpPr>
          <p:cNvPr id="363522" name="Rectangle 2"/>
          <p:cNvSpPr>
            <a:spLocks noGrp="1" noChangeArrowheads="1"/>
          </p:cNvSpPr>
          <p:nvPr>
            <p:ph type="title"/>
          </p:nvPr>
        </p:nvSpPr>
        <p:spPr>
          <a:xfrm>
            <a:off x="838200" y="304800"/>
            <a:ext cx="7981950" cy="1200150"/>
          </a:xfrm>
        </p:spPr>
        <p:txBody>
          <a:bodyPr/>
          <a:lstStyle/>
          <a:p>
            <a:r>
              <a:rPr lang="en-US" altLang="ja-JP" dirty="0" smtClean="0">
                <a:ea typeface="ＭＳ Ｐゴシック" charset="-128"/>
              </a:rPr>
              <a:t>the NRQZ around the Green Bank observatory since 1958</a:t>
            </a:r>
            <a:endParaRPr lang="en-US" altLang="ja-JP" dirty="0">
              <a:ea typeface="ＭＳ Ｐゴシック" charset="-128"/>
            </a:endParaRPr>
          </a:p>
        </p:txBody>
      </p:sp>
      <p:sp>
        <p:nvSpPr>
          <p:cNvPr id="363525" name="Rectangle 5"/>
          <p:cNvSpPr>
            <a:spLocks noChangeArrowheads="1"/>
          </p:cNvSpPr>
          <p:nvPr/>
        </p:nvSpPr>
        <p:spPr bwMode="auto">
          <a:xfrm>
            <a:off x="990600" y="5410200"/>
            <a:ext cx="7543800" cy="1431925"/>
          </a:xfrm>
          <a:prstGeom prst="rect">
            <a:avLst/>
          </a:prstGeom>
          <a:noFill/>
          <a:ln w="9525">
            <a:noFill/>
            <a:miter lim="800000"/>
            <a:headEnd/>
            <a:tailEnd/>
          </a:ln>
          <a:effectLst/>
        </p:spPr>
        <p:txBody>
          <a:bodyPr>
            <a:spAutoFit/>
          </a:bodyPr>
          <a:lstStyle/>
          <a:p>
            <a:pPr>
              <a:spcBef>
                <a:spcPts val="500"/>
              </a:spcBef>
              <a:spcAft>
                <a:spcPts val="500"/>
              </a:spcAft>
            </a:pPr>
            <a:r>
              <a:rPr lang="en-US" altLang="ja-JP" sz="1400">
                <a:solidFill>
                  <a:schemeClr val="accent2"/>
                </a:solidFill>
                <a:effectLst/>
                <a:latin typeface="Times New Roman" pitchFamily="18" charset="0"/>
                <a:ea typeface="ＭＳ Ｐゴシック" charset="-128"/>
              </a:rPr>
              <a:t>The National Radio Quiet Zone (NRQZ) was</a:t>
            </a:r>
            <a:r>
              <a:rPr lang="en-US" altLang="ja-JP" sz="1200">
                <a:solidFill>
                  <a:schemeClr val="accent2"/>
                </a:solidFill>
                <a:effectLst/>
                <a:latin typeface="Times New Roman" pitchFamily="18" charset="0"/>
                <a:ea typeface="ＭＳ Ｐゴシック" charset="-128"/>
              </a:rPr>
              <a:t> </a:t>
            </a:r>
            <a:r>
              <a:rPr lang="en-US" altLang="ja-JP" sz="1400">
                <a:solidFill>
                  <a:schemeClr val="accent2"/>
                </a:solidFill>
                <a:effectLst/>
                <a:latin typeface="Times New Roman" pitchFamily="18" charset="0"/>
                <a:ea typeface="ＭＳ Ｐゴシック" charset="-128"/>
              </a:rPr>
              <a:t>established by the Federal Communications Commission (FCC)  and by the Interdepartment Radio Advisory Committee (IRAC) in 1958 to minimize possible harmful interference to the National Radio Astronomy Observatory (NRAO) in Green Bank, WV and the radio receiving facilities for the United States Navy in Sugar Grove, WV. The NRQZ encloses a land area of approximately 13,000 square miles near the state </a:t>
            </a:r>
            <a:br>
              <a:rPr lang="en-US" altLang="ja-JP" sz="1400">
                <a:solidFill>
                  <a:schemeClr val="accent2"/>
                </a:solidFill>
                <a:effectLst/>
                <a:latin typeface="Times New Roman" pitchFamily="18" charset="0"/>
                <a:ea typeface="ＭＳ Ｐゴシック" charset="-128"/>
              </a:rPr>
            </a:br>
            <a:r>
              <a:rPr lang="en-US" altLang="ja-JP" sz="1400">
                <a:solidFill>
                  <a:schemeClr val="accent2"/>
                </a:solidFill>
                <a:effectLst/>
                <a:latin typeface="Times New Roman" pitchFamily="18" charset="0"/>
                <a:ea typeface="ＭＳ Ｐゴシック" charset="-128"/>
              </a:rPr>
              <a:t>border between Virginia and West Virginia.</a:t>
            </a:r>
            <a:r>
              <a:rPr lang="en-US" altLang="ja-JP" sz="2400" b="0">
                <a:effectLst/>
                <a:latin typeface="Times New Roman" pitchFamily="18" charset="0"/>
                <a:ea typeface="ＭＳ Ｐゴシック" charset="-128"/>
              </a:rPr>
              <a:t> </a:t>
            </a:r>
          </a:p>
        </p:txBody>
      </p:sp>
      <p:pic>
        <p:nvPicPr>
          <p:cNvPr id="363527" name="Picture 7"/>
          <p:cNvPicPr>
            <a:picLocks noChangeAspect="1" noChangeArrowheads="1"/>
          </p:cNvPicPr>
          <p:nvPr/>
        </p:nvPicPr>
        <p:blipFill>
          <a:blip r:embed="rId4" cstate="print"/>
          <a:srcRect/>
          <a:stretch>
            <a:fillRect/>
          </a:stretch>
        </p:blipFill>
        <p:spPr bwMode="auto">
          <a:xfrm>
            <a:off x="990600" y="1524000"/>
            <a:ext cx="5119688" cy="3840163"/>
          </a:xfrm>
          <a:prstGeom prst="rect">
            <a:avLst/>
          </a:prstGeom>
          <a:noFill/>
          <a:ln w="12700">
            <a:noFill/>
            <a:miter lim="800000"/>
            <a:headEnd type="none" w="sm" len="sm"/>
            <a:tailEnd type="none" w="sm" len="sm"/>
          </a:ln>
          <a:effectLst/>
        </p:spPr>
      </p:pic>
      <p:graphicFrame>
        <p:nvGraphicFramePr>
          <p:cNvPr id="363524" name="Object 4"/>
          <p:cNvGraphicFramePr>
            <a:graphicFrameLocks noChangeAspect="1"/>
          </p:cNvGraphicFramePr>
          <p:nvPr/>
        </p:nvGraphicFramePr>
        <p:xfrm>
          <a:off x="5562600" y="1524000"/>
          <a:ext cx="3155950" cy="3810000"/>
        </p:xfrm>
        <a:graphic>
          <a:graphicData uri="http://schemas.openxmlformats.org/presentationml/2006/ole">
            <p:oleObj spid="_x0000_s363524" name="Photo Editor Photo" r:id="rId5" imgW="6039693" imgH="7152381" progId="MSPhotoEd.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12"/>
          </p:nvPr>
        </p:nvSpPr>
        <p:spPr/>
        <p:txBody>
          <a:bodyPr/>
          <a:lstStyle/>
          <a:p>
            <a:fld id="{87B08D58-F88D-4E58-B5D1-ED866AE396AE}" type="slidenum">
              <a:rPr lang="en-US" altLang="ja-JP"/>
              <a:pPr/>
              <a:t>22</a:t>
            </a:fld>
            <a:endParaRPr lang="en-US" altLang="ja-JP"/>
          </a:p>
        </p:txBody>
      </p:sp>
      <p:sp>
        <p:nvSpPr>
          <p:cNvPr id="365570" name="Rectangle 2"/>
          <p:cNvSpPr>
            <a:spLocks noGrp="1" noChangeArrowheads="1"/>
          </p:cNvSpPr>
          <p:nvPr>
            <p:ph type="title"/>
          </p:nvPr>
        </p:nvSpPr>
        <p:spPr/>
        <p:txBody>
          <a:bodyPr/>
          <a:lstStyle/>
          <a:p>
            <a:r>
              <a:rPr lang="en-US" altLang="ja-JP">
                <a:ea typeface="ＭＳ Ｐゴシック" charset="-128"/>
              </a:rPr>
              <a:t>Spectrum Management</a:t>
            </a:r>
          </a:p>
        </p:txBody>
      </p:sp>
      <p:sp>
        <p:nvSpPr>
          <p:cNvPr id="365571" name="Rectangle 3"/>
          <p:cNvSpPr>
            <a:spLocks noGrp="1" noChangeArrowheads="1"/>
          </p:cNvSpPr>
          <p:nvPr>
            <p:ph type="body" idx="1"/>
          </p:nvPr>
        </p:nvSpPr>
        <p:spPr>
          <a:xfrm>
            <a:off x="857224" y="1500174"/>
            <a:ext cx="7581900" cy="4514850"/>
          </a:xfrm>
        </p:spPr>
        <p:txBody>
          <a:bodyPr/>
          <a:lstStyle/>
          <a:p>
            <a:pPr>
              <a:buFontTx/>
              <a:buNone/>
            </a:pPr>
            <a:r>
              <a:rPr lang="en-US" altLang="ja-JP" dirty="0">
                <a:ea typeface="ＭＳ Ｐゴシック" charset="-128"/>
              </a:rPr>
              <a:t>	</a:t>
            </a:r>
            <a:r>
              <a:rPr lang="en-US" altLang="ja-JP" dirty="0">
                <a:solidFill>
                  <a:schemeClr val="tx1"/>
                </a:solidFill>
                <a:ea typeface="ＭＳ Ｐゴシック" charset="-128"/>
              </a:rPr>
              <a:t>Radio </a:t>
            </a:r>
            <a:r>
              <a:rPr lang="en-US" altLang="ja-JP" dirty="0" smtClean="0">
                <a:solidFill>
                  <a:schemeClr val="tx1"/>
                </a:solidFill>
                <a:ea typeface="ＭＳ Ｐゴシック" charset="-128"/>
              </a:rPr>
              <a:t>frequency management is done </a:t>
            </a:r>
            <a:r>
              <a:rPr lang="en-US" altLang="ja-JP" dirty="0">
                <a:solidFill>
                  <a:schemeClr val="tx1"/>
                </a:solidFill>
                <a:ea typeface="ＭＳ Ｐゴシック" charset="-128"/>
              </a:rPr>
              <a:t>by </a:t>
            </a:r>
            <a:r>
              <a:rPr lang="en-US" altLang="ja-JP" dirty="0" smtClean="0">
                <a:solidFill>
                  <a:schemeClr val="tx1"/>
                </a:solidFill>
                <a:ea typeface="ＭＳ Ｐゴシック" charset="-128"/>
              </a:rPr>
              <a:t>experts who meld years </a:t>
            </a:r>
            <a:r>
              <a:rPr lang="en-US" altLang="ja-JP" dirty="0">
                <a:solidFill>
                  <a:schemeClr val="tx1"/>
                </a:solidFill>
                <a:ea typeface="ＭＳ Ｐゴシック" charset="-128"/>
              </a:rPr>
              <a:t>of </a:t>
            </a:r>
            <a:r>
              <a:rPr lang="en-US" altLang="ja-JP" dirty="0" smtClean="0">
                <a:solidFill>
                  <a:schemeClr val="tx1"/>
                </a:solidFill>
                <a:ea typeface="ＭＳ Ｐゴシック" charset="-128"/>
              </a:rPr>
              <a:t>experience with </a:t>
            </a:r>
            <a:r>
              <a:rPr lang="en-US" altLang="ja-JP" dirty="0">
                <a:solidFill>
                  <a:schemeClr val="tx1"/>
                </a:solidFill>
                <a:ea typeface="ＭＳ Ｐゴシック" charset="-128"/>
              </a:rPr>
              <a:t>a </a:t>
            </a:r>
            <a:r>
              <a:rPr lang="en-US" altLang="ja-JP" dirty="0" smtClean="0">
                <a:solidFill>
                  <a:schemeClr val="tx1"/>
                </a:solidFill>
                <a:ea typeface="ＭＳ Ｐゴシック" charset="-128"/>
              </a:rPr>
              <a:t>curious </a:t>
            </a:r>
            <a:r>
              <a:rPr lang="en-US" altLang="ja-JP" dirty="0" smtClean="0">
                <a:solidFill>
                  <a:srgbClr val="FF0000"/>
                </a:solidFill>
                <a:ea typeface="ＭＳ Ｐゴシック" charset="-128"/>
              </a:rPr>
              <a:t>blend </a:t>
            </a:r>
            <a:r>
              <a:rPr lang="en-US" altLang="ja-JP" dirty="0">
                <a:solidFill>
                  <a:srgbClr val="FF0000"/>
                </a:solidFill>
                <a:ea typeface="ＭＳ Ｐゴシック" charset="-128"/>
              </a:rPr>
              <a:t>of </a:t>
            </a:r>
            <a:r>
              <a:rPr lang="en-US" altLang="ja-JP" dirty="0" smtClean="0">
                <a:solidFill>
                  <a:srgbClr val="FF0000"/>
                </a:solidFill>
                <a:ea typeface="ＭＳ Ｐゴシック" charset="-128"/>
              </a:rPr>
              <a:t>regulation</a:t>
            </a:r>
            <a:r>
              <a:rPr lang="en-US" altLang="ja-JP" dirty="0">
                <a:solidFill>
                  <a:srgbClr val="FF0000"/>
                </a:solidFill>
                <a:ea typeface="ＭＳ Ｐゴシック" charset="-128"/>
              </a:rPr>
              <a:t>, </a:t>
            </a:r>
            <a:r>
              <a:rPr lang="en-US" altLang="ja-JP" dirty="0" smtClean="0">
                <a:solidFill>
                  <a:srgbClr val="FF0000"/>
                </a:solidFill>
                <a:ea typeface="ＭＳ Ｐゴシック" charset="-128"/>
              </a:rPr>
              <a:t>electronics</a:t>
            </a:r>
            <a:r>
              <a:rPr lang="en-US" altLang="ja-JP" dirty="0">
                <a:solidFill>
                  <a:srgbClr val="FF0000"/>
                </a:solidFill>
                <a:ea typeface="ＭＳ Ｐゴシック" charset="-128"/>
              </a:rPr>
              <a:t>, </a:t>
            </a:r>
            <a:r>
              <a:rPr lang="en-US" altLang="ja-JP" dirty="0" smtClean="0">
                <a:solidFill>
                  <a:srgbClr val="FF0000"/>
                </a:solidFill>
                <a:ea typeface="ＭＳ Ｐゴシック" charset="-128"/>
              </a:rPr>
              <a:t>politics</a:t>
            </a:r>
            <a:r>
              <a:rPr lang="en-US" altLang="ja-JP" dirty="0" smtClean="0">
                <a:solidFill>
                  <a:schemeClr val="tx1"/>
                </a:solidFill>
                <a:ea typeface="ＭＳ Ｐゴシック" charset="-128"/>
              </a:rPr>
              <a:t> </a:t>
            </a:r>
            <a:r>
              <a:rPr lang="en-US" altLang="ja-JP" dirty="0">
                <a:solidFill>
                  <a:schemeClr val="tx1"/>
                </a:solidFill>
                <a:ea typeface="ＭＳ Ｐゴシック" charset="-128"/>
              </a:rPr>
              <a:t>and </a:t>
            </a:r>
            <a:r>
              <a:rPr lang="en-US" altLang="ja-JP" dirty="0" smtClean="0">
                <a:solidFill>
                  <a:schemeClr val="tx1"/>
                </a:solidFill>
                <a:ea typeface="ＭＳ Ｐゴシック" charset="-128"/>
              </a:rPr>
              <a:t>not </a:t>
            </a:r>
            <a:r>
              <a:rPr lang="en-US" altLang="ja-JP" dirty="0">
                <a:solidFill>
                  <a:schemeClr val="tx1"/>
                </a:solidFill>
                <a:ea typeface="ＭＳ Ｐゴシック" charset="-128"/>
              </a:rPr>
              <a:t>a </a:t>
            </a:r>
            <a:r>
              <a:rPr lang="en-US" altLang="ja-JP" dirty="0" smtClean="0">
                <a:solidFill>
                  <a:schemeClr val="tx1"/>
                </a:solidFill>
                <a:ea typeface="ＭＳ Ｐゴシック" charset="-128"/>
              </a:rPr>
              <a:t>little bit </a:t>
            </a:r>
            <a:r>
              <a:rPr lang="en-US" altLang="ja-JP" dirty="0">
                <a:solidFill>
                  <a:schemeClr val="tx1"/>
                </a:solidFill>
                <a:ea typeface="ＭＳ Ｐゴシック" charset="-128"/>
              </a:rPr>
              <a:t>of </a:t>
            </a:r>
            <a:r>
              <a:rPr lang="en-US" altLang="ja-JP" dirty="0" smtClean="0">
                <a:solidFill>
                  <a:schemeClr val="tx1"/>
                </a:solidFill>
                <a:ea typeface="ＭＳ Ｐゴシック" charset="-128"/>
              </a:rPr>
              <a:t>larceny</a:t>
            </a:r>
            <a:r>
              <a:rPr lang="en-US" altLang="ja-JP" dirty="0">
                <a:solidFill>
                  <a:schemeClr val="tx1"/>
                </a:solidFill>
                <a:ea typeface="ＭＳ Ｐゴシック" charset="-128"/>
              </a:rPr>
              <a:t>. They </a:t>
            </a:r>
            <a:r>
              <a:rPr lang="en-US" altLang="ja-JP" dirty="0" smtClean="0">
                <a:solidFill>
                  <a:schemeClr val="tx1"/>
                </a:solidFill>
                <a:ea typeface="ＭＳ Ｐゴシック" charset="-128"/>
              </a:rPr>
              <a:t>justify requirements</a:t>
            </a:r>
            <a:r>
              <a:rPr lang="en-US" altLang="ja-JP" dirty="0">
                <a:solidFill>
                  <a:schemeClr val="tx1"/>
                </a:solidFill>
                <a:ea typeface="ＭＳ Ｐゴシック" charset="-128"/>
              </a:rPr>
              <a:t>, </a:t>
            </a:r>
            <a:r>
              <a:rPr lang="en-US" altLang="ja-JP" dirty="0" smtClean="0">
                <a:solidFill>
                  <a:schemeClr val="tx1"/>
                </a:solidFill>
                <a:ea typeface="ＭＳ Ｐゴシック" charset="-128"/>
              </a:rPr>
              <a:t>horse-trade</a:t>
            </a:r>
            <a:r>
              <a:rPr lang="en-US" altLang="ja-JP" dirty="0">
                <a:solidFill>
                  <a:schemeClr val="tx1"/>
                </a:solidFill>
                <a:ea typeface="ＭＳ Ｐゴシック" charset="-128"/>
              </a:rPr>
              <a:t>, </a:t>
            </a:r>
            <a:r>
              <a:rPr lang="en-US" altLang="ja-JP" dirty="0" smtClean="0">
                <a:solidFill>
                  <a:schemeClr val="tx1"/>
                </a:solidFill>
                <a:ea typeface="ＭＳ Ｐゴシック" charset="-128"/>
              </a:rPr>
              <a:t>coerce</a:t>
            </a:r>
            <a:r>
              <a:rPr lang="en-US" altLang="ja-JP" dirty="0">
                <a:solidFill>
                  <a:schemeClr val="tx1"/>
                </a:solidFill>
                <a:ea typeface="ＭＳ Ｐゴシック" charset="-128"/>
              </a:rPr>
              <a:t>, </a:t>
            </a:r>
            <a:r>
              <a:rPr lang="en-US" altLang="ja-JP" dirty="0" smtClean="0">
                <a:solidFill>
                  <a:schemeClr val="tx1"/>
                </a:solidFill>
                <a:ea typeface="ＭＳ Ｐゴシック" charset="-128"/>
              </a:rPr>
              <a:t>bluff </a:t>
            </a:r>
            <a:r>
              <a:rPr lang="en-US" altLang="ja-JP" dirty="0">
                <a:solidFill>
                  <a:schemeClr val="tx1"/>
                </a:solidFill>
                <a:ea typeface="ＭＳ Ｐゴシック" charset="-128"/>
              </a:rPr>
              <a:t>and </a:t>
            </a:r>
            <a:r>
              <a:rPr lang="en-US" altLang="ja-JP" dirty="0" smtClean="0">
                <a:solidFill>
                  <a:schemeClr val="tx1"/>
                </a:solidFill>
                <a:ea typeface="ＭＳ Ｐゴシック" charset="-128"/>
              </a:rPr>
              <a:t>gamble with </a:t>
            </a:r>
            <a:r>
              <a:rPr lang="en-US" altLang="ja-JP" dirty="0">
                <a:solidFill>
                  <a:schemeClr val="tx1"/>
                </a:solidFill>
                <a:ea typeface="ＭＳ Ｐゴシック" charset="-128"/>
              </a:rPr>
              <a:t>an </a:t>
            </a:r>
            <a:r>
              <a:rPr lang="en-US" altLang="ja-JP" dirty="0" smtClean="0">
                <a:solidFill>
                  <a:schemeClr val="tx1"/>
                </a:solidFill>
                <a:ea typeface="ＭＳ Ｐゴシック" charset="-128"/>
              </a:rPr>
              <a:t>intuition that </a:t>
            </a:r>
            <a:r>
              <a:rPr lang="en-US" altLang="ja-JP" dirty="0" smtClean="0">
                <a:solidFill>
                  <a:srgbClr val="FF0000"/>
                </a:solidFill>
                <a:ea typeface="ＭＳ Ｐゴシック" charset="-128"/>
              </a:rPr>
              <a:t>cannot be taught other than </a:t>
            </a:r>
            <a:r>
              <a:rPr lang="en-US" altLang="ja-JP" dirty="0">
                <a:solidFill>
                  <a:srgbClr val="FF0000"/>
                </a:solidFill>
                <a:ea typeface="ＭＳ Ｐゴシック" charset="-128"/>
              </a:rPr>
              <a:t>by </a:t>
            </a:r>
            <a:r>
              <a:rPr lang="en-US" altLang="ja-JP" dirty="0" smtClean="0">
                <a:solidFill>
                  <a:srgbClr val="FF0000"/>
                </a:solidFill>
                <a:ea typeface="ＭＳ Ｐゴシック" charset="-128"/>
              </a:rPr>
              <a:t>long experience</a:t>
            </a:r>
            <a:endParaRPr lang="en-US" altLang="ja-JP" dirty="0">
              <a:solidFill>
                <a:srgbClr val="FF0000"/>
              </a:solidFill>
              <a:ea typeface="ＭＳ Ｐゴシック" charset="-128"/>
            </a:endParaRPr>
          </a:p>
          <a:p>
            <a:pPr>
              <a:buFontTx/>
              <a:buNone/>
            </a:pPr>
            <a:r>
              <a:rPr lang="en-US" altLang="ja-JP" dirty="0">
                <a:ea typeface="ＭＳ Ｐゴシック" charset="-128"/>
              </a:rPr>
              <a:t>           	 </a:t>
            </a:r>
          </a:p>
          <a:p>
            <a:pPr lvl="4">
              <a:buFontTx/>
              <a:buNone/>
            </a:pPr>
            <a:r>
              <a:rPr lang="en-US" altLang="ja-JP" dirty="0">
                <a:ea typeface="ＭＳ Ｐゴシック" charset="-128"/>
              </a:rPr>
              <a:t>	</a:t>
            </a:r>
            <a:r>
              <a:rPr lang="en-US" altLang="ja-JP" dirty="0">
                <a:solidFill>
                  <a:srgbClr val="0640F3"/>
                </a:solidFill>
                <a:ea typeface="ＭＳ Ｐゴシック" charset="-128"/>
              </a:rPr>
              <a:t>Vice Admiral Jon L. </a:t>
            </a:r>
            <a:r>
              <a:rPr lang="en-US" altLang="ja-JP" dirty="0" err="1">
                <a:solidFill>
                  <a:srgbClr val="0640F3"/>
                </a:solidFill>
                <a:ea typeface="ＭＳ Ｐゴシック" charset="-128"/>
              </a:rPr>
              <a:t>Boyes</a:t>
            </a:r>
            <a:endParaRPr lang="en-US" altLang="ja-JP" dirty="0">
              <a:solidFill>
                <a:srgbClr val="0640F3"/>
              </a:solidFill>
              <a:ea typeface="ＭＳ Ｐゴシック" charset="-128"/>
            </a:endParaRPr>
          </a:p>
          <a:p>
            <a:pPr lvl="4">
              <a:buFontTx/>
              <a:buNone/>
            </a:pPr>
            <a:r>
              <a:rPr lang="en-US" altLang="ja-JP" dirty="0">
                <a:solidFill>
                  <a:srgbClr val="0640F3"/>
                </a:solidFill>
                <a:ea typeface="ＭＳ Ｐゴシック" charset="-128"/>
              </a:rPr>
              <a:t>	U.S. Navy </a:t>
            </a:r>
          </a:p>
          <a:p>
            <a:pPr lvl="4">
              <a:buFontTx/>
              <a:buNone/>
            </a:pPr>
            <a:endParaRPr lang="en-US" altLang="ja-JP" dirty="0">
              <a:ea typeface="ＭＳ Ｐゴシック"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38732" y="361950"/>
            <a:ext cx="7753350" cy="1143000"/>
          </a:xfrm>
        </p:spPr>
        <p:txBody>
          <a:bodyPr/>
          <a:lstStyle/>
          <a:p>
            <a:r>
              <a:rPr kumimoji="1" lang="en-US" altLang="ja-JP" dirty="0" smtClean="0"/>
              <a:t>Past IUCAF SS</a:t>
            </a:r>
            <a:endParaRPr kumimoji="1" lang="ja-JP" altLang="en-US" dirty="0"/>
          </a:p>
        </p:txBody>
      </p:sp>
      <p:pic>
        <p:nvPicPr>
          <p:cNvPr id="8" name="コンテンツ プレースホルダ 7" descr="GroupPhoto.JPG"/>
          <p:cNvPicPr>
            <a:picLocks noGrp="1" noChangeAspect="1"/>
          </p:cNvPicPr>
          <p:nvPr>
            <p:ph sz="half" idx="1"/>
          </p:nvPr>
        </p:nvPicPr>
        <p:blipFill>
          <a:blip r:embed="rId2" cstate="print"/>
          <a:stretch>
            <a:fillRect/>
          </a:stretch>
        </p:blipFill>
        <p:spPr>
          <a:xfrm>
            <a:off x="357158" y="1857364"/>
            <a:ext cx="4191026" cy="3143271"/>
          </a:xfrm>
        </p:spPr>
      </p:pic>
      <p:pic>
        <p:nvPicPr>
          <p:cNvPr id="7" name="コンテンツ プレースホルダ 6" descr="GroupViewSSS2005.jpg"/>
          <p:cNvPicPr>
            <a:picLocks noGrp="1" noChangeAspect="1"/>
          </p:cNvPicPr>
          <p:nvPr>
            <p:ph sz="half" idx="2"/>
          </p:nvPr>
        </p:nvPicPr>
        <p:blipFill>
          <a:blip r:embed="rId3" cstate="print"/>
          <a:stretch>
            <a:fillRect/>
          </a:stretch>
        </p:blipFill>
        <p:spPr>
          <a:xfrm>
            <a:off x="4714876" y="1857364"/>
            <a:ext cx="4214810" cy="3161108"/>
          </a:xfrm>
        </p:spPr>
      </p:pic>
      <p:sp>
        <p:nvSpPr>
          <p:cNvPr id="3" name="スライド番号プレースホルダ 2"/>
          <p:cNvSpPr>
            <a:spLocks noGrp="1"/>
          </p:cNvSpPr>
          <p:nvPr>
            <p:ph type="sldNum" sz="quarter" idx="12"/>
          </p:nvPr>
        </p:nvSpPr>
        <p:spPr/>
        <p:txBody>
          <a:bodyPr/>
          <a:lstStyle/>
          <a:p>
            <a:fld id="{C915B58E-C765-42E1-AD23-49D0DC9F1FB9}" type="slidenum">
              <a:rPr lang="en-US" altLang="ja-JP" smtClean="0"/>
              <a:pPr/>
              <a:t>23</a:t>
            </a:fld>
            <a:endParaRPr lang="en-US" altLang="ja-JP"/>
          </a:p>
        </p:txBody>
      </p:sp>
      <p:sp>
        <p:nvSpPr>
          <p:cNvPr id="9" name="テキスト ボックス 8"/>
          <p:cNvSpPr txBox="1"/>
          <p:nvPr/>
        </p:nvSpPr>
        <p:spPr>
          <a:xfrm>
            <a:off x="1000100" y="5429264"/>
            <a:ext cx="2839752" cy="707886"/>
          </a:xfrm>
          <a:prstGeom prst="rect">
            <a:avLst/>
          </a:prstGeom>
          <a:noFill/>
        </p:spPr>
        <p:txBody>
          <a:bodyPr wrap="none" rtlCol="0">
            <a:spAutoFit/>
          </a:bodyPr>
          <a:lstStyle/>
          <a:p>
            <a:pPr algn="ctr"/>
            <a:r>
              <a:rPr kumimoji="1" lang="en-US" altLang="ja-JP" dirty="0" smtClean="0"/>
              <a:t>Green Bank, WV, USA</a:t>
            </a:r>
          </a:p>
          <a:p>
            <a:pPr algn="ctr"/>
            <a:r>
              <a:rPr kumimoji="1" lang="en-US" altLang="ja-JP" dirty="0" smtClean="0"/>
              <a:t>June, 2002</a:t>
            </a:r>
            <a:endParaRPr kumimoji="1" lang="ja-JP" altLang="en-US" dirty="0"/>
          </a:p>
        </p:txBody>
      </p:sp>
      <p:sp>
        <p:nvSpPr>
          <p:cNvPr id="10" name="テキスト ボックス 9"/>
          <p:cNvSpPr txBox="1"/>
          <p:nvPr/>
        </p:nvSpPr>
        <p:spPr>
          <a:xfrm>
            <a:off x="5233736" y="5429264"/>
            <a:ext cx="2945038" cy="707886"/>
          </a:xfrm>
          <a:prstGeom prst="rect">
            <a:avLst/>
          </a:prstGeom>
          <a:noFill/>
        </p:spPr>
        <p:txBody>
          <a:bodyPr wrap="none" rtlCol="0">
            <a:spAutoFit/>
          </a:bodyPr>
          <a:lstStyle/>
          <a:p>
            <a:pPr algn="ctr"/>
            <a:r>
              <a:rPr lang="en-GB" altLang="ja-JP" dirty="0" smtClean="0"/>
              <a:t>Castel San </a:t>
            </a:r>
            <a:r>
              <a:rPr lang="en-GB" altLang="ja-JP" dirty="0" err="1" smtClean="0"/>
              <a:t>Pietro</a:t>
            </a:r>
            <a:r>
              <a:rPr kumimoji="1" lang="en-US" altLang="ja-JP" dirty="0" smtClean="0"/>
              <a:t>, Italy</a:t>
            </a:r>
          </a:p>
          <a:p>
            <a:pPr algn="ctr"/>
            <a:r>
              <a:rPr kumimoji="1" lang="en-US" altLang="ja-JP" dirty="0" smtClean="0"/>
              <a:t>June, 2005</a:t>
            </a:r>
            <a:endParaRPr kumimoji="1" lang="ja-JP"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C:\Mes documents\ESf\crafpptbkgrn.jpg"/>
          <p:cNvPicPr>
            <a:picLocks noChangeAspect="1" noChangeArrowheads="1"/>
          </p:cNvPicPr>
          <p:nvPr/>
        </p:nvPicPr>
        <p:blipFill>
          <a:blip r:embed="rId2" cstate="print"/>
          <a:srcRect/>
          <a:stretch>
            <a:fillRect/>
          </a:stretch>
        </p:blipFill>
        <p:spPr bwMode="auto">
          <a:xfrm>
            <a:off x="0" y="-17463"/>
            <a:ext cx="9372600" cy="6875463"/>
          </a:xfrm>
          <a:prstGeom prst="rect">
            <a:avLst/>
          </a:prstGeom>
          <a:noFill/>
        </p:spPr>
      </p:pic>
      <p:sp>
        <p:nvSpPr>
          <p:cNvPr id="20483" name="Rectangle 1027"/>
          <p:cNvSpPr>
            <a:spLocks noChangeArrowheads="1"/>
          </p:cNvSpPr>
          <p:nvPr/>
        </p:nvSpPr>
        <p:spPr bwMode="auto">
          <a:xfrm>
            <a:off x="2743200" y="1676400"/>
            <a:ext cx="9144000" cy="609600"/>
          </a:xfrm>
          <a:prstGeom prst="rect">
            <a:avLst/>
          </a:prstGeom>
          <a:noFill/>
          <a:ln w="9525">
            <a:noFill/>
            <a:miter lim="800000"/>
            <a:headEnd/>
            <a:tailEnd/>
          </a:ln>
          <a:effectLst/>
        </p:spPr>
        <p:txBody>
          <a:bodyPr>
            <a:spAutoFit/>
          </a:bodyPr>
          <a:lstStyle/>
          <a:p>
            <a:endParaRPr lang="ja-JP" altLang="en-US"/>
          </a:p>
        </p:txBody>
      </p:sp>
      <p:sp>
        <p:nvSpPr>
          <p:cNvPr id="20484" name="Text Box 1028"/>
          <p:cNvSpPr txBox="1">
            <a:spLocks noChangeArrowheads="1"/>
          </p:cNvSpPr>
          <p:nvPr/>
        </p:nvSpPr>
        <p:spPr bwMode="auto">
          <a:xfrm>
            <a:off x="2406650" y="228600"/>
            <a:ext cx="4244975" cy="457200"/>
          </a:xfrm>
          <a:prstGeom prst="rect">
            <a:avLst/>
          </a:prstGeom>
          <a:noFill/>
          <a:ln w="9525">
            <a:noFill/>
            <a:miter lim="800000"/>
            <a:headEnd/>
            <a:tailEnd/>
          </a:ln>
          <a:effectLst/>
        </p:spPr>
        <p:txBody>
          <a:bodyPr wrap="none">
            <a:spAutoFit/>
          </a:bodyPr>
          <a:lstStyle/>
          <a:p>
            <a:pPr algn="ctr"/>
            <a:r>
              <a:rPr lang="fr-FR" b="1">
                <a:solidFill>
                  <a:srgbClr val="000066"/>
                </a:solidFill>
                <a:latin typeface="Arial" pitchFamily="34" charset="0"/>
              </a:rPr>
              <a:t>IUCAF in Action (in Geneva)</a:t>
            </a:r>
            <a:endParaRPr lang="en-GB" altLang="ja-JP" b="1">
              <a:solidFill>
                <a:srgbClr val="000066"/>
              </a:solidFill>
              <a:latin typeface="Arial" pitchFamily="34" charset="0"/>
              <a:ea typeface="ＭＳ Ｐゴシック" pitchFamily="50" charset="-128"/>
            </a:endParaRPr>
          </a:p>
        </p:txBody>
      </p:sp>
      <p:sp>
        <p:nvSpPr>
          <p:cNvPr id="20485" name="Line 1029"/>
          <p:cNvSpPr>
            <a:spLocks noChangeShapeType="1"/>
          </p:cNvSpPr>
          <p:nvPr/>
        </p:nvSpPr>
        <p:spPr bwMode="auto">
          <a:xfrm>
            <a:off x="1981200" y="685800"/>
            <a:ext cx="5105400" cy="0"/>
          </a:xfrm>
          <a:prstGeom prst="line">
            <a:avLst/>
          </a:prstGeom>
          <a:noFill/>
          <a:ln w="9525">
            <a:solidFill>
              <a:srgbClr val="000066"/>
            </a:solidFill>
            <a:round/>
            <a:headEnd/>
            <a:tailEnd/>
          </a:ln>
          <a:effectLst/>
        </p:spPr>
        <p:txBody>
          <a:bodyPr wrap="none" anchor="ctr"/>
          <a:lstStyle/>
          <a:p>
            <a:endParaRPr lang="ja-JP" altLang="en-US"/>
          </a:p>
        </p:txBody>
      </p:sp>
      <p:pic>
        <p:nvPicPr>
          <p:cNvPr id="20486" name="Picture 1030" descr="C:\Documents and Settings\IUCAF\IMGP6526.JPG"/>
          <p:cNvPicPr>
            <a:picLocks noChangeAspect="1" noChangeArrowheads="1"/>
          </p:cNvPicPr>
          <p:nvPr/>
        </p:nvPicPr>
        <p:blipFill>
          <a:blip r:embed="rId3" cstate="print"/>
          <a:srcRect/>
          <a:stretch>
            <a:fillRect/>
          </a:stretch>
        </p:blipFill>
        <p:spPr bwMode="auto">
          <a:xfrm>
            <a:off x="838200" y="3790950"/>
            <a:ext cx="3886200" cy="2914650"/>
          </a:xfrm>
          <a:prstGeom prst="rect">
            <a:avLst/>
          </a:prstGeom>
          <a:noFill/>
        </p:spPr>
      </p:pic>
      <p:pic>
        <p:nvPicPr>
          <p:cNvPr id="20487" name="Picture 1031" descr="C:\Documents and Settings\IUCAF\IMGP6528.JPG"/>
          <p:cNvPicPr>
            <a:picLocks noChangeAspect="1" noChangeArrowheads="1"/>
          </p:cNvPicPr>
          <p:nvPr/>
        </p:nvPicPr>
        <p:blipFill>
          <a:blip r:embed="rId4" cstate="print"/>
          <a:srcRect/>
          <a:stretch>
            <a:fillRect/>
          </a:stretch>
        </p:blipFill>
        <p:spPr bwMode="auto">
          <a:xfrm>
            <a:off x="4724400" y="3790950"/>
            <a:ext cx="3886200" cy="2914650"/>
          </a:xfrm>
          <a:prstGeom prst="rect">
            <a:avLst/>
          </a:prstGeom>
          <a:noFill/>
        </p:spPr>
      </p:pic>
      <p:pic>
        <p:nvPicPr>
          <p:cNvPr id="20488" name="Picture 1032" descr="C:\Documents and Settings\IUCAF\IMGP6574.JPG"/>
          <p:cNvPicPr>
            <a:picLocks noChangeAspect="1" noChangeArrowheads="1"/>
          </p:cNvPicPr>
          <p:nvPr/>
        </p:nvPicPr>
        <p:blipFill>
          <a:blip r:embed="rId5" cstate="print"/>
          <a:srcRect/>
          <a:stretch>
            <a:fillRect/>
          </a:stretch>
        </p:blipFill>
        <p:spPr bwMode="auto">
          <a:xfrm>
            <a:off x="838200" y="838200"/>
            <a:ext cx="3886200" cy="2914650"/>
          </a:xfrm>
          <a:prstGeom prst="rect">
            <a:avLst/>
          </a:prstGeom>
          <a:noFill/>
        </p:spPr>
      </p:pic>
      <p:pic>
        <p:nvPicPr>
          <p:cNvPr id="20489" name="Picture 1033" descr="C:\Documents and Settings\IUCAF\archive\Dscn0124.jpg"/>
          <p:cNvPicPr>
            <a:picLocks noChangeAspect="1" noChangeArrowheads="1"/>
          </p:cNvPicPr>
          <p:nvPr/>
        </p:nvPicPr>
        <p:blipFill>
          <a:blip r:embed="rId6" cstate="print"/>
          <a:srcRect/>
          <a:stretch>
            <a:fillRect/>
          </a:stretch>
        </p:blipFill>
        <p:spPr bwMode="auto">
          <a:xfrm>
            <a:off x="4724400" y="838200"/>
            <a:ext cx="3886200" cy="291465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title" idx="4294967295"/>
          </p:nvPr>
        </p:nvSpPr>
        <p:spPr>
          <a:xfrm>
            <a:off x="943004" y="214290"/>
            <a:ext cx="8201028" cy="1143000"/>
          </a:xfrm>
        </p:spPr>
        <p:txBody>
          <a:bodyPr/>
          <a:lstStyle/>
          <a:p>
            <a:pPr eaLnBrk="1" hangingPunct="1"/>
            <a:r>
              <a:rPr lang="en-US" altLang="ja-JP" dirty="0" smtClean="0"/>
              <a:t>ALMA </a:t>
            </a:r>
            <a:br>
              <a:rPr lang="en-US" altLang="ja-JP" dirty="0" smtClean="0"/>
            </a:br>
            <a:r>
              <a:rPr lang="en-US" altLang="ja-JP" sz="2800" dirty="0" smtClean="0"/>
              <a:t>(Atacama Large Millimeter/</a:t>
            </a:r>
            <a:r>
              <a:rPr lang="en-US" altLang="ja-JP" sz="2800" dirty="0" err="1" smtClean="0"/>
              <a:t>submillimeter</a:t>
            </a:r>
            <a:r>
              <a:rPr lang="en-US" altLang="ja-JP" sz="2800" dirty="0" smtClean="0"/>
              <a:t> Array) </a:t>
            </a:r>
            <a:endParaRPr lang="en-US" altLang="ja-JP" dirty="0" smtClean="0"/>
          </a:p>
        </p:txBody>
      </p:sp>
      <p:pic>
        <p:nvPicPr>
          <p:cNvPr id="50179" name="Picture 4" descr="alma_aca2"/>
          <p:cNvPicPr>
            <a:picLocks noChangeAspect="1" noChangeArrowheads="1"/>
          </p:cNvPicPr>
          <p:nvPr/>
        </p:nvPicPr>
        <p:blipFill>
          <a:blip r:embed="rId2" cstate="print"/>
          <a:srcRect/>
          <a:stretch>
            <a:fillRect/>
          </a:stretch>
        </p:blipFill>
        <p:spPr bwMode="auto">
          <a:xfrm>
            <a:off x="0" y="1412875"/>
            <a:ext cx="9144000" cy="5146675"/>
          </a:xfrm>
          <a:prstGeom prst="rect">
            <a:avLst/>
          </a:prstGeom>
          <a:noFill/>
          <a:ln w="9525">
            <a:noFill/>
            <a:miter lim="800000"/>
            <a:headEnd/>
            <a:tailEnd/>
          </a:ln>
        </p:spPr>
      </p:pic>
      <p:sp>
        <p:nvSpPr>
          <p:cNvPr id="50180" name="テキスト ボックス 3"/>
          <p:cNvSpPr txBox="1">
            <a:spLocks noChangeArrowheads="1"/>
          </p:cNvSpPr>
          <p:nvPr/>
        </p:nvSpPr>
        <p:spPr bwMode="auto">
          <a:xfrm>
            <a:off x="298091" y="1547813"/>
            <a:ext cx="6994222" cy="954107"/>
          </a:xfrm>
          <a:prstGeom prst="rect">
            <a:avLst/>
          </a:prstGeom>
          <a:noFill/>
          <a:ln w="9525">
            <a:solidFill>
              <a:srgbClr val="FFFF00"/>
            </a:solidFill>
            <a:miter lim="800000"/>
            <a:headEnd/>
            <a:tailEnd/>
          </a:ln>
        </p:spPr>
        <p:txBody>
          <a:bodyPr wrap="none">
            <a:spAutoFit/>
          </a:bodyPr>
          <a:lstStyle/>
          <a:p>
            <a:pPr algn="ctr"/>
            <a:r>
              <a:rPr lang="en-US" altLang="ja-JP" sz="2800" dirty="0" smtClean="0">
                <a:solidFill>
                  <a:srgbClr val="FFFF00"/>
                </a:solidFill>
              </a:rPr>
              <a:t>Int. Collaboration – Japan/N.A/Europe</a:t>
            </a:r>
            <a:r>
              <a:rPr lang="ja-JP" altLang="en-US" sz="2800" dirty="0">
                <a:solidFill>
                  <a:srgbClr val="FFFF00"/>
                </a:solidFill>
              </a:rPr>
              <a:t>　</a:t>
            </a:r>
            <a:endParaRPr lang="en-US" altLang="ja-JP" sz="2800" dirty="0" smtClean="0">
              <a:solidFill>
                <a:srgbClr val="FFFF00"/>
              </a:solidFill>
            </a:endParaRPr>
          </a:p>
          <a:p>
            <a:pPr algn="ctr"/>
            <a:r>
              <a:rPr lang="en-US" altLang="ja-JP" sz="2800" dirty="0" smtClean="0">
                <a:solidFill>
                  <a:srgbClr val="FFFF00"/>
                </a:solidFill>
              </a:rPr>
              <a:t>30~950 GHz, max. resolution </a:t>
            </a:r>
            <a:r>
              <a:rPr lang="ja-JP" altLang="en-US" sz="2800" dirty="0" smtClean="0">
                <a:solidFill>
                  <a:srgbClr val="FFFF00"/>
                </a:solidFill>
              </a:rPr>
              <a:t>～</a:t>
            </a:r>
            <a:r>
              <a:rPr lang="en-US" altLang="ja-JP" sz="2800" dirty="0" smtClean="0">
                <a:solidFill>
                  <a:srgbClr val="FFFF00"/>
                </a:solidFill>
              </a:rPr>
              <a:t>0.01</a:t>
            </a:r>
            <a:r>
              <a:rPr lang="ja-JP" altLang="en-US" sz="2800" dirty="0">
                <a:solidFill>
                  <a:srgbClr val="FFFF00"/>
                </a:solidFill>
              </a:rPr>
              <a:t> </a:t>
            </a:r>
            <a:r>
              <a:rPr lang="en-US" altLang="ja-JP" sz="2800" dirty="0" smtClean="0">
                <a:solidFill>
                  <a:srgbClr val="FFFF00"/>
                </a:solidFill>
              </a:rPr>
              <a:t>sec</a:t>
            </a:r>
            <a:endParaRPr lang="ja-JP" altLang="en-US" sz="2800" dirty="0">
              <a:solidFill>
                <a:srgbClr val="FFFF00"/>
              </a:solidFill>
            </a:endParaRPr>
          </a:p>
        </p:txBody>
      </p:sp>
      <p:sp>
        <p:nvSpPr>
          <p:cNvPr id="5" name="日付プレースホルダ 4"/>
          <p:cNvSpPr>
            <a:spLocks noGrp="1"/>
          </p:cNvSpPr>
          <p:nvPr>
            <p:ph type="dt" sz="half" idx="10"/>
          </p:nvPr>
        </p:nvSpPr>
        <p:spPr/>
        <p:txBody>
          <a:bodyPr/>
          <a:lstStyle/>
          <a:p>
            <a:r>
              <a:rPr lang="en-US" altLang="ja-JP" smtClean="0"/>
              <a:t>2010/05/24</a:t>
            </a:r>
            <a:endParaRPr lang="en-US" altLang="ja-JP"/>
          </a:p>
        </p:txBody>
      </p:sp>
      <p:sp>
        <p:nvSpPr>
          <p:cNvPr id="6" name="スライド番号プレースホルダ 5"/>
          <p:cNvSpPr>
            <a:spLocks noGrp="1"/>
          </p:cNvSpPr>
          <p:nvPr>
            <p:ph type="sldNum" sz="quarter" idx="12"/>
          </p:nvPr>
        </p:nvSpPr>
        <p:spPr/>
        <p:txBody>
          <a:bodyPr/>
          <a:lstStyle/>
          <a:p>
            <a:fld id="{8CF1E6A8-F957-43EE-9DDE-3385FCA87BFD}" type="slidenum">
              <a:rPr lang="en-US" altLang="ja-JP" smtClean="0"/>
              <a:pPr/>
              <a:t>25</a:t>
            </a:fld>
            <a:endParaRPr lang="en-US" altLang="ja-JP"/>
          </a:p>
        </p:txBody>
      </p:sp>
      <p:sp>
        <p:nvSpPr>
          <p:cNvPr id="7" name="フッター プレースホルダ 6"/>
          <p:cNvSpPr>
            <a:spLocks noGrp="1"/>
          </p:cNvSpPr>
          <p:nvPr>
            <p:ph type="ftr" sz="quarter" idx="11"/>
          </p:nvPr>
        </p:nvSpPr>
        <p:spPr/>
        <p:txBody>
          <a:bodyPr/>
          <a:lstStyle/>
          <a:p>
            <a:r>
              <a:rPr lang="en-GB" altLang="ja-JP" smtClean="0"/>
              <a:t>JGU2010 Astrobiology</a:t>
            </a:r>
            <a:endParaRPr lang="en-US" altLang="ja-JP"/>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39750" y="0"/>
            <a:ext cx="8229600" cy="836613"/>
          </a:xfrm>
        </p:spPr>
        <p:txBody>
          <a:bodyPr/>
          <a:lstStyle/>
          <a:p>
            <a:pPr eaLnBrk="1" hangingPunct="1"/>
            <a:r>
              <a:rPr lang="en-US" altLang="ja-JP" dirty="0" smtClean="0"/>
              <a:t>ALMA</a:t>
            </a:r>
            <a:r>
              <a:rPr lang="ja-JP" altLang="en-US" dirty="0"/>
              <a:t> </a:t>
            </a:r>
            <a:r>
              <a:rPr lang="en-US" altLang="ja-JP" dirty="0" smtClean="0"/>
              <a:t>site (alt 4800m</a:t>
            </a:r>
            <a:r>
              <a:rPr lang="en-US" altLang="ja-JP" dirty="0" smtClean="0"/>
              <a:t>)</a:t>
            </a:r>
            <a:endParaRPr lang="ja-JP" altLang="en-US" dirty="0" smtClean="0"/>
          </a:p>
        </p:txBody>
      </p:sp>
      <p:pic>
        <p:nvPicPr>
          <p:cNvPr id="51203" name="Picture 4" descr="birdseye"/>
          <p:cNvPicPr>
            <a:picLocks noGrp="1" noChangeAspect="1" noChangeArrowheads="1"/>
          </p:cNvPicPr>
          <p:nvPr>
            <p:ph sz="half" idx="1"/>
          </p:nvPr>
        </p:nvPicPr>
        <p:blipFill>
          <a:blip r:embed="rId2" cstate="print"/>
          <a:srcRect/>
          <a:stretch>
            <a:fillRect/>
          </a:stretch>
        </p:blipFill>
        <p:spPr>
          <a:xfrm>
            <a:off x="323850" y="839788"/>
            <a:ext cx="8569325" cy="2828925"/>
          </a:xfrm>
        </p:spPr>
      </p:pic>
      <p:pic>
        <p:nvPicPr>
          <p:cNvPr id="51204" name="Picture 6" descr="almasite_kamegai"/>
          <p:cNvPicPr>
            <a:picLocks noGrp="1" noChangeAspect="1" noChangeArrowheads="1"/>
          </p:cNvPicPr>
          <p:nvPr>
            <p:ph sz="quarter" idx="2"/>
          </p:nvPr>
        </p:nvPicPr>
        <p:blipFill>
          <a:blip r:embed="rId3" cstate="print"/>
          <a:srcRect/>
          <a:stretch>
            <a:fillRect/>
          </a:stretch>
        </p:blipFill>
        <p:spPr>
          <a:xfrm>
            <a:off x="395288" y="3779838"/>
            <a:ext cx="4105275" cy="3027362"/>
          </a:xfrm>
        </p:spPr>
      </p:pic>
      <p:pic>
        <p:nvPicPr>
          <p:cNvPr id="51205" name="Picture 8" descr="sitetest0103"/>
          <p:cNvPicPr>
            <a:picLocks noGrp="1" noChangeAspect="1" noChangeArrowheads="1"/>
          </p:cNvPicPr>
          <p:nvPr>
            <p:ph sz="quarter" idx="3"/>
          </p:nvPr>
        </p:nvPicPr>
        <p:blipFill>
          <a:blip r:embed="rId4" cstate="print"/>
          <a:srcRect/>
          <a:stretch>
            <a:fillRect/>
          </a:stretch>
        </p:blipFill>
        <p:spPr>
          <a:xfrm>
            <a:off x="5210175" y="3938588"/>
            <a:ext cx="2914650" cy="218757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p:txBody>
          <a:bodyPr anchor="ctr" anchorCtr="1"/>
          <a:lstStyle/>
          <a:p>
            <a:pPr eaLnBrk="1" hangingPunct="1"/>
            <a:r>
              <a:rPr lang="en-US" altLang="ja-JP" sz="3600" dirty="0" smtClean="0"/>
              <a:t>1</a:t>
            </a:r>
            <a:r>
              <a:rPr lang="en-US" altLang="ja-JP" sz="3600" baseline="30000" dirty="0" smtClean="0"/>
              <a:t>st</a:t>
            </a:r>
            <a:r>
              <a:rPr lang="en-US" altLang="ja-JP" sz="3600" dirty="0" smtClean="0"/>
              <a:t> antenna delivered</a:t>
            </a:r>
            <a:endParaRPr lang="ja-JP" altLang="en-US" sz="3600" dirty="0" smtClean="0"/>
          </a:p>
        </p:txBody>
      </p:sp>
      <p:pic>
        <p:nvPicPr>
          <p:cNvPr id="52227" name="Picture 2"/>
          <p:cNvPicPr>
            <a:picLocks noGrp="1" noChangeAspect="1" noChangeArrowheads="1"/>
          </p:cNvPicPr>
          <p:nvPr>
            <p:ph idx="1"/>
          </p:nvPr>
        </p:nvPicPr>
        <p:blipFill>
          <a:blip r:embed="rId2" cstate="print"/>
          <a:srcRect/>
          <a:stretch>
            <a:fillRect/>
          </a:stretch>
        </p:blipFill>
        <p:spPr>
          <a:xfrm>
            <a:off x="1323975" y="1571625"/>
            <a:ext cx="6677025" cy="467995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619250" y="0"/>
            <a:ext cx="7772400" cy="1143000"/>
          </a:xfrm>
          <a:noFill/>
          <a:ln>
            <a:miter lim="800000"/>
            <a:headEnd/>
            <a:tailEnd/>
          </a:ln>
        </p:spPr>
        <p:txBody>
          <a:bodyPr vert="horz" wrap="square" lIns="91440" tIns="45720" rIns="91440" bIns="45720" numCol="1" anchor="t" anchorCtr="0" compatLnSpc="1">
            <a:prstTxWarp prst="textNoShape">
              <a:avLst/>
            </a:prstTxWarp>
          </a:bodyPr>
          <a:lstStyle/>
          <a:p>
            <a:pPr algn="ctr"/>
            <a:r>
              <a:rPr lang="nl-NL" altLang="ja-JP" smtClean="0"/>
              <a:t>Square Kilometre Array</a:t>
            </a:r>
            <a:endParaRPr lang="en-GB" altLang="ja-JP" smtClean="0"/>
          </a:p>
        </p:txBody>
      </p:sp>
      <p:sp>
        <p:nvSpPr>
          <p:cNvPr id="11267" name="Text Box 3"/>
          <p:cNvSpPr txBox="1">
            <a:spLocks noChangeArrowheads="1"/>
          </p:cNvSpPr>
          <p:nvPr/>
        </p:nvSpPr>
        <p:spPr bwMode="auto">
          <a:xfrm>
            <a:off x="0" y="995363"/>
            <a:ext cx="9144000" cy="5109091"/>
          </a:xfrm>
          <a:prstGeom prst="rect">
            <a:avLst/>
          </a:prstGeom>
          <a:solidFill>
            <a:schemeClr val="bg1"/>
          </a:solidFill>
          <a:ln w="12700">
            <a:noFill/>
            <a:miter lim="800000"/>
            <a:headEnd/>
            <a:tailEnd/>
          </a:ln>
        </p:spPr>
        <p:txBody>
          <a:bodyPr>
            <a:spAutoFit/>
          </a:bodyPr>
          <a:lstStyle/>
          <a:p>
            <a:pPr eaLnBrk="1" hangingPunct="1">
              <a:spcBef>
                <a:spcPct val="50000"/>
              </a:spcBef>
              <a:buClr>
                <a:schemeClr val="tx2"/>
              </a:buClr>
              <a:buFont typeface="Wingdings" pitchFamily="2" charset="2"/>
              <a:buNone/>
            </a:pPr>
            <a:endParaRPr lang="nl-NL" altLang="ja-JP" dirty="0"/>
          </a:p>
          <a:p>
            <a:pPr eaLnBrk="1" hangingPunct="1">
              <a:spcBef>
                <a:spcPct val="50000"/>
              </a:spcBef>
              <a:buClr>
                <a:schemeClr val="tx2"/>
              </a:buClr>
              <a:buFont typeface="Wingdings" pitchFamily="2" charset="2"/>
              <a:buChar char="§"/>
            </a:pPr>
            <a:r>
              <a:rPr lang="en-AU" altLang="ja-JP" sz="2400" dirty="0"/>
              <a:t> </a:t>
            </a:r>
            <a:r>
              <a:rPr lang="en-AU" altLang="ja-JP" sz="2400" b="1" dirty="0">
                <a:solidFill>
                  <a:schemeClr val="tx2"/>
                </a:solidFill>
              </a:rPr>
              <a:t>~ 1 km</a:t>
            </a:r>
            <a:r>
              <a:rPr lang="en-AU" altLang="ja-JP" sz="2400" b="1" baseline="30000" dirty="0">
                <a:solidFill>
                  <a:schemeClr val="tx2"/>
                </a:solidFill>
              </a:rPr>
              <a:t>2 </a:t>
            </a:r>
            <a:r>
              <a:rPr lang="en-AU" altLang="ja-JP" sz="2400" b="1" dirty="0">
                <a:solidFill>
                  <a:schemeClr val="tx2"/>
                </a:solidFill>
              </a:rPr>
              <a:t>collecting area</a:t>
            </a:r>
            <a:r>
              <a:rPr lang="en-AU" altLang="ja-JP" sz="2400" dirty="0"/>
              <a:t> in an interferometer array                                         	</a:t>
            </a:r>
            <a:endParaRPr lang="en-AU" altLang="ja-JP" sz="2000" i="1" dirty="0"/>
          </a:p>
          <a:p>
            <a:endParaRPr lang="en-AU" altLang="ja-JP" sz="2000" i="1" dirty="0"/>
          </a:p>
          <a:p>
            <a:pPr eaLnBrk="1" hangingPunct="1">
              <a:spcBef>
                <a:spcPct val="50000"/>
              </a:spcBef>
              <a:buClr>
                <a:schemeClr val="tx2"/>
              </a:buClr>
              <a:buFont typeface="Wingdings" pitchFamily="2" charset="2"/>
              <a:buBlip>
                <a:blip r:embed="rId3"/>
              </a:buBlip>
            </a:pPr>
            <a:r>
              <a:rPr lang="en-AU" altLang="ja-JP" sz="2400" dirty="0"/>
              <a:t> wide frequency range: </a:t>
            </a:r>
            <a:r>
              <a:rPr lang="en-AU" altLang="ja-JP" sz="2400" b="1" dirty="0">
                <a:solidFill>
                  <a:schemeClr val="tx2"/>
                </a:solidFill>
              </a:rPr>
              <a:t>0.1 – 25  GHz</a:t>
            </a:r>
            <a:endParaRPr lang="en-GB" altLang="ja-JP" sz="2400" b="1" dirty="0">
              <a:solidFill>
                <a:schemeClr val="tx2"/>
              </a:solidFill>
            </a:endParaRPr>
          </a:p>
          <a:p>
            <a:pPr eaLnBrk="1" hangingPunct="1">
              <a:spcBef>
                <a:spcPct val="50000"/>
              </a:spcBef>
              <a:buClr>
                <a:schemeClr val="tx2"/>
              </a:buClr>
              <a:buFont typeface="Wingdings" pitchFamily="2" charset="2"/>
              <a:buBlip>
                <a:blip r:embed="rId3"/>
              </a:buBlip>
            </a:pPr>
            <a:r>
              <a:rPr lang="nl-NL" altLang="ja-JP" sz="2400" dirty="0"/>
              <a:t> configuration:  </a:t>
            </a:r>
            <a:r>
              <a:rPr lang="nl-NL" altLang="ja-JP" sz="2400" dirty="0" smtClean="0"/>
              <a:t/>
            </a:r>
            <a:br>
              <a:rPr lang="nl-NL" altLang="ja-JP" sz="2400" dirty="0" smtClean="0"/>
            </a:br>
            <a:r>
              <a:rPr lang="ja-JP" altLang="en-US" sz="2400" dirty="0" smtClean="0"/>
              <a:t>　　　</a:t>
            </a:r>
            <a:r>
              <a:rPr lang="nl-NL" altLang="ja-JP" sz="2400" b="1" dirty="0" smtClean="0">
                <a:solidFill>
                  <a:schemeClr val="tx2"/>
                </a:solidFill>
              </a:rPr>
              <a:t>longest </a:t>
            </a:r>
            <a:r>
              <a:rPr lang="nl-NL" altLang="ja-JP" sz="2400" b="1" dirty="0">
                <a:solidFill>
                  <a:schemeClr val="tx2"/>
                </a:solidFill>
              </a:rPr>
              <a:t>baselines &gt;3000 km; 50% collecting area&lt;5km</a:t>
            </a:r>
          </a:p>
          <a:p>
            <a:pPr eaLnBrk="1" hangingPunct="1">
              <a:spcBef>
                <a:spcPct val="50000"/>
              </a:spcBef>
              <a:buClr>
                <a:schemeClr val="tx2"/>
              </a:buClr>
              <a:buFont typeface="Wingdings" pitchFamily="2" charset="2"/>
              <a:buBlip>
                <a:blip r:embed="rId3"/>
              </a:buBlip>
            </a:pPr>
            <a:r>
              <a:rPr lang="nl-NL" altLang="ja-JP" sz="2400" dirty="0"/>
              <a:t> wide field of view: </a:t>
            </a:r>
            <a:r>
              <a:rPr lang="nl-NL" altLang="ja-JP" sz="2400" b="1" dirty="0">
                <a:solidFill>
                  <a:schemeClr val="tx2"/>
                </a:solidFill>
              </a:rPr>
              <a:t>50 sq. degree at &lt;1 GHz</a:t>
            </a:r>
            <a:r>
              <a:rPr lang="nl-NL" altLang="ja-JP" sz="2400" dirty="0"/>
              <a:t>  </a:t>
            </a:r>
            <a:r>
              <a:rPr lang="nl-NL" altLang="ja-JP" dirty="0"/>
              <a:t>(250 x moon)</a:t>
            </a:r>
            <a:r>
              <a:rPr lang="nl-NL" altLang="ja-JP" sz="2400" dirty="0"/>
              <a:t> </a:t>
            </a:r>
          </a:p>
          <a:p>
            <a:pPr eaLnBrk="1" hangingPunct="1">
              <a:spcBef>
                <a:spcPct val="50000"/>
              </a:spcBef>
              <a:buClr>
                <a:schemeClr val="tx2"/>
              </a:buClr>
              <a:buFont typeface="Wingdings" pitchFamily="2" charset="2"/>
              <a:buNone/>
            </a:pPr>
            <a:r>
              <a:rPr lang="nl-NL" altLang="ja-JP" sz="2400" dirty="0"/>
              <a:t> </a:t>
            </a:r>
          </a:p>
          <a:p>
            <a:pPr eaLnBrk="1" hangingPunct="1">
              <a:spcBef>
                <a:spcPct val="50000"/>
              </a:spcBef>
              <a:buClr>
                <a:schemeClr val="tx2"/>
              </a:buClr>
              <a:buFont typeface="Wingdings" pitchFamily="2" charset="2"/>
              <a:buBlip>
                <a:blip r:embed="rId3"/>
              </a:buBlip>
            </a:pPr>
            <a:r>
              <a:rPr lang="nl-NL" altLang="ja-JP" sz="2400" dirty="0"/>
              <a:t>total cost 1 B€; operating costs 70 M€/year                               	</a:t>
            </a:r>
            <a:r>
              <a:rPr lang="nl-NL" altLang="ja-JP" sz="2400" dirty="0">
                <a:solidFill>
                  <a:schemeClr val="bg1"/>
                </a:solidFill>
              </a:rPr>
              <a:t>	</a:t>
            </a:r>
            <a:endParaRPr lang="en-GB" altLang="ja-JP" sz="2400" dirty="0">
              <a:solidFill>
                <a:schemeClr val="bg1"/>
              </a:solidFill>
            </a:endParaRPr>
          </a:p>
        </p:txBody>
      </p:sp>
      <p:pic>
        <p:nvPicPr>
          <p:cNvPr id="11268" name="Picture 4" descr="VLA image"/>
          <p:cNvPicPr>
            <a:picLocks noChangeAspect="1" noChangeArrowheads="1"/>
          </p:cNvPicPr>
          <p:nvPr/>
        </p:nvPicPr>
        <p:blipFill>
          <a:blip r:embed="rId4" cstate="print"/>
          <a:stretch>
            <a:fillRect/>
          </a:stretch>
        </p:blipFill>
        <p:spPr bwMode="auto">
          <a:xfrm>
            <a:off x="5715008" y="1857364"/>
            <a:ext cx="2214578" cy="1660934"/>
          </a:xfrm>
          <a:prstGeom prst="rect">
            <a:avLst/>
          </a:prstGeom>
          <a:noFill/>
          <a:ln w="9525">
            <a:noFill/>
            <a:miter lim="800000"/>
            <a:headEnd/>
            <a:tailEnd/>
          </a:ln>
        </p:spPr>
      </p:pic>
      <p:sp>
        <p:nvSpPr>
          <p:cNvPr id="5" name="日付プレースホルダ 4"/>
          <p:cNvSpPr>
            <a:spLocks noGrp="1"/>
          </p:cNvSpPr>
          <p:nvPr>
            <p:ph type="dt" sz="half" idx="10"/>
          </p:nvPr>
        </p:nvSpPr>
        <p:spPr/>
        <p:txBody>
          <a:bodyPr/>
          <a:lstStyle/>
          <a:p>
            <a:r>
              <a:rPr lang="en-US" altLang="ja-JP" smtClean="0"/>
              <a:t>2010/05/24</a:t>
            </a:r>
            <a:endParaRPr lang="en-US" altLang="ja-JP"/>
          </a:p>
        </p:txBody>
      </p:sp>
      <p:sp>
        <p:nvSpPr>
          <p:cNvPr id="6" name="スライド番号プレースホルダ 5"/>
          <p:cNvSpPr>
            <a:spLocks noGrp="1"/>
          </p:cNvSpPr>
          <p:nvPr>
            <p:ph type="sldNum" sz="quarter" idx="12"/>
          </p:nvPr>
        </p:nvSpPr>
        <p:spPr/>
        <p:txBody>
          <a:bodyPr/>
          <a:lstStyle/>
          <a:p>
            <a:fld id="{44247CB0-EAFC-4A52-8B51-1785A0253F97}" type="slidenum">
              <a:rPr lang="en-US" altLang="ja-JP" smtClean="0"/>
              <a:pPr/>
              <a:t>28</a:t>
            </a:fld>
            <a:endParaRPr lang="en-US" altLang="ja-JP"/>
          </a:p>
        </p:txBody>
      </p:sp>
      <p:sp>
        <p:nvSpPr>
          <p:cNvPr id="7" name="フッター プレースホルダ 6"/>
          <p:cNvSpPr>
            <a:spLocks noGrp="1"/>
          </p:cNvSpPr>
          <p:nvPr>
            <p:ph type="ftr" sz="quarter" idx="11"/>
          </p:nvPr>
        </p:nvSpPr>
        <p:spPr/>
        <p:txBody>
          <a:bodyPr/>
          <a:lstStyle/>
          <a:p>
            <a:r>
              <a:rPr lang="en-GB" altLang="ja-JP" smtClean="0"/>
              <a:t>JGU2010 Astrobiology</a:t>
            </a:r>
            <a:endParaRPr lang="en-US" altLang="ja-JP"/>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日付プレースホルダ 1"/>
          <p:cNvSpPr>
            <a:spLocks noGrp="1"/>
          </p:cNvSpPr>
          <p:nvPr>
            <p:ph type="dt" sz="quarter" idx="10"/>
          </p:nvPr>
        </p:nvSpPr>
        <p:spPr>
          <a:noFill/>
        </p:spPr>
        <p:txBody>
          <a:bodyPr/>
          <a:lstStyle/>
          <a:p>
            <a:r>
              <a:rPr lang="en-US" altLang="ja-JP">
                <a:latin typeface="Arial" pitchFamily="34" charset="0"/>
              </a:rPr>
              <a:t>2009/7/21</a:t>
            </a:r>
          </a:p>
        </p:txBody>
      </p:sp>
      <p:sp>
        <p:nvSpPr>
          <p:cNvPr id="18435" name="スライド番号プレースホルダ 3"/>
          <p:cNvSpPr>
            <a:spLocks noGrp="1"/>
          </p:cNvSpPr>
          <p:nvPr>
            <p:ph type="sldNum" sz="quarter" idx="12"/>
          </p:nvPr>
        </p:nvSpPr>
        <p:spPr>
          <a:noFill/>
        </p:spPr>
        <p:txBody>
          <a:bodyPr/>
          <a:lstStyle/>
          <a:p>
            <a:fld id="{4C419C64-2795-49AC-B66C-A850B980446D}" type="slidenum">
              <a:rPr lang="ja-JP" altLang="en-US" smtClean="0">
                <a:latin typeface="Arial" pitchFamily="34" charset="0"/>
              </a:rPr>
              <a:pPr/>
              <a:t>3</a:t>
            </a:fld>
            <a:endParaRPr lang="en-US" altLang="ja-JP" smtClean="0">
              <a:latin typeface="Arial" pitchFamily="34" charset="0"/>
            </a:endParaRPr>
          </a:p>
        </p:txBody>
      </p:sp>
      <p:sp>
        <p:nvSpPr>
          <p:cNvPr id="18436" name="Rectangle 3"/>
          <p:cNvSpPr>
            <a:spLocks noChangeArrowheads="1"/>
          </p:cNvSpPr>
          <p:nvPr/>
        </p:nvSpPr>
        <p:spPr bwMode="auto">
          <a:xfrm>
            <a:off x="3062288" y="2290763"/>
            <a:ext cx="9144000" cy="0"/>
          </a:xfrm>
          <a:prstGeom prst="rect">
            <a:avLst/>
          </a:prstGeom>
          <a:noFill/>
          <a:ln w="12700">
            <a:noFill/>
            <a:miter lim="800000"/>
            <a:headEnd type="none" w="sm" len="sm"/>
            <a:tailEnd type="none" w="sm" len="sm"/>
          </a:ln>
        </p:spPr>
        <p:txBody>
          <a:bodyPr>
            <a:spAutoFit/>
          </a:bodyPr>
          <a:lstStyle/>
          <a:p>
            <a:endParaRPr lang="ja-JP" altLang="en-US"/>
          </a:p>
        </p:txBody>
      </p:sp>
      <p:pic>
        <p:nvPicPr>
          <p:cNvPr id="18437" name="Picture 2" descr="DSC00071"/>
          <p:cNvPicPr>
            <a:picLocks noChangeAspect="1" noChangeArrowheads="1"/>
          </p:cNvPicPr>
          <p:nvPr/>
        </p:nvPicPr>
        <p:blipFill>
          <a:blip r:embed="rId2" cstate="print"/>
          <a:srcRect/>
          <a:stretch>
            <a:fillRect/>
          </a:stretch>
        </p:blipFill>
        <p:spPr bwMode="auto">
          <a:xfrm>
            <a:off x="0" y="-17463"/>
            <a:ext cx="9144000" cy="6892926"/>
          </a:xfrm>
          <a:prstGeom prst="rect">
            <a:avLst/>
          </a:prstGeom>
          <a:noFill/>
          <a:ln w="9525">
            <a:noFill/>
            <a:miter lim="800000"/>
            <a:headEnd/>
            <a:tailEnd/>
          </a:ln>
        </p:spPr>
      </p:pic>
      <p:sp>
        <p:nvSpPr>
          <p:cNvPr id="6" name="テキスト ボックス 5"/>
          <p:cNvSpPr txBox="1"/>
          <p:nvPr/>
        </p:nvSpPr>
        <p:spPr>
          <a:xfrm>
            <a:off x="2000232" y="6143644"/>
            <a:ext cx="5231560" cy="400110"/>
          </a:xfrm>
          <a:prstGeom prst="rect">
            <a:avLst/>
          </a:prstGeom>
          <a:noFill/>
          <a:ln>
            <a:solidFill>
              <a:schemeClr val="accent1"/>
            </a:solidFill>
          </a:ln>
        </p:spPr>
        <p:txBody>
          <a:bodyPr wrap="none" rtlCol="0">
            <a:spAutoFit/>
          </a:bodyPr>
          <a:lstStyle/>
          <a:p>
            <a:r>
              <a:rPr kumimoji="1" lang="en-US" altLang="ja-JP" dirty="0" smtClean="0"/>
              <a:t>Replica Antenna @ Green Bank, WV, USA</a:t>
            </a:r>
            <a:endParaRPr kumimoji="1"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1FB84431-9186-4E01-964C-8CFADDD055DB}" type="datetime1">
              <a:rPr lang="ja-JP" altLang="en-US"/>
              <a:pPr/>
              <a:t>2010/5/31</a:t>
            </a:fld>
            <a:endParaRPr lang="en-US" altLang="ja-JP"/>
          </a:p>
        </p:txBody>
      </p:sp>
      <p:sp>
        <p:nvSpPr>
          <p:cNvPr id="5" name="スライド番号プレースホルダ 5"/>
          <p:cNvSpPr>
            <a:spLocks noGrp="1"/>
          </p:cNvSpPr>
          <p:nvPr>
            <p:ph type="sldNum" sz="quarter" idx="12"/>
          </p:nvPr>
        </p:nvSpPr>
        <p:spPr/>
        <p:txBody>
          <a:bodyPr/>
          <a:lstStyle/>
          <a:p>
            <a:fld id="{744A5D80-6D5D-4DA9-8F97-E3A907B69AEF}" type="slidenum">
              <a:rPr lang="en-US" altLang="ja-JP"/>
              <a:pPr/>
              <a:t>4</a:t>
            </a:fld>
            <a:endParaRPr lang="en-US" altLang="ja-JP"/>
          </a:p>
        </p:txBody>
      </p:sp>
      <p:sp>
        <p:nvSpPr>
          <p:cNvPr id="112642" name="Rectangle 2"/>
          <p:cNvSpPr>
            <a:spLocks noGrp="1" noChangeArrowheads="1"/>
          </p:cNvSpPr>
          <p:nvPr>
            <p:ph type="title"/>
          </p:nvPr>
        </p:nvSpPr>
        <p:spPr>
          <a:xfrm>
            <a:off x="684213" y="188913"/>
            <a:ext cx="7772400" cy="838200"/>
          </a:xfrm>
        </p:spPr>
        <p:txBody>
          <a:bodyPr/>
          <a:lstStyle/>
          <a:p>
            <a:r>
              <a:rPr lang="en-US" altLang="ja-JP" dirty="0" smtClean="0"/>
              <a:t>Atmospheric Absorption </a:t>
            </a:r>
            <a:endParaRPr lang="ja-JP" altLang="en-US" dirty="0"/>
          </a:p>
        </p:txBody>
      </p:sp>
      <p:pic>
        <p:nvPicPr>
          <p:cNvPr id="112643" name="Picture 3"/>
          <p:cNvPicPr>
            <a:picLocks noChangeAspect="1" noChangeArrowheads="1"/>
          </p:cNvPicPr>
          <p:nvPr>
            <p:ph type="body" idx="1"/>
          </p:nvPr>
        </p:nvPicPr>
        <p:blipFill>
          <a:blip r:embed="rId3" cstate="print"/>
          <a:srcRect/>
          <a:stretch>
            <a:fillRect/>
          </a:stretch>
        </p:blipFill>
        <p:spPr>
          <a:xfrm>
            <a:off x="152400" y="990600"/>
            <a:ext cx="8839200" cy="5867400"/>
          </a:xfrm>
        </p:spPr>
      </p:pic>
      <p:sp>
        <p:nvSpPr>
          <p:cNvPr id="6" name="テキスト ボックス 5"/>
          <p:cNvSpPr txBox="1"/>
          <p:nvPr/>
        </p:nvSpPr>
        <p:spPr>
          <a:xfrm>
            <a:off x="7858148" y="714356"/>
            <a:ext cx="1124026" cy="707886"/>
          </a:xfrm>
          <a:prstGeom prst="rect">
            <a:avLst/>
          </a:prstGeom>
          <a:noFill/>
          <a:ln>
            <a:solidFill>
              <a:srgbClr val="FF0000"/>
            </a:solidFill>
          </a:ln>
        </p:spPr>
        <p:txBody>
          <a:bodyPr wrap="none" rtlCol="0">
            <a:spAutoFit/>
          </a:bodyPr>
          <a:lstStyle/>
          <a:p>
            <a:r>
              <a:rPr kumimoji="1" lang="en-US" altLang="ja-JP" dirty="0" smtClean="0"/>
              <a:t>Optical</a:t>
            </a:r>
          </a:p>
          <a:p>
            <a:r>
              <a:rPr kumimoji="1" lang="en-US" altLang="ja-JP" dirty="0" smtClean="0"/>
              <a:t>window</a:t>
            </a:r>
            <a:endParaRPr kumimoji="1" lang="ja-JP" altLang="en-US" dirty="0"/>
          </a:p>
        </p:txBody>
      </p:sp>
      <p:sp>
        <p:nvSpPr>
          <p:cNvPr id="7" name="テキスト ボックス 6"/>
          <p:cNvSpPr txBox="1"/>
          <p:nvPr/>
        </p:nvSpPr>
        <p:spPr>
          <a:xfrm>
            <a:off x="1019082" y="714356"/>
            <a:ext cx="1124026" cy="707886"/>
          </a:xfrm>
          <a:prstGeom prst="rect">
            <a:avLst/>
          </a:prstGeom>
          <a:noFill/>
          <a:ln>
            <a:solidFill>
              <a:srgbClr val="FF0000"/>
            </a:solidFill>
          </a:ln>
        </p:spPr>
        <p:txBody>
          <a:bodyPr wrap="none" rtlCol="0">
            <a:spAutoFit/>
          </a:bodyPr>
          <a:lstStyle/>
          <a:p>
            <a:r>
              <a:rPr kumimoji="1" lang="en-US" altLang="ja-JP" dirty="0" smtClean="0"/>
              <a:t>Radio</a:t>
            </a:r>
          </a:p>
          <a:p>
            <a:r>
              <a:rPr kumimoji="1" lang="en-US" altLang="ja-JP" dirty="0" smtClean="0"/>
              <a:t>window</a:t>
            </a:r>
            <a:endParaRPr kumimoji="1" lang="ja-JP"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a:spLocks noGrp="1"/>
          </p:cNvSpPr>
          <p:nvPr>
            <p:ph type="sldNum" sz="quarter" idx="12"/>
          </p:nvPr>
        </p:nvSpPr>
        <p:spPr/>
        <p:txBody>
          <a:bodyPr/>
          <a:lstStyle/>
          <a:p>
            <a:fld id="{67E655EF-F483-44E7-B0B8-5BB0AAFE5231}" type="slidenum">
              <a:rPr lang="en-US" altLang="ja-JP"/>
              <a:pPr/>
              <a:t>5</a:t>
            </a:fld>
            <a:endParaRPr lang="en-US" altLang="ja-JP"/>
          </a:p>
        </p:txBody>
      </p:sp>
      <p:sp>
        <p:nvSpPr>
          <p:cNvPr id="286722" name="Rectangle 2050"/>
          <p:cNvSpPr>
            <a:spLocks noGrp="1" noChangeArrowheads="1"/>
          </p:cNvSpPr>
          <p:nvPr>
            <p:ph type="title"/>
          </p:nvPr>
        </p:nvSpPr>
        <p:spPr>
          <a:xfrm>
            <a:off x="1066800" y="361950"/>
            <a:ext cx="7753350" cy="476250"/>
          </a:xfrm>
        </p:spPr>
        <p:txBody>
          <a:bodyPr/>
          <a:lstStyle/>
          <a:p>
            <a:r>
              <a:rPr lang="en-US" altLang="ja-JP">
                <a:ea typeface="ＭＳ Ｐゴシック" charset="-128"/>
              </a:rPr>
              <a:t>Radio Telescopes of the World</a:t>
            </a:r>
          </a:p>
        </p:txBody>
      </p:sp>
      <p:pic>
        <p:nvPicPr>
          <p:cNvPr id="286725" name="Picture 2053"/>
          <p:cNvPicPr>
            <a:picLocks noChangeAspect="1" noChangeArrowheads="1"/>
          </p:cNvPicPr>
          <p:nvPr/>
        </p:nvPicPr>
        <p:blipFill>
          <a:blip r:embed="rId2" cstate="print"/>
          <a:srcRect/>
          <a:stretch>
            <a:fillRect/>
          </a:stretch>
        </p:blipFill>
        <p:spPr bwMode="auto">
          <a:xfrm>
            <a:off x="914400" y="914400"/>
            <a:ext cx="4030663" cy="2736850"/>
          </a:xfrm>
          <a:prstGeom prst="rect">
            <a:avLst/>
          </a:prstGeom>
          <a:noFill/>
          <a:ln w="12700">
            <a:noFill/>
            <a:miter lim="800000"/>
            <a:headEnd type="none" w="sm" len="sm"/>
            <a:tailEnd type="none" w="sm" len="sm"/>
          </a:ln>
          <a:effectLst/>
        </p:spPr>
      </p:pic>
      <p:pic>
        <p:nvPicPr>
          <p:cNvPr id="286727" name="Picture 2055"/>
          <p:cNvPicPr>
            <a:picLocks noChangeAspect="1" noChangeArrowheads="1"/>
          </p:cNvPicPr>
          <p:nvPr/>
        </p:nvPicPr>
        <p:blipFill>
          <a:blip r:embed="rId3" cstate="print"/>
          <a:srcRect/>
          <a:stretch>
            <a:fillRect/>
          </a:stretch>
        </p:blipFill>
        <p:spPr bwMode="auto">
          <a:xfrm>
            <a:off x="914400" y="3733800"/>
            <a:ext cx="4086225" cy="2724150"/>
          </a:xfrm>
          <a:prstGeom prst="rect">
            <a:avLst/>
          </a:prstGeom>
          <a:noFill/>
          <a:ln w="12700">
            <a:noFill/>
            <a:miter lim="800000"/>
            <a:headEnd type="none" w="sm" len="sm"/>
            <a:tailEnd type="none" w="sm" len="sm"/>
          </a:ln>
          <a:effectLst/>
        </p:spPr>
      </p:pic>
      <p:pic>
        <p:nvPicPr>
          <p:cNvPr id="286728" name="Picture 2056"/>
          <p:cNvPicPr>
            <a:picLocks noChangeAspect="1" noChangeArrowheads="1"/>
          </p:cNvPicPr>
          <p:nvPr/>
        </p:nvPicPr>
        <p:blipFill>
          <a:blip r:embed="rId4" cstate="print"/>
          <a:srcRect/>
          <a:stretch>
            <a:fillRect/>
          </a:stretch>
        </p:blipFill>
        <p:spPr bwMode="auto">
          <a:xfrm>
            <a:off x="5105400" y="990600"/>
            <a:ext cx="3810000" cy="1828800"/>
          </a:xfrm>
          <a:prstGeom prst="rect">
            <a:avLst/>
          </a:prstGeom>
          <a:noFill/>
          <a:ln w="12700">
            <a:noFill/>
            <a:miter lim="800000"/>
            <a:headEnd type="none" w="sm" len="sm"/>
            <a:tailEnd type="none" w="sm" len="sm"/>
          </a:ln>
          <a:effectLst/>
        </p:spPr>
      </p:pic>
      <p:pic>
        <p:nvPicPr>
          <p:cNvPr id="286730" name="Picture 2058"/>
          <p:cNvPicPr>
            <a:picLocks noChangeAspect="1" noChangeArrowheads="1"/>
          </p:cNvPicPr>
          <p:nvPr/>
        </p:nvPicPr>
        <p:blipFill>
          <a:blip r:embed="rId5" cstate="print"/>
          <a:srcRect/>
          <a:stretch>
            <a:fillRect/>
          </a:stretch>
        </p:blipFill>
        <p:spPr bwMode="auto">
          <a:xfrm>
            <a:off x="5410200" y="3124200"/>
            <a:ext cx="2943225" cy="3200400"/>
          </a:xfrm>
          <a:prstGeom prst="rect">
            <a:avLst/>
          </a:prstGeom>
          <a:noFill/>
          <a:ln w="12700">
            <a:noFill/>
            <a:miter lim="800000"/>
            <a:headEnd type="none" w="sm" len="sm"/>
            <a:tailEnd type="none" w="sm" len="sm"/>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a:spLocks noGrp="1"/>
          </p:cNvSpPr>
          <p:nvPr>
            <p:ph type="sldNum" sz="quarter" idx="12"/>
          </p:nvPr>
        </p:nvSpPr>
        <p:spPr/>
        <p:txBody>
          <a:bodyPr/>
          <a:lstStyle/>
          <a:p>
            <a:fld id="{6056543F-334F-4C75-8C71-AB4D27C25F29}" type="slidenum">
              <a:rPr lang="en-US" altLang="ja-JP"/>
              <a:pPr/>
              <a:t>6</a:t>
            </a:fld>
            <a:endParaRPr lang="en-US" altLang="ja-JP"/>
          </a:p>
        </p:txBody>
      </p:sp>
      <p:sp>
        <p:nvSpPr>
          <p:cNvPr id="361474" name="Rectangle 2"/>
          <p:cNvSpPr>
            <a:spLocks noGrp="1" noChangeArrowheads="1"/>
          </p:cNvSpPr>
          <p:nvPr>
            <p:ph type="title"/>
          </p:nvPr>
        </p:nvSpPr>
        <p:spPr>
          <a:xfrm>
            <a:off x="762000" y="0"/>
            <a:ext cx="7772400" cy="685800"/>
          </a:xfrm>
        </p:spPr>
        <p:txBody>
          <a:bodyPr/>
          <a:lstStyle/>
          <a:p>
            <a:r>
              <a:rPr lang="en-US" altLang="ja-JP" dirty="0">
                <a:ea typeface="ＭＳ Ｐゴシック" charset="-128"/>
              </a:rPr>
              <a:t>Arecibo </a:t>
            </a:r>
            <a:r>
              <a:rPr lang="en-US" altLang="ja-JP" dirty="0" smtClean="0">
                <a:ea typeface="ＭＳ Ｐゴシック" charset="-128"/>
              </a:rPr>
              <a:t>Observatory, Puerto Rico</a:t>
            </a:r>
            <a:endParaRPr lang="en-US" altLang="ja-JP" dirty="0">
              <a:ea typeface="ＭＳ Ｐゴシック" charset="-128"/>
            </a:endParaRPr>
          </a:p>
        </p:txBody>
      </p:sp>
      <p:graphicFrame>
        <p:nvGraphicFramePr>
          <p:cNvPr id="361475" name="Object 3"/>
          <p:cNvGraphicFramePr>
            <a:graphicFrameLocks noChangeAspect="1"/>
          </p:cNvGraphicFramePr>
          <p:nvPr/>
        </p:nvGraphicFramePr>
        <p:xfrm>
          <a:off x="388838" y="762000"/>
          <a:ext cx="5592862" cy="3881446"/>
        </p:xfrm>
        <a:graphic>
          <a:graphicData uri="http://schemas.openxmlformats.org/presentationml/2006/ole">
            <p:oleObj spid="_x0000_s361475" name="Photo Editor Photo" r:id="rId3" imgW="4761905" imgH="3304762" progId="MSPhotoEd.3">
              <p:embed/>
            </p:oleObj>
          </a:graphicData>
        </a:graphic>
      </p:graphicFrame>
      <p:graphicFrame>
        <p:nvGraphicFramePr>
          <p:cNvPr id="361476" name="Object 4"/>
          <p:cNvGraphicFramePr>
            <a:graphicFrameLocks noChangeAspect="1"/>
          </p:cNvGraphicFramePr>
          <p:nvPr/>
        </p:nvGraphicFramePr>
        <p:xfrm>
          <a:off x="6248400" y="762000"/>
          <a:ext cx="2543175" cy="3810000"/>
        </p:xfrm>
        <a:graphic>
          <a:graphicData uri="http://schemas.openxmlformats.org/presentationml/2006/ole">
            <p:oleObj spid="_x0000_s361476" name="Photo Editor Photo" r:id="rId4" imgW="2542857" imgH="3809524" progId="MSPhotoEd.3">
              <p:embed/>
            </p:oleObj>
          </a:graphicData>
        </a:graphic>
      </p:graphicFrame>
      <p:sp>
        <p:nvSpPr>
          <p:cNvPr id="361477" name="Rectangle 5"/>
          <p:cNvSpPr>
            <a:spLocks noChangeArrowheads="1"/>
          </p:cNvSpPr>
          <p:nvPr/>
        </p:nvSpPr>
        <p:spPr bwMode="auto">
          <a:xfrm>
            <a:off x="714348" y="4929198"/>
            <a:ext cx="7429552" cy="1513235"/>
          </a:xfrm>
          <a:prstGeom prst="rect">
            <a:avLst/>
          </a:prstGeom>
          <a:noFill/>
          <a:ln w="9525">
            <a:noFill/>
            <a:miter lim="800000"/>
            <a:headEnd/>
            <a:tailEnd/>
          </a:ln>
          <a:effectLst/>
        </p:spPr>
        <p:txBody>
          <a:bodyPr wrap="square">
            <a:spAutoFit/>
          </a:bodyPr>
          <a:lstStyle/>
          <a:p>
            <a:pPr>
              <a:spcBef>
                <a:spcPts val="500"/>
              </a:spcBef>
              <a:spcAft>
                <a:spcPts val="500"/>
              </a:spcAft>
            </a:pPr>
            <a:r>
              <a:rPr lang="en-US" altLang="ja-JP" sz="2800" dirty="0">
                <a:solidFill>
                  <a:srgbClr val="0640F3"/>
                </a:solidFill>
                <a:effectLst/>
                <a:latin typeface="Times New Roman" pitchFamily="18" charset="0"/>
                <a:ea typeface="ＭＳ Ｐゴシック" charset="-128"/>
              </a:rPr>
              <a:t>The huge "dish" is 305 m (1000 feet) in diameter, 167 feet </a:t>
            </a:r>
            <a:r>
              <a:rPr lang="en-US" altLang="ja-JP" sz="2800" dirty="0" smtClean="0">
                <a:solidFill>
                  <a:srgbClr val="0640F3"/>
                </a:solidFill>
                <a:effectLst/>
                <a:latin typeface="Times New Roman" pitchFamily="18" charset="0"/>
                <a:ea typeface="ＭＳ Ｐゴシック" charset="-128"/>
              </a:rPr>
              <a:t>deep.</a:t>
            </a:r>
          </a:p>
          <a:p>
            <a:pPr>
              <a:spcBef>
                <a:spcPts val="500"/>
              </a:spcBef>
              <a:spcAft>
                <a:spcPts val="500"/>
              </a:spcAft>
            </a:pPr>
            <a:r>
              <a:rPr lang="en-US" altLang="ja-JP" sz="2800" dirty="0" smtClean="0">
                <a:solidFill>
                  <a:srgbClr val="0640F3"/>
                </a:solidFill>
                <a:effectLst/>
                <a:latin typeface="Times New Roman" pitchFamily="18" charset="0"/>
                <a:ea typeface="ＭＳ Ｐゴシック" charset="-128"/>
              </a:rPr>
              <a:t>It </a:t>
            </a:r>
            <a:r>
              <a:rPr lang="en-US" altLang="ja-JP" sz="2800" dirty="0">
                <a:solidFill>
                  <a:srgbClr val="0640F3"/>
                </a:solidFill>
                <a:effectLst/>
                <a:latin typeface="Times New Roman" pitchFamily="18" charset="0"/>
                <a:ea typeface="ＭＳ Ｐゴシック" charset="-128"/>
              </a:rPr>
              <a:t>is a spherical (not parabolic) reflector.</a:t>
            </a:r>
            <a:r>
              <a:rPr lang="en-US" altLang="ja-JP" sz="2800" b="0" dirty="0">
                <a:solidFill>
                  <a:schemeClr val="accent2"/>
                </a:solidFill>
                <a:effectLst/>
                <a:latin typeface="Times New Roman" pitchFamily="18" charset="0"/>
                <a:ea typeface="ＭＳ Ｐゴシック" charset="-128"/>
              </a:rPr>
              <a:t> </a:t>
            </a:r>
            <a:endParaRPr lang="en-US" altLang="ja-JP" sz="2400" b="0" dirty="0">
              <a:solidFill>
                <a:schemeClr val="accent2"/>
              </a:solidFill>
              <a:effectLst/>
              <a:latin typeface="Times New Roman" pitchFamily="18" charset="0"/>
              <a:ea typeface="ＭＳ Ｐゴシック"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Many Discoveries by RA</a:t>
            </a:r>
            <a:endParaRPr kumimoji="1" lang="ja-JP" altLang="en-US" dirty="0"/>
          </a:p>
        </p:txBody>
      </p:sp>
      <p:sp>
        <p:nvSpPr>
          <p:cNvPr id="5" name="コンテンツ プレースホルダ 4"/>
          <p:cNvSpPr>
            <a:spLocks noGrp="1"/>
          </p:cNvSpPr>
          <p:nvPr>
            <p:ph idx="1"/>
          </p:nvPr>
        </p:nvSpPr>
        <p:spPr>
          <a:xfrm>
            <a:off x="1000100" y="1643050"/>
            <a:ext cx="7581900" cy="4114800"/>
          </a:xfrm>
        </p:spPr>
        <p:txBody>
          <a:bodyPr/>
          <a:lstStyle/>
          <a:p>
            <a:r>
              <a:rPr kumimoji="1" lang="en-US" altLang="ja-JP" dirty="0" smtClean="0">
                <a:solidFill>
                  <a:schemeClr val="tx1"/>
                </a:solidFill>
              </a:rPr>
              <a:t>3K cosmic background radiation</a:t>
            </a:r>
            <a:br>
              <a:rPr kumimoji="1" lang="en-US" altLang="ja-JP" dirty="0" smtClean="0">
                <a:solidFill>
                  <a:schemeClr val="tx1"/>
                </a:solidFill>
              </a:rPr>
            </a:br>
            <a:r>
              <a:rPr kumimoji="1" lang="en-US" altLang="ja-JP" dirty="0" smtClean="0">
                <a:solidFill>
                  <a:schemeClr val="tx1"/>
                </a:solidFill>
                <a:sym typeface="Wingdings" pitchFamily="2" charset="2"/>
              </a:rPr>
              <a:t> expanding Universe</a:t>
            </a:r>
          </a:p>
          <a:p>
            <a:r>
              <a:rPr kumimoji="1" lang="en-US" altLang="ja-JP" dirty="0" smtClean="0">
                <a:solidFill>
                  <a:schemeClr val="tx1"/>
                </a:solidFill>
                <a:sym typeface="Wingdings" pitchFamily="2" charset="2"/>
              </a:rPr>
              <a:t>21cm HI line</a:t>
            </a:r>
            <a:br>
              <a:rPr kumimoji="1" lang="en-US" altLang="ja-JP" dirty="0" smtClean="0">
                <a:solidFill>
                  <a:schemeClr val="tx1"/>
                </a:solidFill>
                <a:sym typeface="Wingdings" pitchFamily="2" charset="2"/>
              </a:rPr>
            </a:br>
            <a:r>
              <a:rPr kumimoji="1" lang="en-US" altLang="ja-JP" dirty="0" smtClean="0">
                <a:solidFill>
                  <a:schemeClr val="tx1"/>
                </a:solidFill>
                <a:sym typeface="Wingdings" pitchFamily="2" charset="2"/>
              </a:rPr>
              <a:t> our Galaxy is a spiral galaxy</a:t>
            </a:r>
            <a:r>
              <a:rPr kumimoji="1" lang="ja-JP" altLang="en-US" dirty="0" smtClean="0">
                <a:solidFill>
                  <a:schemeClr val="tx1"/>
                </a:solidFill>
                <a:sym typeface="Wingdings" pitchFamily="2" charset="2"/>
              </a:rPr>
              <a:t> </a:t>
            </a:r>
            <a:r>
              <a:rPr kumimoji="1" lang="en-US" altLang="ja-JP" dirty="0" smtClean="0">
                <a:solidFill>
                  <a:schemeClr val="tx1"/>
                </a:solidFill>
                <a:sym typeface="Wingdings" pitchFamily="2" charset="2"/>
              </a:rPr>
              <a:t>&amp; the solar system is located 28,000 </a:t>
            </a:r>
            <a:r>
              <a:rPr kumimoji="1" lang="en-US" altLang="ja-JP" dirty="0" err="1" smtClean="0">
                <a:solidFill>
                  <a:schemeClr val="tx1"/>
                </a:solidFill>
                <a:sym typeface="Wingdings" pitchFamily="2" charset="2"/>
              </a:rPr>
              <a:t>ly</a:t>
            </a:r>
            <a:r>
              <a:rPr kumimoji="1" lang="en-US" altLang="ja-JP" dirty="0" smtClean="0">
                <a:solidFill>
                  <a:schemeClr val="tx1"/>
                </a:solidFill>
                <a:sym typeface="Wingdings" pitchFamily="2" charset="2"/>
              </a:rPr>
              <a:t> from G.C.</a:t>
            </a:r>
          </a:p>
          <a:p>
            <a:r>
              <a:rPr kumimoji="1" lang="en-US" altLang="ja-JP" dirty="0" smtClean="0">
                <a:solidFill>
                  <a:schemeClr val="tx1"/>
                </a:solidFill>
                <a:sym typeface="Wingdings" pitchFamily="2" charset="2"/>
              </a:rPr>
              <a:t>Many molecular lines</a:t>
            </a:r>
            <a:br>
              <a:rPr kumimoji="1" lang="en-US" altLang="ja-JP" dirty="0" smtClean="0">
                <a:solidFill>
                  <a:schemeClr val="tx1"/>
                </a:solidFill>
                <a:sym typeface="Wingdings" pitchFamily="2" charset="2"/>
              </a:rPr>
            </a:br>
            <a:r>
              <a:rPr kumimoji="1" lang="en-US" altLang="ja-JP" dirty="0" smtClean="0">
                <a:solidFill>
                  <a:schemeClr val="tx1"/>
                </a:solidFill>
                <a:sym typeface="Wingdings" pitchFamily="2" charset="2"/>
              </a:rPr>
              <a:t> dense gas cloud</a:t>
            </a:r>
            <a:r>
              <a:rPr kumimoji="1" lang="en-US" altLang="ja-JP" dirty="0">
                <a:solidFill>
                  <a:schemeClr val="tx1"/>
                </a:solidFill>
                <a:sym typeface="Wingdings" pitchFamily="2" charset="2"/>
              </a:rPr>
              <a:t> </a:t>
            </a:r>
            <a:r>
              <a:rPr kumimoji="1" lang="en-US" altLang="ja-JP" dirty="0" smtClean="0">
                <a:solidFill>
                  <a:schemeClr val="tx1"/>
                </a:solidFill>
                <a:sym typeface="Wingdings" pitchFamily="2" charset="2"/>
              </a:rPr>
              <a:t>– star-formation site</a:t>
            </a:r>
          </a:p>
          <a:p>
            <a:r>
              <a:rPr kumimoji="1" lang="en-US" altLang="ja-JP" dirty="0" smtClean="0">
                <a:solidFill>
                  <a:schemeClr val="tx1"/>
                </a:solidFill>
                <a:sym typeface="Wingdings" pitchFamily="2" charset="2"/>
              </a:rPr>
              <a:t>H</a:t>
            </a:r>
            <a:r>
              <a:rPr kumimoji="1" lang="en-US" altLang="ja-JP" baseline="-25000" dirty="0" smtClean="0">
                <a:solidFill>
                  <a:schemeClr val="tx1"/>
                </a:solidFill>
                <a:sym typeface="Wingdings" pitchFamily="2" charset="2"/>
              </a:rPr>
              <a:t>2</a:t>
            </a:r>
            <a:r>
              <a:rPr kumimoji="1" lang="en-US" altLang="ja-JP" dirty="0" smtClean="0">
                <a:solidFill>
                  <a:schemeClr val="tx1"/>
                </a:solidFill>
                <a:sym typeface="Wingdings" pitchFamily="2" charset="2"/>
              </a:rPr>
              <a:t>O line at 22 GHz</a:t>
            </a:r>
            <a:br>
              <a:rPr kumimoji="1" lang="en-US" altLang="ja-JP" dirty="0" smtClean="0">
                <a:solidFill>
                  <a:schemeClr val="tx1"/>
                </a:solidFill>
                <a:sym typeface="Wingdings" pitchFamily="2" charset="2"/>
              </a:rPr>
            </a:br>
            <a:r>
              <a:rPr kumimoji="1" lang="en-US" altLang="ja-JP" dirty="0" smtClean="0">
                <a:solidFill>
                  <a:schemeClr val="tx1"/>
                </a:solidFill>
                <a:sym typeface="Wingdings" pitchFamily="2" charset="2"/>
              </a:rPr>
              <a:t> discovery of a Black Hole</a:t>
            </a:r>
          </a:p>
          <a:p>
            <a:r>
              <a:rPr kumimoji="1" lang="en-US" altLang="ja-JP" dirty="0">
                <a:solidFill>
                  <a:schemeClr val="tx1"/>
                </a:solidFill>
                <a:sym typeface="Wingdings" pitchFamily="2" charset="2"/>
              </a:rPr>
              <a:t>e</a:t>
            </a:r>
            <a:r>
              <a:rPr kumimoji="1" lang="en-US" altLang="ja-JP" dirty="0" smtClean="0">
                <a:solidFill>
                  <a:schemeClr val="tx1"/>
                </a:solidFill>
                <a:sym typeface="Wingdings" pitchFamily="2" charset="2"/>
              </a:rPr>
              <a:t>tc.</a:t>
            </a:r>
          </a:p>
        </p:txBody>
      </p:sp>
      <p:sp>
        <p:nvSpPr>
          <p:cNvPr id="3" name="スライド番号プレースホルダ 2"/>
          <p:cNvSpPr>
            <a:spLocks noGrp="1"/>
          </p:cNvSpPr>
          <p:nvPr>
            <p:ph type="sldNum" sz="quarter" idx="12"/>
          </p:nvPr>
        </p:nvSpPr>
        <p:spPr/>
        <p:txBody>
          <a:bodyPr/>
          <a:lstStyle/>
          <a:p>
            <a:fld id="{C915B58E-C765-42E1-AD23-49D0DC9F1FB9}" type="slidenum">
              <a:rPr lang="en-US" altLang="ja-JP" smtClean="0"/>
              <a:pPr/>
              <a:t>7</a:t>
            </a:fld>
            <a:endParaRPr lang="en-US" altLang="ja-JP"/>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fld id="{8D055ABC-BD6A-48F9-B6A0-165303F799E6}" type="datetime1">
              <a:rPr lang="ja-JP" altLang="en-US"/>
              <a:pPr/>
              <a:t>2010/5/31</a:t>
            </a:fld>
            <a:endParaRPr lang="en-US" altLang="ja-JP"/>
          </a:p>
        </p:txBody>
      </p:sp>
      <p:sp>
        <p:nvSpPr>
          <p:cNvPr id="4" name="スライド番号プレースホルダ 4"/>
          <p:cNvSpPr>
            <a:spLocks noGrp="1"/>
          </p:cNvSpPr>
          <p:nvPr>
            <p:ph type="sldNum" sz="quarter" idx="12"/>
          </p:nvPr>
        </p:nvSpPr>
        <p:spPr/>
        <p:txBody>
          <a:bodyPr/>
          <a:lstStyle/>
          <a:p>
            <a:fld id="{F3AFA2D6-06C7-495D-808A-C599240070E6}" type="slidenum">
              <a:rPr lang="en-US" altLang="ja-JP"/>
              <a:pPr/>
              <a:t>8</a:t>
            </a:fld>
            <a:endParaRPr lang="en-US" altLang="ja-JP"/>
          </a:p>
        </p:txBody>
      </p:sp>
      <p:pic>
        <p:nvPicPr>
          <p:cNvPr id="95237" name="Picture 5" descr="Penzias_Wilson"/>
          <p:cNvPicPr>
            <a:picLocks noChangeAspect="1" noChangeArrowheads="1"/>
          </p:cNvPicPr>
          <p:nvPr>
            <p:ph/>
          </p:nvPr>
        </p:nvPicPr>
        <p:blipFill>
          <a:blip r:embed="rId2" cstate="print"/>
          <a:srcRect/>
          <a:stretch>
            <a:fillRect/>
          </a:stretch>
        </p:blipFill>
        <p:spPr>
          <a:xfrm>
            <a:off x="0" y="234950"/>
            <a:ext cx="9144000" cy="6362700"/>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4"/>
          <p:cNvSpPr>
            <a:spLocks noGrp="1"/>
          </p:cNvSpPr>
          <p:nvPr>
            <p:ph type="dt" sz="half" idx="10"/>
          </p:nvPr>
        </p:nvSpPr>
        <p:spPr/>
        <p:txBody>
          <a:bodyPr/>
          <a:lstStyle/>
          <a:p>
            <a:fld id="{BC235E5C-994B-4BB6-8B8F-C84B9F6A0B78}" type="datetime1">
              <a:rPr lang="ja-JP" altLang="en-US"/>
              <a:pPr/>
              <a:t>2010/5/31</a:t>
            </a:fld>
            <a:endParaRPr lang="en-US" altLang="ja-JP"/>
          </a:p>
        </p:txBody>
      </p:sp>
      <p:sp>
        <p:nvSpPr>
          <p:cNvPr id="6" name="スライド番号プレースホルダ 6"/>
          <p:cNvSpPr>
            <a:spLocks noGrp="1"/>
          </p:cNvSpPr>
          <p:nvPr>
            <p:ph type="sldNum" sz="quarter" idx="12"/>
          </p:nvPr>
        </p:nvSpPr>
        <p:spPr/>
        <p:txBody>
          <a:bodyPr/>
          <a:lstStyle/>
          <a:p>
            <a:fld id="{1FB4AACD-E5BA-48A7-9956-D3FCAAE72A93}" type="slidenum">
              <a:rPr lang="en-US" altLang="ja-JP"/>
              <a:pPr/>
              <a:t>9</a:t>
            </a:fld>
            <a:endParaRPr lang="en-US" altLang="ja-JP"/>
          </a:p>
        </p:txBody>
      </p:sp>
      <p:sp>
        <p:nvSpPr>
          <p:cNvPr id="81922" name="Rectangle 2"/>
          <p:cNvSpPr>
            <a:spLocks noGrp="1" noChangeArrowheads="1"/>
          </p:cNvSpPr>
          <p:nvPr>
            <p:ph type="title"/>
          </p:nvPr>
        </p:nvSpPr>
        <p:spPr>
          <a:xfrm>
            <a:off x="700118" y="228600"/>
            <a:ext cx="8229600" cy="1143000"/>
          </a:xfrm>
        </p:spPr>
        <p:txBody>
          <a:bodyPr/>
          <a:lstStyle/>
          <a:p>
            <a:r>
              <a:rPr lang="en-US" altLang="ja-JP" dirty="0"/>
              <a:t>WMAP </a:t>
            </a:r>
            <a:r>
              <a:rPr lang="en-US" altLang="ja-JP" dirty="0" smtClean="0"/>
              <a:t>(Spatial Resolution of 0.2 deg)</a:t>
            </a:r>
            <a:br>
              <a:rPr lang="en-US" altLang="ja-JP" dirty="0" smtClean="0"/>
            </a:br>
            <a:r>
              <a:rPr lang="en-US" altLang="ja-JP" dirty="0" smtClean="0"/>
              <a:t>@ 94 GHz</a:t>
            </a:r>
            <a:endParaRPr lang="ja-JP" altLang="en-US" dirty="0"/>
          </a:p>
        </p:txBody>
      </p:sp>
      <p:sp>
        <p:nvSpPr>
          <p:cNvPr id="81923" name="Rectangle 3"/>
          <p:cNvSpPr>
            <a:spLocks noGrp="1" noChangeArrowheads="1"/>
          </p:cNvSpPr>
          <p:nvPr>
            <p:ph type="body" sz="half" idx="1"/>
          </p:nvPr>
        </p:nvSpPr>
        <p:spPr>
          <a:xfrm>
            <a:off x="468313" y="1196975"/>
            <a:ext cx="7931150" cy="676275"/>
          </a:xfrm>
        </p:spPr>
        <p:txBody>
          <a:bodyPr/>
          <a:lstStyle/>
          <a:p>
            <a:pPr>
              <a:buFontTx/>
              <a:buNone/>
            </a:pPr>
            <a:endParaRPr lang="ja-JP" altLang="ja-JP" sz="2800"/>
          </a:p>
        </p:txBody>
      </p:sp>
      <p:pic>
        <p:nvPicPr>
          <p:cNvPr id="81924" name="Picture 4" descr="WMAP_sum_fg11"/>
          <p:cNvPicPr>
            <a:picLocks noChangeAspect="1" noChangeArrowheads="1"/>
          </p:cNvPicPr>
          <p:nvPr>
            <p:ph sz="half" idx="2"/>
          </p:nvPr>
        </p:nvPicPr>
        <p:blipFill>
          <a:blip r:embed="rId2" cstate="print"/>
          <a:srcRect/>
          <a:stretch>
            <a:fillRect/>
          </a:stretch>
        </p:blipFill>
        <p:spPr>
          <a:xfrm>
            <a:off x="0" y="1428736"/>
            <a:ext cx="9144000" cy="5060950"/>
          </a:xfrm>
          <a:noFill/>
          <a:ln/>
        </p:spPr>
      </p:pic>
      <p:sp>
        <p:nvSpPr>
          <p:cNvPr id="7" name="左矢印 6"/>
          <p:cNvSpPr/>
          <p:nvPr/>
        </p:nvSpPr>
        <p:spPr bwMode="auto">
          <a:xfrm>
            <a:off x="6715140" y="5929330"/>
            <a:ext cx="1357322" cy="500066"/>
          </a:xfrm>
          <a:prstGeom prst="leftArrow">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IUCAF Summer School, 2010">
  <a:themeElements>
    <a:clrScheme name="">
      <a:dk1>
        <a:srgbClr val="000000"/>
      </a:dk1>
      <a:lt1>
        <a:srgbClr val="FFFFFF"/>
      </a:lt1>
      <a:dk2>
        <a:srgbClr val="000000"/>
      </a:dk2>
      <a:lt2>
        <a:srgbClr val="919191"/>
      </a:lt2>
      <a:accent1>
        <a:srgbClr val="063DE8"/>
      </a:accent1>
      <a:accent2>
        <a:srgbClr val="00AE00"/>
      </a:accent2>
      <a:accent3>
        <a:srgbClr val="FFFFFF"/>
      </a:accent3>
      <a:accent4>
        <a:srgbClr val="000000"/>
      </a:accent4>
      <a:accent5>
        <a:srgbClr val="AAAFF2"/>
      </a:accent5>
      <a:accent6>
        <a:srgbClr val="009D00"/>
      </a:accent6>
      <a:hlink>
        <a:srgbClr val="FC0128"/>
      </a:hlink>
      <a:folHlink>
        <a:srgbClr val="CECECE"/>
      </a:folHlink>
    </a:clrScheme>
    <a:fontScheme name="Fall 2000 OMB ALMA Presentation -- Draft 5, December 11, 2000.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Fall 2000 OMB ALMA Presentation -- Draft 5, December 11, 2000.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all 2000 OMB ALMA Presentation -- Draft 5, December 11, 2000.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all 2000 OMB ALMA Presentation -- Draft 5, December 11, 2000.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all 2000 OMB ALMA Presentation -- Draft 5, December 11, 2000.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all 2000 OMB ALMA Presentation -- Draft 5, December 11, 2000.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all 2000 OMB ALMA Presentation -- Draft 5, December 11, 2000.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all 2000 OMB ALMA Presentation -- Draft 5, December 11, 2000.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R:\WWUSER\OFFICE\TEMPLATE\Fall 2000 OMB ALMA Presentation -- Draft 5, December 11, 2000.pot</Template>
  <TotalTime>940</TotalTime>
  <Pages>26</Pages>
  <Words>762</Words>
  <Application>Microsoft Office PowerPoint</Application>
  <PresentationFormat>画面に合わせる (4:3)</PresentationFormat>
  <Paragraphs>184</Paragraphs>
  <Slides>28</Slides>
  <Notes>7</Notes>
  <HiddenSlides>0</HiddenSlides>
  <MMClips>0</MMClips>
  <ScaleCrop>false</ScaleCrop>
  <HeadingPairs>
    <vt:vector size="8" baseType="variant">
      <vt:variant>
        <vt:lpstr>使用されているフォント</vt:lpstr>
      </vt:variant>
      <vt:variant>
        <vt:i4>2</vt:i4>
      </vt:variant>
      <vt:variant>
        <vt:lpstr>テーマ</vt:lpstr>
      </vt:variant>
      <vt:variant>
        <vt:i4>1</vt:i4>
      </vt:variant>
      <vt:variant>
        <vt:lpstr>埋め込まれた OLE サーバー</vt:lpstr>
      </vt:variant>
      <vt:variant>
        <vt:i4>2</vt:i4>
      </vt:variant>
      <vt:variant>
        <vt:lpstr>スライド タイトル</vt:lpstr>
      </vt:variant>
      <vt:variant>
        <vt:i4>28</vt:i4>
      </vt:variant>
    </vt:vector>
  </HeadingPairs>
  <TitlesOfParts>
    <vt:vector size="33" baseType="lpstr">
      <vt:lpstr>Times New Roman</vt:lpstr>
      <vt:lpstr>Arial</vt:lpstr>
      <vt:lpstr>IUCAF Summer School, 2010</vt:lpstr>
      <vt:lpstr>Microsoft Photo Editor 3.0 Photo</vt:lpstr>
      <vt:lpstr>Image</vt:lpstr>
      <vt:lpstr>Primary Purpose of the IUCAF Summer School</vt:lpstr>
      <vt:lpstr>Radio Astronomy</vt:lpstr>
      <vt:lpstr>スライド 3</vt:lpstr>
      <vt:lpstr>Atmospheric Absorption </vt:lpstr>
      <vt:lpstr>Radio Telescopes of the World</vt:lpstr>
      <vt:lpstr>Arecibo Observatory, Puerto Rico</vt:lpstr>
      <vt:lpstr>Many Discoveries by RA</vt:lpstr>
      <vt:lpstr>スライド 8</vt:lpstr>
      <vt:lpstr>WMAP (Spatial Resolution of 0.2 deg) @ 94 GHz</vt:lpstr>
      <vt:lpstr>スライド 10</vt:lpstr>
      <vt:lpstr>スライド 11</vt:lpstr>
      <vt:lpstr>スライド 12</vt:lpstr>
      <vt:lpstr>4C73.18 at 3.4 G light years</vt:lpstr>
      <vt:lpstr>Objects and Intensities</vt:lpstr>
      <vt:lpstr>Receivers</vt:lpstr>
      <vt:lpstr>スライド 16</vt:lpstr>
      <vt:lpstr>Char. of the Galactic Radio Spectrum</vt:lpstr>
      <vt:lpstr>Wireless Communications in 1896</vt:lpstr>
      <vt:lpstr>International Rule-Making Body</vt:lpstr>
      <vt:lpstr>Where are the Quiet areas?</vt:lpstr>
      <vt:lpstr>the NRQZ around the Green Bank observatory since 1958</vt:lpstr>
      <vt:lpstr>Spectrum Management</vt:lpstr>
      <vt:lpstr>Past IUCAF SS</vt:lpstr>
      <vt:lpstr>スライド 24</vt:lpstr>
      <vt:lpstr>ALMA  (Atacama Large Millimeter/submillimeter Array) </vt:lpstr>
      <vt:lpstr>ALMA site (alt 4800m)</vt:lpstr>
      <vt:lpstr>1st antenna delivered</vt:lpstr>
      <vt:lpstr>Square Kilometre Array</vt:lpstr>
    </vt:vector>
  </TitlesOfParts>
  <Company>National Science Foundation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IUCAF SS 2010</dc:title>
  <dc:creator>mo</dc:creator>
  <cp:lastModifiedBy>mo</cp:lastModifiedBy>
  <cp:revision>21</cp:revision>
  <cp:lastPrinted>2000-12-11T20:08:52Z</cp:lastPrinted>
  <dcterms:created xsi:type="dcterms:W3CDTF">2002-05-13T14:04:13Z</dcterms:created>
  <dcterms:modified xsi:type="dcterms:W3CDTF">2010-05-30T21:20:14Z</dcterms:modified>
</cp:coreProperties>
</file>