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0" r:id="rId5"/>
    <p:sldId id="268" r:id="rId6"/>
    <p:sldId id="269" r:id="rId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8000"/>
    <a:srgbClr val="FF0000"/>
    <a:srgbClr val="00FFFF"/>
    <a:srgbClr val="0099CC"/>
    <a:srgbClr val="000066"/>
    <a:srgbClr val="00FF99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401" autoAdjust="0"/>
    <p:restoredTop sz="90929"/>
  </p:normalViewPr>
  <p:slideViewPr>
    <p:cSldViewPr>
      <p:cViewPr>
        <p:scale>
          <a:sx n="66" d="100"/>
          <a:sy n="66" d="100"/>
        </p:scale>
        <p:origin x="-98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E377C-5CB5-40C3-A053-9EE764BC2F17}" type="slidenum">
              <a:rPr lang="en-GB" altLang="ja-JP"/>
              <a:pPr/>
              <a:t>&lt;#&gt;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47895-3547-4E6D-ACC2-ECDDAABABBEC}" type="slidenum">
              <a:rPr lang="en-GB" altLang="ja-JP"/>
              <a:pPr/>
              <a:t>&lt;#&gt;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0E0F5-2D7B-47FD-9D32-AABB0040C841}" type="slidenum">
              <a:rPr lang="en-GB" altLang="ja-JP"/>
              <a:pPr/>
              <a:t>&lt;#&gt;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96154-AA16-49D0-AD1F-2529024607BA}" type="slidenum">
              <a:rPr lang="en-GB" altLang="ja-JP"/>
              <a:pPr/>
              <a:t>&lt;#&gt;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4246F-D63F-444D-9329-6242FFB9702A}" type="slidenum">
              <a:rPr lang="en-GB" altLang="ja-JP"/>
              <a:pPr/>
              <a:t>&lt;#&gt;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D207-56C5-4F53-88E2-B76D87EBD66C}" type="slidenum">
              <a:rPr lang="en-GB" altLang="ja-JP"/>
              <a:pPr/>
              <a:t>&lt;#&gt;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4E3BE-083D-48ED-8893-7F861A48379D}" type="slidenum">
              <a:rPr lang="en-GB" altLang="ja-JP"/>
              <a:pPr/>
              <a:t>&lt;#&gt;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559FE-C567-426B-9179-36A38E7CE105}" type="slidenum">
              <a:rPr lang="en-GB" altLang="ja-JP"/>
              <a:pPr/>
              <a:t>&lt;#&gt;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20284-F116-4767-9419-C0DE0380345A}" type="slidenum">
              <a:rPr lang="en-GB" altLang="ja-JP"/>
              <a:pPr/>
              <a:t>&lt;#&gt;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36F5D-9E8B-4EEA-B4D2-2B4983D72D9A}" type="slidenum">
              <a:rPr lang="en-GB" altLang="ja-JP"/>
              <a:pPr/>
              <a:t>&lt;#&gt;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29DCE-4462-4DED-87EA-6CDEBD4F0E44}" type="slidenum">
              <a:rPr lang="en-GB" altLang="ja-JP"/>
              <a:pPr/>
              <a:t>&lt;#&gt;</a:t>
            </a:fld>
            <a:endParaRPr lang="en-GB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text styles</a:t>
            </a:r>
          </a:p>
          <a:p>
            <a:pPr lvl="1"/>
            <a:r>
              <a:rPr lang="en-GB" altLang="ja-JP" smtClean="0"/>
              <a:t>Second level</a:t>
            </a:r>
          </a:p>
          <a:p>
            <a:pPr lvl="2"/>
            <a:r>
              <a:rPr lang="en-GB" altLang="ja-JP" smtClean="0"/>
              <a:t>Third level</a:t>
            </a:r>
          </a:p>
          <a:p>
            <a:pPr lvl="3"/>
            <a:r>
              <a:rPr lang="en-GB" altLang="ja-JP" smtClean="0"/>
              <a:t>Fourth level</a:t>
            </a:r>
          </a:p>
          <a:p>
            <a:pPr lvl="4"/>
            <a:r>
              <a:rPr lang="en-GB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endParaRPr lang="en-GB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endParaRPr lang="en-GB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fld id="{CF21EB27-9803-4EC4-BBE6-AC508CECCD8A}" type="slidenum">
              <a:rPr lang="en-GB" altLang="ja-JP"/>
              <a:pPr/>
              <a:t>&lt;#&gt;</a:t>
            </a:fld>
            <a:endParaRPr lang="en-GB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Mes documents\ESf\crafpptbkg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372600" cy="6875463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74320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751263" y="898525"/>
            <a:ext cx="1735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4000" b="1">
                <a:solidFill>
                  <a:srgbClr val="000066"/>
                </a:solidFill>
                <a:latin typeface="Arial" pitchFamily="34" charset="0"/>
              </a:rPr>
              <a:t>IUCAF</a:t>
            </a:r>
            <a:endParaRPr lang="en-GB" altLang="ja-JP" sz="4000" b="1">
              <a:solidFill>
                <a:srgbClr val="000066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38200" y="2339975"/>
            <a:ext cx="77724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800">
                <a:solidFill>
                  <a:srgbClr val="000066"/>
                </a:solidFill>
                <a:latin typeface="Arial" pitchFamily="34" charset="0"/>
              </a:rPr>
              <a:t>Scientific Committee on Frequency Allocations for Radio Astronomy and Space Science</a:t>
            </a:r>
          </a:p>
          <a:p>
            <a:pPr algn="ctr"/>
            <a:endParaRPr lang="fr-FR" sz="2800">
              <a:solidFill>
                <a:srgbClr val="000066"/>
              </a:solidFill>
              <a:latin typeface="Arial" pitchFamily="34" charset="0"/>
            </a:endParaRPr>
          </a:p>
          <a:p>
            <a:pPr algn="ctr"/>
            <a:r>
              <a:rPr lang="fr-FR" sz="2000" b="1">
                <a:solidFill>
                  <a:srgbClr val="000099"/>
                </a:solidFill>
                <a:latin typeface="Arial" pitchFamily="34" charset="0"/>
              </a:rPr>
              <a:t>formerly known as the</a:t>
            </a:r>
          </a:p>
          <a:p>
            <a:pPr algn="ctr"/>
            <a:endParaRPr lang="fr-FR" sz="2000">
              <a:solidFill>
                <a:srgbClr val="000099"/>
              </a:solidFill>
              <a:latin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66"/>
                </a:solidFill>
              </a:rPr>
              <a:t>I</a:t>
            </a:r>
            <a:r>
              <a:rPr lang="en-US">
                <a:solidFill>
                  <a:srgbClr val="000066"/>
                </a:solidFill>
              </a:rPr>
              <a:t>nter-</a:t>
            </a:r>
            <a:r>
              <a:rPr lang="en-US" sz="2800" b="1">
                <a:solidFill>
                  <a:srgbClr val="000066"/>
                </a:solidFill>
              </a:rPr>
              <a:t>U</a:t>
            </a:r>
            <a:r>
              <a:rPr lang="en-US">
                <a:solidFill>
                  <a:srgbClr val="000066"/>
                </a:solidFill>
              </a:rPr>
              <a:t>nion </a:t>
            </a:r>
            <a:r>
              <a:rPr lang="en-US" sz="2800" b="1">
                <a:solidFill>
                  <a:srgbClr val="000066"/>
                </a:solidFill>
              </a:rPr>
              <a:t>C</a:t>
            </a:r>
            <a:r>
              <a:rPr lang="en-US">
                <a:solidFill>
                  <a:srgbClr val="000066"/>
                </a:solidFill>
              </a:rPr>
              <a:t>ommission on the </a:t>
            </a:r>
            <a:r>
              <a:rPr lang="en-US" sz="2800" b="1">
                <a:solidFill>
                  <a:srgbClr val="000066"/>
                </a:solidFill>
              </a:rPr>
              <a:t>A</a:t>
            </a:r>
            <a:r>
              <a:rPr lang="en-US">
                <a:solidFill>
                  <a:srgbClr val="000066"/>
                </a:solidFill>
              </a:rPr>
              <a:t>llocation of </a:t>
            </a:r>
            <a:r>
              <a:rPr lang="en-US" sz="2800" b="1">
                <a:solidFill>
                  <a:srgbClr val="000066"/>
                </a:solidFill>
              </a:rPr>
              <a:t>F</a:t>
            </a:r>
            <a:r>
              <a:rPr lang="en-US">
                <a:solidFill>
                  <a:srgbClr val="000066"/>
                </a:solidFill>
              </a:rPr>
              <a:t>requencies for Space Research and Radio Astronomy</a:t>
            </a:r>
          </a:p>
          <a:p>
            <a:pPr algn="ctr"/>
            <a:endParaRPr lang="en-GB" altLang="ja-JP">
              <a:solidFill>
                <a:srgbClr val="000066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Mes documents\ESf\crafpptbkg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75463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74320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25775" y="623888"/>
            <a:ext cx="3197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800" b="1">
                <a:solidFill>
                  <a:srgbClr val="000066"/>
                </a:solidFill>
              </a:rPr>
              <a:t>The brief of IUCAF</a:t>
            </a:r>
            <a:endParaRPr lang="en-GB" altLang="ja-JP" sz="2800" b="1">
              <a:solidFill>
                <a:srgbClr val="000066"/>
              </a:solidFill>
              <a:ea typeface="ＭＳ Ｐゴシック" pitchFamily="50" charset="-128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14400" y="1774825"/>
            <a:ext cx="73152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nl-NL">
                <a:cs typeface="Times New Roman" pitchFamily="18" charset="0"/>
              </a:rPr>
              <a:t>To study and coordinate</a:t>
            </a:r>
            <a:r>
              <a:rPr lang="nl-NL">
                <a:solidFill>
                  <a:srgbClr val="000066"/>
                </a:solidFill>
                <a:cs typeface="Times New Roman" pitchFamily="18" charset="0"/>
              </a:rPr>
              <a:t> </a:t>
            </a:r>
          </a:p>
          <a:p>
            <a:pPr algn="just"/>
            <a:endParaRPr lang="nl-NL">
              <a:solidFill>
                <a:srgbClr val="000066"/>
              </a:solidFill>
              <a:cs typeface="Times New Roman" pitchFamily="18" charset="0"/>
            </a:endParaRPr>
          </a:p>
          <a:p>
            <a:pPr algn="just"/>
            <a:r>
              <a:rPr lang="nl-NL">
                <a:solidFill>
                  <a:srgbClr val="000066"/>
                </a:solidFill>
                <a:cs typeface="Times New Roman" pitchFamily="18" charset="0"/>
              </a:rPr>
              <a:t>the requirements of radio frequency allocations for passive radio sciences, such as </a:t>
            </a:r>
            <a:r>
              <a:rPr lang="nl-NL" i="1">
                <a:solidFill>
                  <a:srgbClr val="000066"/>
                </a:solidFill>
                <a:cs typeface="Times New Roman" pitchFamily="18" charset="0"/>
              </a:rPr>
              <a:t>radio astronomy, space research and remote sensing</a:t>
            </a:r>
            <a:r>
              <a:rPr lang="nl-NL">
                <a:solidFill>
                  <a:srgbClr val="000066"/>
                </a:solidFill>
                <a:cs typeface="Times New Roman" pitchFamily="18" charset="0"/>
              </a:rPr>
              <a:t>, </a:t>
            </a:r>
          </a:p>
          <a:p>
            <a:pPr algn="just"/>
            <a:endParaRPr lang="nl-NL">
              <a:solidFill>
                <a:srgbClr val="000066"/>
              </a:solidFill>
              <a:cs typeface="Times New Roman" pitchFamily="18" charset="0"/>
            </a:endParaRPr>
          </a:p>
          <a:p>
            <a:pPr algn="just"/>
            <a:r>
              <a:rPr lang="nl-NL">
                <a:cs typeface="Times New Roman" pitchFamily="18" charset="0"/>
              </a:rPr>
              <a:t>in order to </a:t>
            </a:r>
          </a:p>
          <a:p>
            <a:pPr algn="just"/>
            <a:endParaRPr lang="nl-NL">
              <a:cs typeface="Times New Roman" pitchFamily="18" charset="0"/>
            </a:endParaRPr>
          </a:p>
          <a:p>
            <a:pPr algn="just"/>
            <a:r>
              <a:rPr lang="nl-NL">
                <a:solidFill>
                  <a:srgbClr val="000066"/>
                </a:solidFill>
                <a:cs typeface="Times New Roman" pitchFamily="18" charset="0"/>
              </a:rPr>
              <a:t>make these requirements known to the national and international bodies that allocate frequencies.</a:t>
            </a:r>
          </a:p>
          <a:p>
            <a:endParaRPr lang="fr-FR">
              <a:solidFill>
                <a:srgbClr val="000066"/>
              </a:solidFill>
            </a:endParaRPr>
          </a:p>
          <a:p>
            <a:endParaRPr lang="en-GB" altLang="ja-JP">
              <a:solidFill>
                <a:srgbClr val="000099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Mes documents\ESf\crafpptbkg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75463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74320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92288" y="471488"/>
            <a:ext cx="5678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800" b="1">
                <a:solidFill>
                  <a:srgbClr val="000066"/>
                </a:solidFill>
              </a:rPr>
              <a:t>The </a:t>
            </a:r>
            <a:r>
              <a:rPr lang="fr-FR" sz="2800" b="1">
                <a:solidFill>
                  <a:srgbClr val="000066"/>
                </a:solidFill>
                <a:cs typeface="Times New Roman" pitchFamily="18" charset="0"/>
              </a:rPr>
              <a:t>“</a:t>
            </a:r>
            <a:r>
              <a:rPr lang="fr-FR" sz="2800" b="1">
                <a:solidFill>
                  <a:srgbClr val="000066"/>
                </a:solidFill>
              </a:rPr>
              <a:t>Inter-Union</a:t>
            </a:r>
            <a:r>
              <a:rPr lang="fr-FR" sz="2800" b="1">
                <a:solidFill>
                  <a:srgbClr val="000066"/>
                </a:solidFill>
                <a:cs typeface="Times New Roman" pitchFamily="18" charset="0"/>
              </a:rPr>
              <a:t>” aspect of IUCAF</a:t>
            </a:r>
            <a:endParaRPr lang="en-GB" altLang="ja-JP" sz="2800" b="1">
              <a:solidFill>
                <a:srgbClr val="000066"/>
              </a:solidFill>
              <a:ea typeface="ＭＳ Ｐゴシック" pitchFamily="50" charset="-128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62000" y="1212850"/>
            <a:ext cx="78486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Created in 1960 by ICSU (International Council for Science),     a non-governmental organisation, representing 101 national scientific bodies and 27 international scientific unions that</a:t>
            </a:r>
          </a:p>
          <a:p>
            <a:pPr>
              <a:buFontTx/>
              <a:buChar char="-"/>
            </a:pPr>
            <a:r>
              <a:rPr lang="fr-FR"/>
              <a:t> coordinates interdisciplinary research </a:t>
            </a:r>
          </a:p>
          <a:p>
            <a:pPr>
              <a:buFontTx/>
              <a:buChar char="-"/>
            </a:pPr>
            <a:r>
              <a:rPr lang="fr-FR"/>
              <a:t> helps create international networks</a:t>
            </a:r>
          </a:p>
          <a:p>
            <a:r>
              <a:rPr lang="fr-FR"/>
              <a:t>in close relationship with, e.g., UNESCO</a:t>
            </a:r>
          </a:p>
          <a:p>
            <a:endParaRPr lang="fr-FR"/>
          </a:p>
          <a:p>
            <a:r>
              <a:rPr lang="en-AU">
                <a:cs typeface="Times New Roman" pitchFamily="18" charset="0"/>
              </a:rPr>
              <a:t>IUCAF is an interdisciplinary body</a:t>
            </a:r>
            <a:r>
              <a:rPr lang="fr-FR"/>
              <a:t> of ICSU</a:t>
            </a:r>
          </a:p>
          <a:p>
            <a:endParaRPr lang="fr-FR"/>
          </a:p>
          <a:p>
            <a:r>
              <a:rPr lang="fr-FR"/>
              <a:t>Sponsoring ICSU Scientific Unions: </a:t>
            </a:r>
          </a:p>
          <a:p>
            <a:endParaRPr lang="fr-FR"/>
          </a:p>
          <a:p>
            <a:r>
              <a:rPr lang="fr-FR"/>
              <a:t>   </a:t>
            </a:r>
            <a:r>
              <a:rPr lang="fr-FR">
                <a:solidFill>
                  <a:srgbClr val="000066"/>
                </a:solidFill>
              </a:rPr>
              <a:t>COSPAR     space science</a:t>
            </a:r>
          </a:p>
          <a:p>
            <a:r>
              <a:rPr lang="fr-FR">
                <a:solidFill>
                  <a:srgbClr val="000066"/>
                </a:solidFill>
              </a:rPr>
              <a:t>   IAU	            astronomy</a:t>
            </a:r>
          </a:p>
          <a:p>
            <a:r>
              <a:rPr lang="fr-FR">
                <a:solidFill>
                  <a:srgbClr val="000066"/>
                </a:solidFill>
              </a:rPr>
              <a:t>   URSI            radio science</a:t>
            </a:r>
          </a:p>
          <a:p>
            <a:endParaRPr lang="en-GB" altLang="ja-JP">
              <a:solidFill>
                <a:srgbClr val="000066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0" name="Picture 26" descr="C:\Documents and Settings\SKA\RFI2004\RFI2004_problemspac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834188" cy="5127625"/>
          </a:xfrm>
          <a:prstGeom prst="rect">
            <a:avLst/>
          </a:prstGeom>
          <a:noFill/>
        </p:spPr>
      </p:pic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33400" y="4572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000066"/>
                </a:solidFill>
              </a:rPr>
              <a:t>IUCAF’s place in the spectrum management problem space</a:t>
            </a:r>
            <a:endParaRPr lang="en-GB" altLang="ja-JP" b="1">
              <a:solidFill>
                <a:srgbClr val="000066"/>
              </a:solidFill>
              <a:ea typeface="ＭＳ Ｐゴシック" pitchFamily="50" charset="-128"/>
            </a:endParaRP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5486400" y="4267200"/>
            <a:ext cx="6858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738732" y="361950"/>
            <a:ext cx="7753350" cy="1143000"/>
          </a:xfrm>
        </p:spPr>
        <p:txBody>
          <a:bodyPr/>
          <a:lstStyle/>
          <a:p>
            <a:r>
              <a:rPr kumimoji="1" lang="en-US" altLang="ja-JP" dirty="0" smtClean="0"/>
              <a:t>Past IUCAF SS</a:t>
            </a:r>
            <a:endParaRPr kumimoji="1" lang="ja-JP" altLang="en-US" dirty="0"/>
          </a:p>
        </p:txBody>
      </p:sp>
      <p:pic>
        <p:nvPicPr>
          <p:cNvPr id="8" name="コンテンツ プレースホルダ 7" descr="GroupPhot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4191026" cy="3143271"/>
          </a:xfrm>
        </p:spPr>
      </p:pic>
      <p:pic>
        <p:nvPicPr>
          <p:cNvPr id="7" name="コンテンツ プレースホルダ 6" descr="GroupViewSSS2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857364"/>
            <a:ext cx="4214810" cy="3161108"/>
          </a:xfrm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58E-C765-42E1-AD23-49D0DC9F1FB9}" type="slidenum">
              <a:rPr lang="en-US" altLang="ja-JP" smtClean="0"/>
              <a:pPr/>
              <a:t>5</a:t>
            </a:fld>
            <a:endParaRPr lang="en-US" altLang="ja-JP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00100" y="5429264"/>
            <a:ext cx="2839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Green Bank, WV, USA</a:t>
            </a:r>
          </a:p>
          <a:p>
            <a:pPr algn="ctr"/>
            <a:r>
              <a:rPr kumimoji="1" lang="en-US" altLang="ja-JP" dirty="0" smtClean="0"/>
              <a:t>June, 2002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33736" y="5429264"/>
            <a:ext cx="2945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ja-JP" dirty="0" smtClean="0"/>
              <a:t>Castel San </a:t>
            </a:r>
            <a:r>
              <a:rPr lang="en-GB" altLang="ja-JP" dirty="0" err="1" smtClean="0"/>
              <a:t>Pietro</a:t>
            </a:r>
            <a:r>
              <a:rPr kumimoji="1" lang="en-US" altLang="ja-JP" dirty="0" smtClean="0"/>
              <a:t>, Italy</a:t>
            </a:r>
          </a:p>
          <a:p>
            <a:pPr algn="ctr"/>
            <a:r>
              <a:rPr kumimoji="1" lang="en-US" altLang="ja-JP" dirty="0" smtClean="0"/>
              <a:t>June, 2005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Weather Forecast</a:t>
            </a:r>
            <a:endParaRPr kumimoji="1" lang="ja-JP" altLang="en-US" dirty="0"/>
          </a:p>
        </p:txBody>
      </p:sp>
      <p:pic>
        <p:nvPicPr>
          <p:cNvPr id="7" name="コンテンツ プレースホルダ 6" descr="WF0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5142" y="1643050"/>
            <a:ext cx="7168757" cy="477447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175</Words>
  <Application>Microsoft Office PowerPoint</Application>
  <PresentationFormat>画面に合わせる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9" baseType="lpstr">
      <vt:lpstr>Times New Roman</vt:lpstr>
      <vt:lpstr>Arial</vt:lpstr>
      <vt:lpstr>Default Design</vt:lpstr>
      <vt:lpstr>スライド 1</vt:lpstr>
      <vt:lpstr>スライド 2</vt:lpstr>
      <vt:lpstr>スライド 3</vt:lpstr>
      <vt:lpstr>スライド 4</vt:lpstr>
      <vt:lpstr>Past IUCAF SS</vt:lpstr>
      <vt:lpstr>Weather Forecast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Driel</dc:creator>
  <cp:lastModifiedBy>mo</cp:lastModifiedBy>
  <cp:revision>121</cp:revision>
  <dcterms:created xsi:type="dcterms:W3CDTF">2003-06-23T17:39:41Z</dcterms:created>
  <dcterms:modified xsi:type="dcterms:W3CDTF">2010-05-30T21:30:58Z</dcterms:modified>
</cp:coreProperties>
</file>