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9" r:id="rId2"/>
    <p:sldId id="373" r:id="rId3"/>
    <p:sldId id="374" r:id="rId4"/>
    <p:sldId id="350" r:id="rId5"/>
    <p:sldId id="375" r:id="rId6"/>
    <p:sldId id="351" r:id="rId7"/>
    <p:sldId id="352" r:id="rId8"/>
    <p:sldId id="353" r:id="rId9"/>
    <p:sldId id="376" r:id="rId10"/>
    <p:sldId id="377" r:id="rId11"/>
    <p:sldId id="356" r:id="rId12"/>
    <p:sldId id="355" r:id="rId13"/>
    <p:sldId id="358" r:id="rId14"/>
    <p:sldId id="359" r:id="rId15"/>
    <p:sldId id="360" r:id="rId16"/>
    <p:sldId id="361" r:id="rId17"/>
    <p:sldId id="363" r:id="rId18"/>
    <p:sldId id="362" r:id="rId19"/>
    <p:sldId id="378" r:id="rId20"/>
    <p:sldId id="380" r:id="rId21"/>
    <p:sldId id="379" r:id="rId22"/>
    <p:sldId id="381" r:id="rId23"/>
    <p:sldId id="383" r:id="rId24"/>
    <p:sldId id="382" r:id="rId25"/>
  </p:sldIdLst>
  <p:sldSz cx="9144000" cy="6858000" type="screen4x3"/>
  <p:notesSz cx="70358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C46F9"/>
    <a:srgbClr val="021759"/>
    <a:srgbClr val="1C52F9"/>
    <a:srgbClr val="0640F3"/>
    <a:srgbClr val="FC0128"/>
    <a:srgbClr val="7FFF00"/>
    <a:srgbClr val="FAFD00"/>
    <a:srgbClr val="D129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12"/>
    </p:cViewPr>
  </p:sorterViewPr>
  <p:notesViewPr>
    <p:cSldViewPr>
      <p:cViewPr varScale="1">
        <p:scale>
          <a:sx n="55" d="100"/>
          <a:sy n="55" d="100"/>
        </p:scale>
        <p:origin x="-1722" y="-72"/>
      </p:cViewPr>
      <p:guideLst>
        <p:guide orient="horz" pos="2896"/>
        <p:guide pos="22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1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51176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t" anchorCtr="0" compatLnSpc="1">
            <a:prstTxWarp prst="textNoShape">
              <a:avLst/>
            </a:prstTxWarp>
          </a:bodyPr>
          <a:lstStyle>
            <a:lvl1pPr defTabSz="935038">
              <a:defRPr sz="1000" b="0" i="1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-1588"/>
            <a:ext cx="3051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000" b="0" i="1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737600"/>
            <a:ext cx="3051176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b" anchorCtr="0" compatLnSpc="1">
            <a:prstTxWarp prst="textNoShape">
              <a:avLst/>
            </a:prstTxWarp>
          </a:bodyPr>
          <a:lstStyle>
            <a:lvl1pPr defTabSz="935038">
              <a:defRPr sz="1000" b="0" i="1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8737600"/>
            <a:ext cx="3051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000" b="0" i="1">
                <a:effectLst/>
              </a:defRPr>
            </a:lvl1pPr>
          </a:lstStyle>
          <a:p>
            <a:fld id="{446EC790-86E9-4DEF-80B6-83E6713FDDE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51176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t" anchorCtr="0" compatLnSpc="1">
            <a:prstTxWarp prst="textNoShape">
              <a:avLst/>
            </a:prstTxWarp>
          </a:bodyPr>
          <a:lstStyle>
            <a:lvl1pPr defTabSz="935038">
              <a:defRPr sz="1000" b="0" i="1">
                <a:effectLst/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4625" y="-1588"/>
            <a:ext cx="3051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000" b="0" i="1">
                <a:effectLst/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737600"/>
            <a:ext cx="3051176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b" anchorCtr="0" compatLnSpc="1">
            <a:prstTxWarp prst="textNoShape">
              <a:avLst/>
            </a:prstTxWarp>
          </a:bodyPr>
          <a:lstStyle>
            <a:lvl1pPr defTabSz="935038">
              <a:defRPr sz="1000" b="0" i="1">
                <a:effectLst/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4625" y="8737600"/>
            <a:ext cx="3051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3" tIns="0" rIns="18773" bIns="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000" b="0" i="1">
                <a:effectLst/>
                <a:latin typeface="Times New Roman" pitchFamily="18" charset="0"/>
              </a:defRPr>
            </a:lvl1pPr>
          </a:lstStyle>
          <a:p>
            <a:fld id="{8648768B-592C-4549-8A1E-1F021F186BFB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7787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6" tIns="48500" rIns="92306" bIns="485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71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461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5138" algn="l" defTabSz="9461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1863" algn="l" defTabSz="9461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97000" algn="l" defTabSz="9461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65313" algn="l" defTabSz="9461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ja-JP" altLang="en-US"/>
              <a:t>August 4, 2001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ja-JP" altLang="en-US"/>
              <a:t>AP-RASC '01 - Session J8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5D70D-D025-4588-AECD-31D04497F910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247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D64AF-1226-4646-B10D-0061CD6F2242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>
              <a:sym typeface="Symbol" pitchFamily="18" charset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68D93-24A4-4081-A2C5-12E6952CB65B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B6B58-0E20-49E2-9759-0DCB4AD58D0B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4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65A9C-DF46-4A97-BA64-EC8AD47B3788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1768AA-0A49-47A1-A6FA-583A25BCB90D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8C17A-F306-489F-A0E7-2489416AD81B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ja-JP" altLang="en-US"/>
              <a:t>August 4, 2001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ja-JP" altLang="en-US"/>
              <a:t>AP-RASC '01 - Session J8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5D70D-D025-4588-AECD-31D04497F910}" type="slidenum">
              <a:rPr lang="ja-JP" altLang="en-US"/>
              <a:pPr/>
              <a:t>20</a:t>
            </a:fld>
            <a:endParaRPr lang="en-US" altLang="ja-JP"/>
          </a:p>
        </p:txBody>
      </p:sp>
      <p:sp>
        <p:nvSpPr>
          <p:cNvPr id="247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ja-JP" altLang="en-US"/>
              <a:t>August 4, 2001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ja-JP" altLang="en-US"/>
              <a:t>AP-RASC '01 - Session J8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1B776-CCC7-4154-8DA9-4B2AC7885DBC}" type="slidenum">
              <a:rPr lang="ja-JP" altLang="en-US"/>
              <a:pPr/>
              <a:t>21</a:t>
            </a:fld>
            <a:endParaRPr lang="en-US" altLang="ja-JP"/>
          </a:p>
        </p:txBody>
      </p:sp>
      <p:sp>
        <p:nvSpPr>
          <p:cNvPr id="248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ja-JP" altLang="en-US"/>
              <a:t>August 4, 2001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ja-JP" altLang="en-US"/>
              <a:t>AP-RASC '01 - Session J8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1B776-CCC7-4154-8DA9-4B2AC7885DBC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248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8C64B-0EB7-4B85-BC16-242900F2C123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ja-JP" altLang="en-US"/>
              <a:t>August 4, 2001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ja-JP" altLang="en-US"/>
              <a:t>AP-RASC '01 - Session J8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7D0BC-4CC1-438F-B2E3-0E57A385B577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249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7E7B8-D862-477D-BB22-2131AA0CAD16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BAAEE-7879-44C2-A029-E0C412F45ABA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6B8B2-6B1B-41C3-AFAF-34FE14EB1632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7EB56-9329-4CC7-97A2-EA9FACCB6DC6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i="1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1FAEF-2258-4CF7-8F3D-24C38D2DDBE5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07B03-5FAB-4EEB-A18E-14C68A6CBBD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FC47E-D0A3-46CC-A3E1-A14920B3151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81813" y="361950"/>
            <a:ext cx="1938337" cy="56769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66800" y="361950"/>
            <a:ext cx="5662613" cy="56769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A40D1-5890-4D39-89DD-4B72041F8E0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 altLang="zh-TW" smtClean="0"/>
              <a:t>IUCAF SS 2010</a:t>
            </a: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7D443A8-D3B8-4E6A-823B-45F032BE03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5EA0B-724A-4AFB-8198-525876FAC17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F1B9D-7812-4955-9FA4-118D80ECBB3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62050" y="1924050"/>
            <a:ext cx="37147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24050"/>
            <a:ext cx="37147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AC36E-8946-4B1D-81E8-0B6EA3BE252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37888-2C8D-4461-912E-2167AFBBBEE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5B58E-C765-42E1-AD23-49D0DC9F1FB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A86C0-B3DA-4142-B146-30624ED8E6B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AFD90-810C-474C-B4DF-210F16B9EFF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96E33-7344-4FDB-9322-D7193017763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  <a:latin typeface="Times New Roman" pitchFamily="18" charset="0"/>
                <a:ea typeface="ＭＳ Ｐゴシック" charset="-128"/>
              </a:defRPr>
            </a:lvl1pPr>
          </a:lstStyle>
          <a:p>
            <a:fld id="{50F6D7C9-A306-4916-B08A-8821724CDE58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61950"/>
            <a:ext cx="7753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2050" y="1924050"/>
            <a:ext cx="7581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pic>
        <p:nvPicPr>
          <p:cNvPr id="10" name="Image 0" descr="iucaf_platy_logo2.jp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1406" y="71414"/>
            <a:ext cx="928694" cy="10715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60000"/>
        <a:buChar char="•"/>
        <a:defRPr sz="24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&gt;"/>
        <a:defRPr sz="23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 "/>
        <a:defRPr sz="22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 "/>
        <a:defRPr sz="22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publications/sector.aspx?lang=en&amp;sector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50" charset="-128"/>
              </a:rPr>
              <a:t>ITU-R </a:t>
            </a:r>
            <a:r>
              <a:rPr lang="en-US" altLang="ja-JP" dirty="0" smtClean="0">
                <a:ea typeface="ＭＳ Ｐゴシック" pitchFamily="50" charset="-128"/>
              </a:rPr>
              <a:t>Recommendations and Reports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  <a:ea typeface="ＭＳ Ｐゴシック" pitchFamily="50" charset="-128"/>
              </a:rPr>
              <a:t>Masatoshi </a:t>
            </a:r>
            <a:r>
              <a:rPr lang="en-US" altLang="ja-JP" dirty="0" err="1" smtClean="0">
                <a:solidFill>
                  <a:schemeClr val="tx1"/>
                </a:solidFill>
                <a:ea typeface="ＭＳ Ｐゴシック" pitchFamily="50" charset="-128"/>
              </a:rPr>
              <a:t>Ohishi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50" charset="-128"/>
              </a:rPr>
              <a:t> (NAOJ)</a:t>
            </a:r>
          </a:p>
          <a:p>
            <a:endParaRPr lang="ja-JP" altLang="en-US" dirty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Part of this </a:t>
            </a:r>
            <a:r>
              <a:rPr lang="en-US" altLang="ja-JP" dirty="0" err="1">
                <a:ea typeface="ＭＳ Ｐゴシック" pitchFamily="50" charset="-128"/>
              </a:rPr>
              <a:t>ppt</a:t>
            </a:r>
            <a:r>
              <a:rPr lang="en-US" altLang="ja-JP" dirty="0">
                <a:ea typeface="ＭＳ Ｐゴシック" pitchFamily="50" charset="-128"/>
              </a:rPr>
              <a:t> file was originally prepared by Prof. A. R. Thompson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Arial" pitchFamily="34" charset="0"/>
              </a:rPr>
              <a:t>2010/06/01</a:t>
            </a:r>
            <a:endParaRPr lang="en-US" altLang="ja-JP">
              <a:latin typeface="Arial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52400" y="304800"/>
            <a:ext cx="4191000" cy="3581400"/>
            <a:chOff x="96" y="192"/>
            <a:chExt cx="2640" cy="2256"/>
          </a:xfrm>
        </p:grpSpPr>
        <p:sp>
          <p:nvSpPr>
            <p:cNvPr id="45074" name="Rectangle 2"/>
            <p:cNvSpPr>
              <a:spLocks noChangeArrowheads="1"/>
            </p:cNvSpPr>
            <p:nvPr/>
          </p:nvSpPr>
          <p:spPr bwMode="auto">
            <a:xfrm>
              <a:off x="528" y="192"/>
              <a:ext cx="2208" cy="19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75" name="Text Box 3"/>
            <p:cNvSpPr txBox="1">
              <a:spLocks noChangeArrowheads="1"/>
            </p:cNvSpPr>
            <p:nvPr/>
          </p:nvSpPr>
          <p:spPr bwMode="auto">
            <a:xfrm>
              <a:off x="96" y="432"/>
              <a:ext cx="42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altLang="ja-JP"/>
                <a:t>flux</a:t>
              </a:r>
            </a:p>
          </p:txBody>
        </p:sp>
        <p:sp>
          <p:nvSpPr>
            <p:cNvPr id="45076" name="Line 4"/>
            <p:cNvSpPr>
              <a:spLocks noChangeShapeType="1"/>
            </p:cNvSpPr>
            <p:nvPr/>
          </p:nvSpPr>
          <p:spPr bwMode="auto">
            <a:xfrm>
              <a:off x="528" y="1728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077" name="Line 5"/>
            <p:cNvSpPr>
              <a:spLocks noChangeShapeType="1"/>
            </p:cNvSpPr>
            <p:nvPr/>
          </p:nvSpPr>
          <p:spPr bwMode="auto">
            <a:xfrm>
              <a:off x="528" y="1296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078" name="Text Box 6"/>
            <p:cNvSpPr txBox="1">
              <a:spLocks noChangeArrowheads="1"/>
            </p:cNvSpPr>
            <p:nvPr/>
          </p:nvSpPr>
          <p:spPr bwMode="auto">
            <a:xfrm>
              <a:off x="240" y="1152"/>
              <a:ext cx="17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altLang="ja-JP"/>
                <a:t>S</a:t>
              </a:r>
            </a:p>
          </p:txBody>
        </p:sp>
        <p:sp>
          <p:nvSpPr>
            <p:cNvPr id="45079" name="Text Box 7"/>
            <p:cNvSpPr txBox="1">
              <a:spLocks noChangeArrowheads="1"/>
            </p:cNvSpPr>
            <p:nvPr/>
          </p:nvSpPr>
          <p:spPr bwMode="auto">
            <a:xfrm>
              <a:off x="240" y="1536"/>
              <a:ext cx="19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  <p:sp>
          <p:nvSpPr>
            <p:cNvPr id="45080" name="Text Box 10"/>
            <p:cNvSpPr txBox="1">
              <a:spLocks noChangeArrowheads="1"/>
            </p:cNvSpPr>
            <p:nvPr/>
          </p:nvSpPr>
          <p:spPr bwMode="auto">
            <a:xfrm>
              <a:off x="1056" y="2160"/>
              <a:ext cx="112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→ </a:t>
              </a:r>
              <a:r>
                <a:rPr lang="en-US" altLang="ja-JP"/>
                <a:t>frequency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48200" y="304800"/>
            <a:ext cx="4191000" cy="3581400"/>
            <a:chOff x="96" y="192"/>
            <a:chExt cx="2640" cy="2256"/>
          </a:xfrm>
        </p:grpSpPr>
        <p:sp>
          <p:nvSpPr>
            <p:cNvPr id="45067" name="Rectangle 13"/>
            <p:cNvSpPr>
              <a:spLocks noChangeArrowheads="1"/>
            </p:cNvSpPr>
            <p:nvPr/>
          </p:nvSpPr>
          <p:spPr bwMode="auto">
            <a:xfrm>
              <a:off x="528" y="192"/>
              <a:ext cx="2208" cy="19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68" name="Text Box 14"/>
            <p:cNvSpPr txBox="1">
              <a:spLocks noChangeArrowheads="1"/>
            </p:cNvSpPr>
            <p:nvPr/>
          </p:nvSpPr>
          <p:spPr bwMode="auto">
            <a:xfrm>
              <a:off x="96" y="432"/>
              <a:ext cx="42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altLang="ja-JP"/>
                <a:t>flux</a:t>
              </a:r>
            </a:p>
          </p:txBody>
        </p:sp>
        <p:sp>
          <p:nvSpPr>
            <p:cNvPr id="45069" name="Line 15"/>
            <p:cNvSpPr>
              <a:spLocks noChangeShapeType="1"/>
            </p:cNvSpPr>
            <p:nvPr/>
          </p:nvSpPr>
          <p:spPr bwMode="auto">
            <a:xfrm>
              <a:off x="528" y="1728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070" name="Line 16"/>
            <p:cNvSpPr>
              <a:spLocks noChangeShapeType="1"/>
            </p:cNvSpPr>
            <p:nvPr/>
          </p:nvSpPr>
          <p:spPr bwMode="auto">
            <a:xfrm>
              <a:off x="528" y="1296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071" name="Text Box 17"/>
            <p:cNvSpPr txBox="1">
              <a:spLocks noChangeArrowheads="1"/>
            </p:cNvSpPr>
            <p:nvPr/>
          </p:nvSpPr>
          <p:spPr bwMode="auto">
            <a:xfrm>
              <a:off x="240" y="1152"/>
              <a:ext cx="17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altLang="ja-JP"/>
                <a:t>S</a:t>
              </a:r>
            </a:p>
          </p:txBody>
        </p:sp>
        <p:sp>
          <p:nvSpPr>
            <p:cNvPr id="45072" name="Text Box 18"/>
            <p:cNvSpPr txBox="1">
              <a:spLocks noChangeArrowheads="1"/>
            </p:cNvSpPr>
            <p:nvPr/>
          </p:nvSpPr>
          <p:spPr bwMode="auto">
            <a:xfrm>
              <a:off x="240" y="1536"/>
              <a:ext cx="19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  <p:sp>
          <p:nvSpPr>
            <p:cNvPr id="45073" name="Text Box 19"/>
            <p:cNvSpPr txBox="1">
              <a:spLocks noChangeArrowheads="1"/>
            </p:cNvSpPr>
            <p:nvPr/>
          </p:nvSpPr>
          <p:spPr bwMode="auto">
            <a:xfrm>
              <a:off x="1056" y="2160"/>
              <a:ext cx="112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→ </a:t>
              </a:r>
              <a:r>
                <a:rPr lang="en-US" altLang="ja-JP"/>
                <a:t>frequency</a:t>
              </a:r>
            </a:p>
          </p:txBody>
        </p:sp>
      </p:grpSp>
      <p:sp>
        <p:nvSpPr>
          <p:cNvPr id="45062" name="Freeform 22"/>
          <p:cNvSpPr>
            <a:spLocks/>
          </p:cNvSpPr>
          <p:nvPr/>
        </p:nvSpPr>
        <p:spPr bwMode="auto">
          <a:xfrm>
            <a:off x="5486400" y="912813"/>
            <a:ext cx="3225800" cy="2325687"/>
          </a:xfrm>
          <a:custGeom>
            <a:avLst/>
            <a:gdLst>
              <a:gd name="T0" fmla="*/ 0 w 2032"/>
              <a:gd name="T1" fmla="*/ 2147483647 h 1465"/>
              <a:gd name="T2" fmla="*/ 141128766 w 2032"/>
              <a:gd name="T3" fmla="*/ 2147483647 h 1465"/>
              <a:gd name="T4" fmla="*/ 524192572 w 2032"/>
              <a:gd name="T5" fmla="*/ 2147483647 h 1465"/>
              <a:gd name="T6" fmla="*/ 967740164 w 2032"/>
              <a:gd name="T7" fmla="*/ 2147483647 h 1465"/>
              <a:gd name="T8" fmla="*/ 1431448803 w 2032"/>
              <a:gd name="T9" fmla="*/ 2147483647 h 1465"/>
              <a:gd name="T10" fmla="*/ 2147483647 w 2032"/>
              <a:gd name="T11" fmla="*/ 2147483647 h 1465"/>
              <a:gd name="T12" fmla="*/ 2147483647 w 2032"/>
              <a:gd name="T13" fmla="*/ 2147483647 h 1465"/>
              <a:gd name="T14" fmla="*/ 2147483647 w 2032"/>
              <a:gd name="T15" fmla="*/ 2147483647 h 1465"/>
              <a:gd name="T16" fmla="*/ 2147483647 w 2032"/>
              <a:gd name="T17" fmla="*/ 2147483647 h 1465"/>
              <a:gd name="T18" fmla="*/ 2147483647 w 2032"/>
              <a:gd name="T19" fmla="*/ 2079127766 h 1465"/>
              <a:gd name="T20" fmla="*/ 2147483647 w 2032"/>
              <a:gd name="T21" fmla="*/ 1171871617 h 1465"/>
              <a:gd name="T22" fmla="*/ 2147483647 w 2032"/>
              <a:gd name="T23" fmla="*/ 405744239 h 1465"/>
              <a:gd name="T24" fmla="*/ 2147483647 w 2032"/>
              <a:gd name="T25" fmla="*/ 1554935157 h 1465"/>
              <a:gd name="T26" fmla="*/ 2147483647 w 2032"/>
              <a:gd name="T27" fmla="*/ 2147483647 h 1465"/>
              <a:gd name="T28" fmla="*/ 2147483647 w 2032"/>
              <a:gd name="T29" fmla="*/ 2147483647 h 1465"/>
              <a:gd name="T30" fmla="*/ 2147483647 w 2032"/>
              <a:gd name="T31" fmla="*/ 2147483647 h 1465"/>
              <a:gd name="T32" fmla="*/ 2147483647 w 2032"/>
              <a:gd name="T33" fmla="*/ 2147483647 h 1465"/>
              <a:gd name="T34" fmla="*/ 2147483647 w 2032"/>
              <a:gd name="T35" fmla="*/ 2147483647 h 1465"/>
              <a:gd name="T36" fmla="*/ 2147483647 w 2032"/>
              <a:gd name="T37" fmla="*/ 2147483647 h 1465"/>
              <a:gd name="T38" fmla="*/ 2147483647 w 2032"/>
              <a:gd name="T39" fmla="*/ 2147483647 h 146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032"/>
              <a:gd name="T61" fmla="*/ 0 h 1465"/>
              <a:gd name="T62" fmla="*/ 2032 w 2032"/>
              <a:gd name="T63" fmla="*/ 1465 h 146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032" h="1465">
                <a:moveTo>
                  <a:pt x="0" y="1433"/>
                </a:moveTo>
                <a:cubicBezTo>
                  <a:pt x="19" y="1423"/>
                  <a:pt x="35" y="1403"/>
                  <a:pt x="56" y="1401"/>
                </a:cubicBezTo>
                <a:cubicBezTo>
                  <a:pt x="95" y="1397"/>
                  <a:pt x="170" y="1420"/>
                  <a:pt x="208" y="1425"/>
                </a:cubicBezTo>
                <a:cubicBezTo>
                  <a:pt x="258" y="1421"/>
                  <a:pt x="332" y="1404"/>
                  <a:pt x="384" y="1417"/>
                </a:cubicBezTo>
                <a:cubicBezTo>
                  <a:pt x="439" y="1454"/>
                  <a:pt x="506" y="1433"/>
                  <a:pt x="568" y="1449"/>
                </a:cubicBezTo>
                <a:cubicBezTo>
                  <a:pt x="684" y="1430"/>
                  <a:pt x="803" y="1430"/>
                  <a:pt x="920" y="1417"/>
                </a:cubicBezTo>
                <a:cubicBezTo>
                  <a:pt x="989" y="1394"/>
                  <a:pt x="956" y="1275"/>
                  <a:pt x="960" y="1225"/>
                </a:cubicBezTo>
                <a:cubicBezTo>
                  <a:pt x="961" y="1209"/>
                  <a:pt x="965" y="1193"/>
                  <a:pt x="968" y="1177"/>
                </a:cubicBezTo>
                <a:cubicBezTo>
                  <a:pt x="973" y="1155"/>
                  <a:pt x="984" y="1113"/>
                  <a:pt x="984" y="1113"/>
                </a:cubicBezTo>
                <a:cubicBezTo>
                  <a:pt x="989" y="1007"/>
                  <a:pt x="999" y="925"/>
                  <a:pt x="1016" y="825"/>
                </a:cubicBezTo>
                <a:cubicBezTo>
                  <a:pt x="1022" y="704"/>
                  <a:pt x="1031" y="586"/>
                  <a:pt x="1040" y="465"/>
                </a:cubicBezTo>
                <a:cubicBezTo>
                  <a:pt x="1049" y="38"/>
                  <a:pt x="1024" y="0"/>
                  <a:pt x="1064" y="161"/>
                </a:cubicBezTo>
                <a:cubicBezTo>
                  <a:pt x="1045" y="256"/>
                  <a:pt x="1058" y="541"/>
                  <a:pt x="1056" y="617"/>
                </a:cubicBezTo>
                <a:cubicBezTo>
                  <a:pt x="1056" y="620"/>
                  <a:pt x="1067" y="1278"/>
                  <a:pt x="1072" y="1353"/>
                </a:cubicBezTo>
                <a:cubicBezTo>
                  <a:pt x="1076" y="1421"/>
                  <a:pt x="1076" y="1411"/>
                  <a:pt x="1120" y="1433"/>
                </a:cubicBezTo>
                <a:cubicBezTo>
                  <a:pt x="1208" y="1404"/>
                  <a:pt x="1280" y="1437"/>
                  <a:pt x="1360" y="1457"/>
                </a:cubicBezTo>
                <a:cubicBezTo>
                  <a:pt x="1420" y="1442"/>
                  <a:pt x="1449" y="1441"/>
                  <a:pt x="1512" y="1457"/>
                </a:cubicBezTo>
                <a:cubicBezTo>
                  <a:pt x="1615" y="1431"/>
                  <a:pt x="1710" y="1432"/>
                  <a:pt x="1808" y="1465"/>
                </a:cubicBezTo>
                <a:cubicBezTo>
                  <a:pt x="1871" y="1459"/>
                  <a:pt x="1929" y="1448"/>
                  <a:pt x="1992" y="1441"/>
                </a:cubicBezTo>
                <a:cubicBezTo>
                  <a:pt x="2027" y="1432"/>
                  <a:pt x="2013" y="1433"/>
                  <a:pt x="2032" y="143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063" name="Text Box 23"/>
          <p:cNvSpPr txBox="1">
            <a:spLocks noChangeArrowheads="1"/>
          </p:cNvSpPr>
          <p:nvPr/>
        </p:nvSpPr>
        <p:spPr bwMode="auto">
          <a:xfrm>
            <a:off x="215900" y="4059238"/>
            <a:ext cx="4416915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altLang="ja-JP" dirty="0" smtClean="0"/>
              <a:t>Total power of interference does</a:t>
            </a:r>
            <a:br>
              <a:rPr lang="en-US" altLang="ja-JP" dirty="0" smtClean="0"/>
            </a:br>
            <a:r>
              <a:rPr lang="en-US" altLang="ja-JP" dirty="0" smtClean="0"/>
              <a:t>not exceed the continuum mode</a:t>
            </a:r>
            <a:br>
              <a:rPr lang="en-US" altLang="ja-JP" dirty="0" smtClean="0"/>
            </a:br>
            <a:r>
              <a:rPr lang="en-US" altLang="ja-JP" dirty="0" smtClean="0"/>
              <a:t>threshold value </a:t>
            </a:r>
            <a:r>
              <a:rPr lang="en-US" altLang="ja-JP" dirty="0" smtClean="0">
                <a:solidFill>
                  <a:srgbClr val="FF0000"/>
                </a:solidFill>
              </a:rPr>
              <a:t>AND</a:t>
            </a:r>
            <a:r>
              <a:rPr lang="en-US" altLang="ja-JP" dirty="0" smtClean="0"/>
              <a:t> interference</a:t>
            </a:r>
            <a:br>
              <a:rPr lang="en-US" altLang="ja-JP" dirty="0" smtClean="0"/>
            </a:br>
            <a:r>
              <a:rPr lang="en-US" altLang="ja-JP" dirty="0" smtClean="0"/>
              <a:t>power in ANY reference band does</a:t>
            </a:r>
            <a:br>
              <a:rPr lang="en-US" altLang="ja-JP" dirty="0" smtClean="0"/>
            </a:br>
            <a:r>
              <a:rPr lang="en-US" altLang="ja-JP" dirty="0" smtClean="0"/>
              <a:t>not exceed the spectral line mode</a:t>
            </a:r>
            <a:br>
              <a:rPr lang="en-US" altLang="ja-JP" dirty="0" smtClean="0"/>
            </a:br>
            <a:r>
              <a:rPr lang="en-US" altLang="ja-JP" dirty="0" smtClean="0"/>
              <a:t>threshold  level</a:t>
            </a:r>
            <a:br>
              <a:rPr lang="en-US" altLang="ja-JP" dirty="0" smtClean="0"/>
            </a:b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meets the </a:t>
            </a:r>
            <a:r>
              <a:rPr lang="en-US" altLang="ja-JP" dirty="0" err="1" smtClean="0">
                <a:solidFill>
                  <a:srgbClr val="FF0000"/>
                </a:solidFill>
                <a:sym typeface="Wingdings" pitchFamily="2" charset="2"/>
              </a:rPr>
              <a:t>Rec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5064" name="Text Box 24"/>
          <p:cNvSpPr txBox="1">
            <a:spLocks noChangeArrowheads="1"/>
          </p:cNvSpPr>
          <p:nvPr/>
        </p:nvSpPr>
        <p:spPr bwMode="auto">
          <a:xfrm>
            <a:off x="4927813" y="4059238"/>
            <a:ext cx="4216219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Total power of interference does</a:t>
            </a:r>
            <a:br>
              <a:rPr lang="en-US" altLang="ja-JP" dirty="0" smtClean="0"/>
            </a:br>
            <a:r>
              <a:rPr lang="en-US" altLang="ja-JP" dirty="0" smtClean="0"/>
              <a:t>not exceed the continuum mode</a:t>
            </a:r>
            <a:br>
              <a:rPr lang="en-US" altLang="ja-JP" dirty="0" smtClean="0"/>
            </a:br>
            <a:r>
              <a:rPr lang="en-US" altLang="ja-JP" dirty="0" smtClean="0"/>
              <a:t>threshold value </a:t>
            </a:r>
            <a:r>
              <a:rPr lang="en-US" altLang="ja-JP" dirty="0" smtClean="0">
                <a:solidFill>
                  <a:srgbClr val="FF0000"/>
                </a:solidFill>
              </a:rPr>
              <a:t>BUT</a:t>
            </a:r>
            <a:r>
              <a:rPr lang="en-US" altLang="ja-JP" dirty="0" smtClean="0"/>
              <a:t> </a:t>
            </a:r>
            <a:r>
              <a:rPr lang="en-US" altLang="ja-JP" dirty="0" smtClean="0"/>
              <a:t>interference</a:t>
            </a:r>
            <a:br>
              <a:rPr lang="en-US" altLang="ja-JP" dirty="0" smtClean="0"/>
            </a:br>
            <a:r>
              <a:rPr lang="en-US" altLang="ja-JP" dirty="0" smtClean="0"/>
              <a:t>power in </a:t>
            </a:r>
            <a:r>
              <a:rPr lang="en-US" altLang="ja-JP" dirty="0" smtClean="0"/>
              <a:t>at least one reference </a:t>
            </a:r>
            <a:br>
              <a:rPr lang="en-US" altLang="ja-JP" dirty="0" smtClean="0"/>
            </a:br>
            <a:r>
              <a:rPr lang="en-US" altLang="ja-JP" dirty="0" smtClean="0"/>
              <a:t>band exceeds </a:t>
            </a:r>
            <a:r>
              <a:rPr lang="en-US" altLang="ja-JP" dirty="0" smtClean="0"/>
              <a:t>the spectral line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mode threshold level  </a:t>
            </a:r>
            <a:br>
              <a:rPr lang="en-US" altLang="ja-JP" dirty="0" smtClean="0"/>
            </a:b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does not meet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the </a:t>
            </a:r>
            <a:r>
              <a:rPr lang="en-US" altLang="ja-JP" dirty="0" err="1" smtClean="0">
                <a:solidFill>
                  <a:srgbClr val="FF0000"/>
                </a:solidFill>
                <a:sym typeface="Wingdings" pitchFamily="2" charset="2"/>
              </a:rPr>
              <a:t>Rec</a:t>
            </a:r>
            <a:endParaRPr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45065" name="Freeform 26"/>
          <p:cNvSpPr>
            <a:spLocks/>
          </p:cNvSpPr>
          <p:nvPr/>
        </p:nvSpPr>
        <p:spPr bwMode="auto">
          <a:xfrm>
            <a:off x="1003300" y="2260600"/>
            <a:ext cx="3289300" cy="1012825"/>
          </a:xfrm>
          <a:custGeom>
            <a:avLst/>
            <a:gdLst>
              <a:gd name="T0" fmla="*/ 0 w 2072"/>
              <a:gd name="T1" fmla="*/ 1532254811 h 638"/>
              <a:gd name="T2" fmla="*/ 504031211 w 2072"/>
              <a:gd name="T3" fmla="*/ 1532254811 h 638"/>
              <a:gd name="T4" fmla="*/ 705643616 w 2072"/>
              <a:gd name="T5" fmla="*/ 1512093568 h 638"/>
              <a:gd name="T6" fmla="*/ 745966097 w 2072"/>
              <a:gd name="T7" fmla="*/ 1350803630 h 638"/>
              <a:gd name="T8" fmla="*/ 766127337 w 2072"/>
              <a:gd name="T9" fmla="*/ 1270158661 h 638"/>
              <a:gd name="T10" fmla="*/ 846772498 w 2072"/>
              <a:gd name="T11" fmla="*/ 1229836176 h 638"/>
              <a:gd name="T12" fmla="*/ 927417460 w 2072"/>
              <a:gd name="T13" fmla="*/ 1028223753 h 638"/>
              <a:gd name="T14" fmla="*/ 1028223662 w 2072"/>
              <a:gd name="T15" fmla="*/ 624998709 h 638"/>
              <a:gd name="T16" fmla="*/ 1108868624 w 2072"/>
              <a:gd name="T17" fmla="*/ 826611132 h 638"/>
              <a:gd name="T18" fmla="*/ 1270158548 w 2072"/>
              <a:gd name="T19" fmla="*/ 1350803630 h 638"/>
              <a:gd name="T20" fmla="*/ 1431448472 w 2072"/>
              <a:gd name="T21" fmla="*/ 1391126115 h 638"/>
              <a:gd name="T22" fmla="*/ 1471770953 w 2072"/>
              <a:gd name="T23" fmla="*/ 1270158661 h 638"/>
              <a:gd name="T24" fmla="*/ 1612899637 w 2072"/>
              <a:gd name="T25" fmla="*/ 987901269 h 638"/>
              <a:gd name="T26" fmla="*/ 1733867477 w 2072"/>
              <a:gd name="T27" fmla="*/ 1431448599 h 638"/>
              <a:gd name="T28" fmla="*/ 1814512439 w 2072"/>
              <a:gd name="T29" fmla="*/ 1391126115 h 638"/>
              <a:gd name="T30" fmla="*/ 1854834920 w 2072"/>
              <a:gd name="T31" fmla="*/ 1249997419 h 638"/>
              <a:gd name="T32" fmla="*/ 1975802363 w 2072"/>
              <a:gd name="T33" fmla="*/ 1028223753 h 638"/>
              <a:gd name="T34" fmla="*/ 2076608565 w 2072"/>
              <a:gd name="T35" fmla="*/ 907256300 h 638"/>
              <a:gd name="T36" fmla="*/ 2147483647 w 2072"/>
              <a:gd name="T37" fmla="*/ 685482436 h 638"/>
              <a:gd name="T38" fmla="*/ 2147483647 w 2072"/>
              <a:gd name="T39" fmla="*/ 282257491 h 638"/>
              <a:gd name="T40" fmla="*/ 2147483647 w 2072"/>
              <a:gd name="T41" fmla="*/ 604837467 h 638"/>
              <a:gd name="T42" fmla="*/ 2147483647 w 2072"/>
              <a:gd name="T43" fmla="*/ 866933815 h 638"/>
              <a:gd name="T44" fmla="*/ 2147483647 w 2072"/>
              <a:gd name="T45" fmla="*/ 907256300 h 638"/>
              <a:gd name="T46" fmla="*/ 2147483647 w 2072"/>
              <a:gd name="T47" fmla="*/ 1209674934 h 638"/>
              <a:gd name="T48" fmla="*/ 2147483647 w 2072"/>
              <a:gd name="T49" fmla="*/ 987901269 h 638"/>
              <a:gd name="T50" fmla="*/ 2147483647 w 2072"/>
              <a:gd name="T51" fmla="*/ 826611132 h 638"/>
              <a:gd name="T52" fmla="*/ 2147483647 w 2072"/>
              <a:gd name="T53" fmla="*/ 0 h 638"/>
              <a:gd name="T54" fmla="*/ 2147483647 w 2072"/>
              <a:gd name="T55" fmla="*/ 705643678 h 638"/>
              <a:gd name="T56" fmla="*/ 2147483647 w 2072"/>
              <a:gd name="T57" fmla="*/ 1028223753 h 638"/>
              <a:gd name="T58" fmla="*/ 2147483647 w 2072"/>
              <a:gd name="T59" fmla="*/ 1088707480 h 638"/>
              <a:gd name="T60" fmla="*/ 2147483647 w 2072"/>
              <a:gd name="T61" fmla="*/ 1149191207 h 638"/>
              <a:gd name="T62" fmla="*/ 2147483647 w 2072"/>
              <a:gd name="T63" fmla="*/ 1330642388 h 638"/>
              <a:gd name="T64" fmla="*/ 2147483647 w 2072"/>
              <a:gd name="T65" fmla="*/ 1431448599 h 638"/>
              <a:gd name="T66" fmla="*/ 2147483647 w 2072"/>
              <a:gd name="T67" fmla="*/ 1249997419 h 638"/>
              <a:gd name="T68" fmla="*/ 2147483647 w 2072"/>
              <a:gd name="T69" fmla="*/ 826611132 h 638"/>
              <a:gd name="T70" fmla="*/ 2147483647 w 2072"/>
              <a:gd name="T71" fmla="*/ 624998709 h 638"/>
              <a:gd name="T72" fmla="*/ 2147483647 w 2072"/>
              <a:gd name="T73" fmla="*/ 1229836176 h 638"/>
              <a:gd name="T74" fmla="*/ 2147483647 w 2072"/>
              <a:gd name="T75" fmla="*/ 1310481145 h 638"/>
              <a:gd name="T76" fmla="*/ 2147483647 w 2072"/>
              <a:gd name="T77" fmla="*/ 1471771084 h 638"/>
              <a:gd name="T78" fmla="*/ 2147483647 w 2072"/>
              <a:gd name="T79" fmla="*/ 1411287357 h 638"/>
              <a:gd name="T80" fmla="*/ 2147483647 w 2072"/>
              <a:gd name="T81" fmla="*/ 1431448599 h 638"/>
              <a:gd name="T82" fmla="*/ 2147483647 w 2072"/>
              <a:gd name="T83" fmla="*/ 1532254811 h 638"/>
              <a:gd name="T84" fmla="*/ 2147483647 w 2072"/>
              <a:gd name="T85" fmla="*/ 1532254811 h 638"/>
              <a:gd name="T86" fmla="*/ 2147483647 w 2072"/>
              <a:gd name="T87" fmla="*/ 1572577295 h 638"/>
              <a:gd name="T88" fmla="*/ 2147483647 w 2072"/>
              <a:gd name="T89" fmla="*/ 1592738537 h 63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72"/>
              <a:gd name="T136" fmla="*/ 0 h 638"/>
              <a:gd name="T137" fmla="*/ 2072 w 2072"/>
              <a:gd name="T138" fmla="*/ 638 h 63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72" h="638">
                <a:moveTo>
                  <a:pt x="0" y="608"/>
                </a:moveTo>
                <a:cubicBezTo>
                  <a:pt x="68" y="631"/>
                  <a:pt x="131" y="622"/>
                  <a:pt x="200" y="608"/>
                </a:cubicBezTo>
                <a:cubicBezTo>
                  <a:pt x="225" y="614"/>
                  <a:pt x="257" y="628"/>
                  <a:pt x="280" y="600"/>
                </a:cubicBezTo>
                <a:cubicBezTo>
                  <a:pt x="294" y="583"/>
                  <a:pt x="291" y="557"/>
                  <a:pt x="296" y="536"/>
                </a:cubicBezTo>
                <a:cubicBezTo>
                  <a:pt x="299" y="525"/>
                  <a:pt x="294" y="509"/>
                  <a:pt x="304" y="504"/>
                </a:cubicBezTo>
                <a:cubicBezTo>
                  <a:pt x="315" y="499"/>
                  <a:pt x="325" y="493"/>
                  <a:pt x="336" y="488"/>
                </a:cubicBezTo>
                <a:cubicBezTo>
                  <a:pt x="343" y="458"/>
                  <a:pt x="362" y="437"/>
                  <a:pt x="368" y="408"/>
                </a:cubicBezTo>
                <a:cubicBezTo>
                  <a:pt x="381" y="343"/>
                  <a:pt x="380" y="304"/>
                  <a:pt x="408" y="248"/>
                </a:cubicBezTo>
                <a:cubicBezTo>
                  <a:pt x="425" y="274"/>
                  <a:pt x="430" y="299"/>
                  <a:pt x="440" y="328"/>
                </a:cubicBezTo>
                <a:cubicBezTo>
                  <a:pt x="448" y="500"/>
                  <a:pt x="405" y="486"/>
                  <a:pt x="504" y="536"/>
                </a:cubicBezTo>
                <a:cubicBezTo>
                  <a:pt x="513" y="563"/>
                  <a:pt x="514" y="594"/>
                  <a:pt x="568" y="552"/>
                </a:cubicBezTo>
                <a:cubicBezTo>
                  <a:pt x="581" y="542"/>
                  <a:pt x="580" y="520"/>
                  <a:pt x="584" y="504"/>
                </a:cubicBezTo>
                <a:cubicBezTo>
                  <a:pt x="596" y="454"/>
                  <a:pt x="597" y="421"/>
                  <a:pt x="640" y="392"/>
                </a:cubicBezTo>
                <a:cubicBezTo>
                  <a:pt x="655" y="453"/>
                  <a:pt x="632" y="531"/>
                  <a:pt x="688" y="568"/>
                </a:cubicBezTo>
                <a:cubicBezTo>
                  <a:pt x="699" y="563"/>
                  <a:pt x="712" y="560"/>
                  <a:pt x="720" y="552"/>
                </a:cubicBezTo>
                <a:cubicBezTo>
                  <a:pt x="724" y="548"/>
                  <a:pt x="736" y="496"/>
                  <a:pt x="736" y="496"/>
                </a:cubicBezTo>
                <a:cubicBezTo>
                  <a:pt x="748" y="459"/>
                  <a:pt x="752" y="429"/>
                  <a:pt x="784" y="408"/>
                </a:cubicBezTo>
                <a:cubicBezTo>
                  <a:pt x="832" y="311"/>
                  <a:pt x="767" y="428"/>
                  <a:pt x="824" y="360"/>
                </a:cubicBezTo>
                <a:cubicBezTo>
                  <a:pt x="845" y="335"/>
                  <a:pt x="846" y="300"/>
                  <a:pt x="864" y="272"/>
                </a:cubicBezTo>
                <a:cubicBezTo>
                  <a:pt x="868" y="222"/>
                  <a:pt x="852" y="132"/>
                  <a:pt x="912" y="112"/>
                </a:cubicBezTo>
                <a:cubicBezTo>
                  <a:pt x="923" y="155"/>
                  <a:pt x="933" y="197"/>
                  <a:pt x="944" y="240"/>
                </a:cubicBezTo>
                <a:cubicBezTo>
                  <a:pt x="953" y="274"/>
                  <a:pt x="944" y="313"/>
                  <a:pt x="960" y="344"/>
                </a:cubicBezTo>
                <a:cubicBezTo>
                  <a:pt x="964" y="353"/>
                  <a:pt x="976" y="355"/>
                  <a:pt x="984" y="360"/>
                </a:cubicBezTo>
                <a:cubicBezTo>
                  <a:pt x="998" y="403"/>
                  <a:pt x="1010" y="454"/>
                  <a:pt x="1048" y="480"/>
                </a:cubicBezTo>
                <a:cubicBezTo>
                  <a:pt x="1062" y="451"/>
                  <a:pt x="1072" y="423"/>
                  <a:pt x="1080" y="392"/>
                </a:cubicBezTo>
                <a:cubicBezTo>
                  <a:pt x="1086" y="371"/>
                  <a:pt x="1096" y="328"/>
                  <a:pt x="1096" y="328"/>
                </a:cubicBezTo>
                <a:cubicBezTo>
                  <a:pt x="1107" y="223"/>
                  <a:pt x="1103" y="100"/>
                  <a:pt x="1136" y="0"/>
                </a:cubicBezTo>
                <a:cubicBezTo>
                  <a:pt x="1177" y="81"/>
                  <a:pt x="1174" y="191"/>
                  <a:pt x="1192" y="280"/>
                </a:cubicBezTo>
                <a:cubicBezTo>
                  <a:pt x="1202" y="330"/>
                  <a:pt x="1195" y="378"/>
                  <a:pt x="1240" y="408"/>
                </a:cubicBezTo>
                <a:cubicBezTo>
                  <a:pt x="1243" y="416"/>
                  <a:pt x="1244" y="424"/>
                  <a:pt x="1248" y="432"/>
                </a:cubicBezTo>
                <a:cubicBezTo>
                  <a:pt x="1252" y="441"/>
                  <a:pt x="1261" y="447"/>
                  <a:pt x="1264" y="456"/>
                </a:cubicBezTo>
                <a:cubicBezTo>
                  <a:pt x="1291" y="531"/>
                  <a:pt x="1256" y="512"/>
                  <a:pt x="1304" y="528"/>
                </a:cubicBezTo>
                <a:cubicBezTo>
                  <a:pt x="1306" y="535"/>
                  <a:pt x="1318" y="589"/>
                  <a:pt x="1344" y="568"/>
                </a:cubicBezTo>
                <a:cubicBezTo>
                  <a:pt x="1363" y="553"/>
                  <a:pt x="1352" y="519"/>
                  <a:pt x="1360" y="496"/>
                </a:cubicBezTo>
                <a:cubicBezTo>
                  <a:pt x="1365" y="443"/>
                  <a:pt x="1365" y="379"/>
                  <a:pt x="1384" y="328"/>
                </a:cubicBezTo>
                <a:cubicBezTo>
                  <a:pt x="1395" y="299"/>
                  <a:pt x="1414" y="278"/>
                  <a:pt x="1424" y="248"/>
                </a:cubicBezTo>
                <a:cubicBezTo>
                  <a:pt x="1488" y="290"/>
                  <a:pt x="1463" y="428"/>
                  <a:pt x="1472" y="488"/>
                </a:cubicBezTo>
                <a:cubicBezTo>
                  <a:pt x="1474" y="500"/>
                  <a:pt x="1484" y="509"/>
                  <a:pt x="1488" y="520"/>
                </a:cubicBezTo>
                <a:cubicBezTo>
                  <a:pt x="1504" y="562"/>
                  <a:pt x="1497" y="572"/>
                  <a:pt x="1544" y="584"/>
                </a:cubicBezTo>
                <a:cubicBezTo>
                  <a:pt x="1616" y="566"/>
                  <a:pt x="1587" y="575"/>
                  <a:pt x="1632" y="560"/>
                </a:cubicBezTo>
                <a:cubicBezTo>
                  <a:pt x="1653" y="563"/>
                  <a:pt x="1675" y="563"/>
                  <a:pt x="1696" y="568"/>
                </a:cubicBezTo>
                <a:cubicBezTo>
                  <a:pt x="1729" y="576"/>
                  <a:pt x="1750" y="600"/>
                  <a:pt x="1784" y="608"/>
                </a:cubicBezTo>
                <a:cubicBezTo>
                  <a:pt x="1850" y="601"/>
                  <a:pt x="1874" y="593"/>
                  <a:pt x="1944" y="608"/>
                </a:cubicBezTo>
                <a:cubicBezTo>
                  <a:pt x="1953" y="610"/>
                  <a:pt x="1959" y="620"/>
                  <a:pt x="1968" y="624"/>
                </a:cubicBezTo>
                <a:cubicBezTo>
                  <a:pt x="2000" y="638"/>
                  <a:pt x="2039" y="632"/>
                  <a:pt x="2072" y="6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066" name="フッター プレースホルダ 2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zh-TW" smtClean="0">
                <a:latin typeface="Arial" pitchFamily="34" charset="0"/>
              </a:rPr>
              <a:t>IUCAF SS 2010</a:t>
            </a:r>
            <a:endParaRPr lang="en-US" altLang="ja-JP" smtClean="0">
              <a:latin typeface="Arial" pitchFamily="34" charset="0"/>
            </a:endParaRPr>
          </a:p>
        </p:txBody>
      </p:sp>
      <p:sp>
        <p:nvSpPr>
          <p:cNvPr id="25" name="スライド番号プレースホル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86C0-B3DA-4142-B146-30624ED8E6B9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ja-JP" sz="2400">
                <a:ea typeface="ＭＳ Ｐゴシック" pitchFamily="50" charset="-128"/>
              </a:rPr>
              <a:t>SA.509 Sidelobe Model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>
            <p:ph idx="1"/>
          </p:nvPr>
        </p:nvGraphicFramePr>
        <p:xfrm>
          <a:off x="1219200" y="685800"/>
          <a:ext cx="5586413" cy="4114800"/>
        </p:xfrm>
        <a:graphic>
          <a:graphicData uri="http://schemas.openxmlformats.org/presentationml/2006/ole">
            <p:oleObj spid="_x0000_s403458" name="Mathcad" r:id="rId4" imgW="5591160" imgH="4067280" progId="Mathcad">
              <p:embed/>
            </p:oleObj>
          </a:graphicData>
        </a:graphic>
      </p:graphicFrame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04800" y="3810000"/>
            <a:ext cx="82092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ea typeface="ＭＳ Ｐゴシック" pitchFamily="50" charset="-128"/>
              </a:rPr>
              <a:t>Empirical </a:t>
            </a:r>
            <a:r>
              <a:rPr lang="en-US" altLang="ja-JP" dirty="0" err="1">
                <a:ea typeface="ＭＳ Ｐゴシック" pitchFamily="50" charset="-128"/>
              </a:rPr>
              <a:t>sidelobe</a:t>
            </a:r>
            <a:r>
              <a:rPr lang="en-US" altLang="ja-JP" dirty="0">
                <a:ea typeface="ＭＳ Ｐゴシック" pitchFamily="50" charset="-128"/>
              </a:rPr>
              <a:t> model for reflector antennas of diameter ≥ 100 </a:t>
            </a:r>
            <a:endParaRPr lang="en-US" altLang="ja-JP" dirty="0" smtClean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wavelengths.  90</a:t>
            </a:r>
            <a:r>
              <a:rPr lang="en-US" altLang="ja-JP" dirty="0">
                <a:ea typeface="ＭＳ Ｐゴシック" pitchFamily="50" charset="-128"/>
              </a:rPr>
              <a:t>% of </a:t>
            </a:r>
            <a:r>
              <a:rPr lang="en-US" altLang="ja-JP" dirty="0" err="1">
                <a:ea typeface="ＭＳ Ｐゴシック" pitchFamily="50" charset="-128"/>
              </a:rPr>
              <a:t>sidelobe</a:t>
            </a:r>
            <a:r>
              <a:rPr lang="en-US" altLang="ja-JP" dirty="0">
                <a:ea typeface="ＭＳ Ｐゴシック" pitchFamily="50" charset="-128"/>
              </a:rPr>
              <a:t> peaks lie below the curve.  </a:t>
            </a:r>
            <a:endParaRPr lang="en-US" altLang="ja-JP" dirty="0" smtClean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Representative </a:t>
            </a:r>
            <a:r>
              <a:rPr lang="en-US" altLang="ja-JP" dirty="0">
                <a:ea typeface="ＭＳ Ｐゴシック" pitchFamily="50" charset="-128"/>
              </a:rPr>
              <a:t>of symmetric </a:t>
            </a:r>
            <a:r>
              <a:rPr lang="en-US" altLang="ja-JP" dirty="0" smtClean="0">
                <a:ea typeface="ＭＳ Ｐゴシック" pitchFamily="50" charset="-128"/>
              </a:rPr>
              <a:t>parabolic-reflector </a:t>
            </a:r>
            <a:r>
              <a:rPr lang="en-US" altLang="ja-JP" dirty="0">
                <a:ea typeface="ＭＳ Ｐゴシック" pitchFamily="50" charset="-128"/>
              </a:rPr>
              <a:t>antennas.  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505200" y="1828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>
                <a:ea typeface="ＭＳ Ｐゴシック" pitchFamily="50" charset="-128"/>
              </a:rPr>
              <a:t>32-25log </a:t>
            </a:r>
            <a:r>
              <a:rPr lang="el-GR" i="1"/>
              <a:t>Φ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1066800" y="556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499" name="Oval 11"/>
          <p:cNvSpPr>
            <a:spLocks noChangeArrowheads="1"/>
          </p:cNvSpPr>
          <p:nvPr/>
        </p:nvSpPr>
        <p:spPr bwMode="auto">
          <a:xfrm>
            <a:off x="2438400" y="5105400"/>
            <a:ext cx="3810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1219200" y="55626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 flipV="1">
            <a:off x="1219200" y="51054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2" name="Freeform 14"/>
          <p:cNvSpPr>
            <a:spLocks/>
          </p:cNvSpPr>
          <p:nvPr/>
        </p:nvSpPr>
        <p:spPr bwMode="auto">
          <a:xfrm>
            <a:off x="1752600" y="5410200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96"/>
              </a:cxn>
            </a:cxnLst>
            <a:rect l="0" t="0" r="r" b="b"/>
            <a:pathLst>
              <a:path w="48" h="96">
                <a:moveTo>
                  <a:pt x="0" y="0"/>
                </a:moveTo>
                <a:cubicBezTo>
                  <a:pt x="20" y="40"/>
                  <a:pt x="40" y="80"/>
                  <a:pt x="48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1752600" y="5257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i="1"/>
              <a:t>Φ</a:t>
            </a:r>
            <a:endParaRPr lang="en-US" altLang="ja-JP" i="1">
              <a:ea typeface="ＭＳ Ｐゴシック" pitchFamily="50" charset="-128"/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2438400" y="5334000"/>
            <a:ext cx="358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i="1"/>
              <a:t>Ω</a:t>
            </a:r>
            <a:endParaRPr lang="en-US" altLang="ja-JP" i="1">
              <a:ea typeface="ＭＳ Ｐゴシック" pitchFamily="50" charset="-128"/>
            </a:endParaRP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3429000" y="5410200"/>
            <a:ext cx="3249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>
                <a:ea typeface="ＭＳ Ｐゴシック" pitchFamily="50" charset="-128"/>
              </a:rPr>
              <a:t>Solid angle </a:t>
            </a:r>
            <a:r>
              <a:rPr lang="el-GR" i="1"/>
              <a:t>Ω</a:t>
            </a:r>
            <a:r>
              <a:rPr lang="en-US" altLang="ja-JP">
                <a:ea typeface="ＭＳ Ｐゴシック" pitchFamily="50" charset="-128"/>
              </a:rPr>
              <a:t> = 2</a:t>
            </a:r>
            <a:r>
              <a:rPr lang="en-US" altLang="ja-JP" i="1">
                <a:ea typeface="ＭＳ Ｐゴシック" pitchFamily="50" charset="-128"/>
              </a:rPr>
              <a:t> </a:t>
            </a:r>
            <a:r>
              <a:rPr lang="el-GR" i="1"/>
              <a:t>π</a:t>
            </a:r>
            <a:r>
              <a:rPr lang="en-US" altLang="ja-JP">
                <a:ea typeface="ＭＳ Ｐゴシック" pitchFamily="50" charset="-128"/>
              </a:rPr>
              <a:t>  (1-cos </a:t>
            </a:r>
            <a:r>
              <a:rPr lang="el-GR" i="1"/>
              <a:t>Φ</a:t>
            </a:r>
            <a:r>
              <a:rPr lang="en-US" altLang="ja-JP" i="1">
                <a:ea typeface="ＭＳ Ｐゴシック" pitchFamily="50" charset="-128"/>
              </a:rPr>
              <a:t>)</a:t>
            </a:r>
            <a:endParaRPr lang="el-GR" i="1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304800" y="6072206"/>
            <a:ext cx="786157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dirty="0">
                <a:ea typeface="ＭＳ Ｐゴシック" pitchFamily="50" charset="-128"/>
              </a:rPr>
              <a:t>In RA threshold calculations, </a:t>
            </a:r>
            <a:r>
              <a:rPr lang="en-US" altLang="ja-JP" dirty="0" err="1">
                <a:solidFill>
                  <a:srgbClr val="FF0000"/>
                </a:solidFill>
                <a:ea typeface="ＭＳ Ｐゴシック" pitchFamily="50" charset="-128"/>
              </a:rPr>
              <a:t>sidelobe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 gain of 0 </a:t>
            </a:r>
            <a:r>
              <a:rPr lang="en-US" altLang="ja-JP" dirty="0" err="1">
                <a:solidFill>
                  <a:srgbClr val="FF0000"/>
                </a:solidFill>
                <a:ea typeface="ＭＳ Ｐゴシック" pitchFamily="50" charset="-128"/>
              </a:rPr>
              <a:t>dBi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dirty="0">
                <a:ea typeface="ＭＳ Ｐゴシック" pitchFamily="50" charset="-128"/>
              </a:rPr>
              <a:t>is used for </a:t>
            </a:r>
            <a:endParaRPr lang="en-US" altLang="ja-JP" dirty="0" smtClean="0">
              <a:ea typeface="ＭＳ Ｐゴシック" pitchFamily="50" charset="-128"/>
            </a:endParaRPr>
          </a:p>
          <a:p>
            <a:pPr>
              <a:spcBef>
                <a:spcPct val="30000"/>
              </a:spcBef>
            </a:pPr>
            <a:r>
              <a:rPr lang="en-US" altLang="ja-JP" dirty="0" smtClean="0">
                <a:ea typeface="ＭＳ Ｐゴシック" pitchFamily="50" charset="-128"/>
              </a:rPr>
              <a:t>reception </a:t>
            </a:r>
            <a:r>
              <a:rPr lang="en-US" altLang="ja-JP" dirty="0">
                <a:ea typeface="ＭＳ Ｐゴシック" pitchFamily="50" charset="-128"/>
              </a:rPr>
              <a:t>of RFI.</a:t>
            </a:r>
            <a:endParaRPr lang="el-GR" dirty="0"/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304800"/>
          </a:xfrm>
        </p:spPr>
        <p:txBody>
          <a:bodyPr/>
          <a:lstStyle/>
          <a:p>
            <a:r>
              <a:rPr lang="en-US" altLang="ja-JP" sz="2000" b="1">
                <a:ea typeface="ＭＳ Ｐゴシック" pitchFamily="50" charset="-128"/>
              </a:rPr>
              <a:t>Example of sidelobes</a:t>
            </a:r>
          </a:p>
        </p:txBody>
      </p:sp>
      <p:pic>
        <p:nvPicPr>
          <p:cNvPr id="89098" name="Picture 10" descr="Scan0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762000"/>
            <a:ext cx="5907088" cy="5334000"/>
          </a:xfrm>
          <a:prstGeom prst="rect">
            <a:avLst/>
          </a:prstGeom>
          <a:noFill/>
        </p:spPr>
      </p:pic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1143000" y="6324600"/>
            <a:ext cx="6538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ea typeface="ＭＳ Ｐゴシック" pitchFamily="50" charset="-128"/>
              </a:rPr>
              <a:t>210-ft antenna at S-band, from Levy, G. S., et al., IEEE Trans. AP-15, 311, 1967.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B58E-C765-42E1-AD23-49D0DC9F1FB9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7" name="Rectangle 2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r>
              <a:rPr lang="en-US" altLang="ja-JP" sz="2000" b="1">
                <a:ea typeface="ＭＳ Ｐゴシック" pitchFamily="50" charset="-128"/>
              </a:rPr>
              <a:t>Gain (</a:t>
            </a:r>
            <a:r>
              <a:rPr lang="en-US" altLang="ja-JP" sz="2000" b="1" i="1">
                <a:ea typeface="ＭＳ Ｐゴシック" pitchFamily="50" charset="-128"/>
              </a:rPr>
              <a:t>G</a:t>
            </a:r>
            <a:r>
              <a:rPr lang="en-US" altLang="ja-JP" sz="2000" b="1">
                <a:ea typeface="ＭＳ Ｐゴシック" pitchFamily="50" charset="-128"/>
              </a:rPr>
              <a:t>) and aperture (</a:t>
            </a:r>
            <a:r>
              <a:rPr lang="en-US" altLang="ja-JP" sz="2000" b="1" i="1">
                <a:ea typeface="ＭＳ Ｐゴシック" pitchFamily="50" charset="-128"/>
              </a:rPr>
              <a:t>A</a:t>
            </a:r>
            <a:r>
              <a:rPr lang="en-US" altLang="ja-JP" sz="2000" b="1">
                <a:ea typeface="ＭＳ Ｐゴシック" pitchFamily="50" charset="-128"/>
              </a:rPr>
              <a:t>) for detrimental threshold calculation</a:t>
            </a:r>
          </a:p>
        </p:txBody>
      </p:sp>
      <p:graphicFrame>
        <p:nvGraphicFramePr>
          <p:cNvPr id="27712" name="Group 64"/>
          <p:cNvGraphicFramePr>
            <a:graphicFrameLocks noGrp="1"/>
          </p:cNvGraphicFramePr>
          <p:nvPr>
            <p:ph sz="half" idx="1"/>
          </p:nvPr>
        </p:nvGraphicFramePr>
        <p:xfrm>
          <a:off x="990600" y="1295400"/>
          <a:ext cx="7010400" cy="3798824"/>
        </p:xfrm>
        <a:graphic>
          <a:graphicData uri="http://schemas.openxmlformats.org/drawingml/2006/table">
            <a:tbl>
              <a:tblPr/>
              <a:tblGrid>
                <a:gridCol w="2514600"/>
                <a:gridCol w="2209800"/>
                <a:gridCol w="22860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 </a:t>
                      </a:r>
                      <a:r>
                        <a:rPr kumimoji="0" lang="en-US" altLang="ja-JP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G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 = 1  (0 dBi)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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/2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32-25 log </a:t>
                      </a:r>
                      <a:r>
                        <a:rPr kumimoji="0" lang="en-US" altLang="ja-JP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(SA.509)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19.05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  <a:sym typeface="Symbol" pitchFamily="18" charset="2"/>
                        </a:rPr>
                        <a:t>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5.5%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29-25 log </a:t>
                      </a:r>
                      <a:r>
                        <a:rPr kumimoji="0" lang="en-US" altLang="ja-JP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(S.580)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14.45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3.2%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34-30 log </a:t>
                      </a:r>
                      <a:r>
                        <a:rPr kumimoji="0" lang="en-US" altLang="ja-JP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(RA.1631 and S.1248)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13.59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Symbol" pitchFamily="18" charset="2"/>
                        </a:rPr>
                        <a:t>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2.85%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88" name="Object 40"/>
          <p:cNvGraphicFramePr>
            <a:graphicFrameLocks noChangeAspect="1"/>
          </p:cNvGraphicFramePr>
          <p:nvPr>
            <p:ph sz="quarter" idx="2"/>
          </p:nvPr>
        </p:nvGraphicFramePr>
        <p:xfrm>
          <a:off x="3276600" y="5486400"/>
          <a:ext cx="2362200" cy="977900"/>
        </p:xfrm>
        <a:graphic>
          <a:graphicData uri="http://schemas.openxmlformats.org/presentationml/2006/ole">
            <p:oleObj spid="_x0000_s404482" name="Equation" r:id="rId4" imgW="1117440" imgH="444240" progId="Equation.COEE2">
              <p:embed/>
            </p:oleObj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 flipH="1">
            <a:off x="304800" y="7086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ja-JP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3352800" y="762000"/>
            <a:ext cx="229077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sz="2000" i="1" dirty="0">
                <a:ea typeface="ＭＳ Ｐゴシック" pitchFamily="50" charset="-128"/>
                <a:sym typeface="Symbol" pitchFamily="18" charset="2"/>
              </a:rPr>
              <a:t></a:t>
            </a:r>
            <a:r>
              <a:rPr lang="en-US" altLang="ja-JP" sz="2000" dirty="0">
                <a:ea typeface="ＭＳ Ｐゴシック" pitchFamily="50" charset="-128"/>
                <a:sym typeface="Symbol" pitchFamily="18" charset="2"/>
              </a:rPr>
              <a:t> =2 </a:t>
            </a:r>
            <a:r>
              <a:rPr lang="en-US" altLang="ja-JP" sz="2000" b="1" dirty="0">
                <a:ea typeface="ＭＳ Ｐゴシック" pitchFamily="50" charset="-128"/>
                <a:sym typeface="Symbol" pitchFamily="18" charset="2"/>
              </a:rPr>
              <a:t> </a:t>
            </a:r>
            <a:r>
              <a:rPr lang="en-US" altLang="ja-JP" sz="2000" dirty="0">
                <a:ea typeface="ＭＳ Ｐゴシック" pitchFamily="50" charset="-128"/>
                <a:sym typeface="Symbol" pitchFamily="18" charset="2"/>
              </a:rPr>
              <a:t>(1- </a:t>
            </a:r>
            <a:r>
              <a:rPr lang="en-US" altLang="ja-JP" sz="2000" dirty="0" err="1">
                <a:ea typeface="ＭＳ Ｐゴシック" pitchFamily="50" charset="-128"/>
                <a:sym typeface="Symbol" pitchFamily="18" charset="2"/>
              </a:rPr>
              <a:t>cos</a:t>
            </a:r>
            <a:r>
              <a:rPr lang="en-US" altLang="ja-JP" sz="2000" b="1" i="1" dirty="0">
                <a:ea typeface="ＭＳ Ｐゴシック" pitchFamily="50" charset="-128"/>
                <a:sym typeface="Symbol" pitchFamily="18" charset="2"/>
              </a:rPr>
              <a:t></a:t>
            </a:r>
            <a:r>
              <a:rPr lang="en-US" altLang="ja-JP" sz="2000" dirty="0">
                <a:ea typeface="ＭＳ Ｐゴシック" pitchFamily="50" charset="-128"/>
                <a:sym typeface="Symbol" pitchFamily="18" charset="2"/>
              </a:rPr>
              <a:t>)</a:t>
            </a:r>
          </a:p>
        </p:txBody>
      </p:sp>
      <p:graphicFrame>
        <p:nvGraphicFramePr>
          <p:cNvPr id="27701" name="Rectangle 53"/>
          <p:cNvGraphicFramePr>
            <a:graphicFrameLocks/>
          </p:cNvGraphicFramePr>
          <p:nvPr>
            <p:ph sz="quarter" idx="3"/>
          </p:nvPr>
        </p:nvGraphicFramePr>
        <p:xfrm>
          <a:off x="5026025" y="3938588"/>
          <a:ext cx="3281363" cy="2187575"/>
        </p:xfrm>
        <a:graphic>
          <a:graphicData uri="http://schemas.openxmlformats.org/presentationml/2006/ole">
            <p:oleObj spid="_x0000_s404483" name="Equation" r:id="rId5" imgW="0" imgH="0" progId="Equation.COEE2">
              <p:embed/>
            </p:oleObj>
          </a:graphicData>
        </a:graphic>
      </p:graphicFrame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TW" smtClean="0"/>
              <a:t>IUCAF SS 2010</a:t>
            </a:r>
            <a:endParaRPr lang="en-US" altLang="ja-JP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443A8-D3B8-4E6A-823B-45F032BE0399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7772400" cy="609600"/>
          </a:xfrm>
        </p:spPr>
        <p:txBody>
          <a:bodyPr/>
          <a:lstStyle/>
          <a:p>
            <a:r>
              <a:rPr lang="en-US" altLang="ja-JP" sz="2400">
                <a:ea typeface="ＭＳ Ｐゴシック" pitchFamily="50" charset="-128"/>
              </a:rPr>
              <a:t>Threshold-level Formula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785794"/>
            <a:ext cx="8429652" cy="5857916"/>
          </a:xfrm>
        </p:spPr>
        <p:txBody>
          <a:bodyPr/>
          <a:lstStyle/>
          <a:p>
            <a:pPr algn="l"/>
            <a:r>
              <a:rPr lang="en-US" altLang="ja-JP" sz="1800" dirty="0">
                <a:ea typeface="ＭＳ Ｐゴシック" pitchFamily="50" charset="-128"/>
              </a:rPr>
              <a:t>Voltage ratio at receiver output</a:t>
            </a:r>
            <a:r>
              <a:rPr lang="en-US" altLang="ja-JP" sz="2400" dirty="0">
                <a:ea typeface="ＭＳ Ｐゴシック" pitchFamily="50" charset="-128"/>
              </a:rPr>
              <a:t>:</a:t>
            </a:r>
          </a:p>
          <a:p>
            <a:pPr algn="l"/>
            <a:endParaRPr lang="en-US" altLang="ja-JP" dirty="0">
              <a:ea typeface="ＭＳ Ｐゴシック" pitchFamily="50" charset="-128"/>
            </a:endParaRPr>
          </a:p>
          <a:p>
            <a:pPr algn="l"/>
            <a:endParaRPr lang="en-US" altLang="ja-JP" dirty="0">
              <a:ea typeface="ＭＳ Ｐゴシック" pitchFamily="50" charset="-128"/>
            </a:endParaRPr>
          </a:p>
          <a:p>
            <a:pPr algn="l"/>
            <a:endParaRPr lang="en-US" altLang="ja-JP" sz="1800" dirty="0" smtClean="0">
              <a:ea typeface="ＭＳ Ｐゴシック" pitchFamily="50" charset="-128"/>
            </a:endParaRPr>
          </a:p>
          <a:p>
            <a:pPr algn="l"/>
            <a:r>
              <a:rPr lang="en-US" altLang="ja-JP" sz="1800" dirty="0" smtClean="0">
                <a:ea typeface="ＭＳ Ｐゴシック" pitchFamily="50" charset="-128"/>
              </a:rPr>
              <a:t>For </a:t>
            </a:r>
            <a:r>
              <a:rPr lang="en-US" altLang="ja-JP" sz="1800" dirty="0">
                <a:ea typeface="ＭＳ Ｐゴシック" pitchFamily="50" charset="-128"/>
              </a:rPr>
              <a:t>Interference/</a:t>
            </a:r>
            <a:r>
              <a:rPr lang="en-US" altLang="ja-JP" sz="1800" dirty="0" err="1">
                <a:ea typeface="ＭＳ Ｐゴシック" pitchFamily="50" charset="-128"/>
              </a:rPr>
              <a:t>rms</a:t>
            </a:r>
            <a:r>
              <a:rPr lang="en-US" altLang="ja-JP" sz="1800" dirty="0">
                <a:ea typeface="ＭＳ Ｐゴシック" pitchFamily="50" charset="-128"/>
              </a:rPr>
              <a:t> noise = 0.1,</a:t>
            </a:r>
          </a:p>
          <a:p>
            <a:endParaRPr lang="en-US" altLang="ja-JP" sz="1800" dirty="0">
              <a:ea typeface="ＭＳ Ｐゴシック" pitchFamily="50" charset="-128"/>
            </a:endParaRPr>
          </a:p>
          <a:p>
            <a:endParaRPr lang="en-US" altLang="ja-JP" sz="1800" dirty="0">
              <a:ea typeface="ＭＳ Ｐゴシック" pitchFamily="50" charset="-128"/>
            </a:endParaRPr>
          </a:p>
          <a:p>
            <a:pPr algn="l"/>
            <a:endParaRPr lang="ja-JP" altLang="en-US" dirty="0">
              <a:ea typeface="ＭＳ Ｐゴシック" pitchFamily="50" charset="-128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1219200" y="1295400"/>
          <a:ext cx="6172200" cy="990600"/>
        </p:xfrm>
        <a:graphic>
          <a:graphicData uri="http://schemas.openxmlformats.org/presentationml/2006/ole">
            <p:oleObj spid="_x0000_s405506" name="Equation" r:id="rId4" imgW="2578100" imgH="482600" progId="Equation.COEE2">
              <p:embed/>
            </p:oleObj>
          </a:graphicData>
        </a:graphic>
      </p:graphicFrame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96264" name="Object 8"/>
          <p:cNvGraphicFramePr>
            <a:graphicFrameLocks noChangeAspect="1"/>
          </p:cNvGraphicFramePr>
          <p:nvPr/>
        </p:nvGraphicFramePr>
        <p:xfrm>
          <a:off x="1752600" y="2819400"/>
          <a:ext cx="3505200" cy="990600"/>
        </p:xfrm>
        <a:graphic>
          <a:graphicData uri="http://schemas.openxmlformats.org/presentationml/2006/ole">
            <p:oleObj spid="_x0000_s405507" name="Equation" r:id="rId5" imgW="1473120" imgH="469800" progId="Equation.COEE2">
              <p:embed/>
            </p:oleObj>
          </a:graphicData>
        </a:graphic>
      </p:graphicFrame>
      <p:graphicFrame>
        <p:nvGraphicFramePr>
          <p:cNvPr id="96266" name="Object 10"/>
          <p:cNvGraphicFramePr>
            <a:graphicFrameLocks noChangeAspect="1"/>
          </p:cNvGraphicFramePr>
          <p:nvPr/>
        </p:nvGraphicFramePr>
        <p:xfrm>
          <a:off x="1447800" y="4876800"/>
          <a:ext cx="5410200" cy="908050"/>
        </p:xfrm>
        <a:graphic>
          <a:graphicData uri="http://schemas.openxmlformats.org/presentationml/2006/ole">
            <p:oleObj spid="_x0000_s405508" name="Equation" r:id="rId6" imgW="2336760" imgH="444240" progId="Equation.COEE2">
              <p:embed/>
            </p:oleObj>
          </a:graphicData>
        </a:graphic>
      </p:graphicFrame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571502" y="5943600"/>
            <a:ext cx="435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dirty="0">
                <a:ea typeface="ＭＳ Ｐゴシック" pitchFamily="50" charset="-128"/>
              </a:rPr>
              <a:t>Units of </a:t>
            </a:r>
            <a:r>
              <a:rPr lang="en-US" altLang="ja-JP" i="1" dirty="0">
                <a:ea typeface="ＭＳ Ｐゴシック" pitchFamily="50" charset="-128"/>
              </a:rPr>
              <a:t>F</a:t>
            </a:r>
            <a:r>
              <a:rPr lang="en-US" altLang="ja-JP" i="1" baseline="-25000" dirty="0">
                <a:ea typeface="ＭＳ Ｐゴシック" pitchFamily="50" charset="-128"/>
              </a:rPr>
              <a:t>H</a:t>
            </a:r>
            <a:r>
              <a:rPr lang="en-US" altLang="ja-JP" dirty="0">
                <a:ea typeface="ＭＳ Ｐゴシック" pitchFamily="50" charset="-128"/>
              </a:rPr>
              <a:t> are W m</a:t>
            </a:r>
            <a:r>
              <a:rPr lang="en-US" altLang="ja-JP" baseline="30000" dirty="0">
                <a:ea typeface="ＭＳ Ｐゴシック" pitchFamily="50" charset="-128"/>
              </a:rPr>
              <a:t>-2</a:t>
            </a:r>
            <a:r>
              <a:rPr lang="en-US" altLang="ja-JP" baseline="-25000" dirty="0">
                <a:ea typeface="ＭＳ Ｐゴシック" pitchFamily="50" charset="-128"/>
              </a:rPr>
              <a:t> </a:t>
            </a:r>
            <a:r>
              <a:rPr lang="en-US" altLang="ja-JP" dirty="0">
                <a:ea typeface="ＭＳ Ｐゴシック" pitchFamily="50" charset="-128"/>
              </a:rPr>
              <a:t>(power flux density)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484201" y="3962400"/>
            <a:ext cx="601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dirty="0">
                <a:ea typeface="ＭＳ Ｐゴシック" pitchFamily="50" charset="-128"/>
              </a:rPr>
              <a:t>(see ITU-R RA Handbook Eq. 4.10)</a:t>
            </a:r>
          </a:p>
          <a:p>
            <a:r>
              <a:rPr lang="en-US" altLang="ja-JP" dirty="0">
                <a:ea typeface="ＭＳ Ｐゴシック" pitchFamily="50" charset="-128"/>
              </a:rPr>
              <a:t>Units of </a:t>
            </a:r>
            <a:r>
              <a:rPr lang="en-US" altLang="ja-JP" i="1" dirty="0">
                <a:ea typeface="ＭＳ Ｐゴシック" pitchFamily="50" charset="-128"/>
              </a:rPr>
              <a:t>S</a:t>
            </a:r>
            <a:r>
              <a:rPr lang="en-US" altLang="ja-JP" i="1" baseline="-25000" dirty="0">
                <a:ea typeface="ＭＳ Ｐゴシック" pitchFamily="50" charset="-128"/>
              </a:rPr>
              <a:t>H</a:t>
            </a:r>
            <a:r>
              <a:rPr lang="en-US" altLang="ja-JP" dirty="0">
                <a:ea typeface="ＭＳ Ｐゴシック" pitchFamily="50" charset="-128"/>
              </a:rPr>
              <a:t> are W m</a:t>
            </a:r>
            <a:r>
              <a:rPr lang="en-US" altLang="ja-JP" baseline="30000" dirty="0">
                <a:ea typeface="ＭＳ Ｐゴシック" pitchFamily="50" charset="-128"/>
              </a:rPr>
              <a:t>-2</a:t>
            </a:r>
            <a:r>
              <a:rPr lang="en-US" altLang="ja-JP" dirty="0">
                <a:ea typeface="ＭＳ Ｐゴシック" pitchFamily="50" charset="-128"/>
              </a:rPr>
              <a:t>Hz</a:t>
            </a:r>
            <a:r>
              <a:rPr lang="en-US" altLang="ja-JP" baseline="30000" dirty="0">
                <a:ea typeface="ＭＳ Ｐゴシック" pitchFamily="50" charset="-128"/>
              </a:rPr>
              <a:t>-1</a:t>
            </a:r>
            <a:r>
              <a:rPr lang="en-US" altLang="ja-JP" dirty="0">
                <a:ea typeface="ＭＳ Ｐゴシック" pitchFamily="50" charset="-128"/>
              </a:rPr>
              <a:t> (spectral power flux density)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ja-JP" sz="2400">
                <a:ea typeface="ＭＳ Ｐゴシック" pitchFamily="50" charset="-128"/>
              </a:rPr>
              <a:t>Detrimental thresholds for total power observations</a:t>
            </a:r>
          </a:p>
        </p:txBody>
      </p:sp>
      <p:graphicFrame>
        <p:nvGraphicFramePr>
          <p:cNvPr id="76809" name="Object 9"/>
          <p:cNvGraphicFramePr>
            <a:graphicFrameLocks noChangeAspect="1"/>
          </p:cNvGraphicFramePr>
          <p:nvPr>
            <p:ph idx="1"/>
          </p:nvPr>
        </p:nvGraphicFramePr>
        <p:xfrm>
          <a:off x="1219200" y="990600"/>
          <a:ext cx="6086475" cy="4222750"/>
        </p:xfrm>
        <a:graphic>
          <a:graphicData uri="http://schemas.openxmlformats.org/presentationml/2006/ole">
            <p:oleObj spid="_x0000_s406530" name="Mathcad" r:id="rId4" imgW="6095880" imgH="4229280" progId="Mathcad">
              <p:embed/>
            </p:oleObj>
          </a:graphicData>
        </a:graphic>
      </p:graphicFrame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2514600" y="5486400"/>
            <a:ext cx="376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>
                <a:ea typeface="ＭＳ Ｐゴシック" pitchFamily="50" charset="-128"/>
              </a:rPr>
              <a:t>black, continuum;  red, spectral line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3048000" y="6172200"/>
            <a:ext cx="248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ea typeface="ＭＳ Ｐゴシック" pitchFamily="50" charset="-128"/>
              </a:rPr>
              <a:t>RA Handbook Fig. 4.1 (p. 36)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24"/>
            <a:ext cx="7753350" cy="1143000"/>
          </a:xfrm>
        </p:spPr>
        <p:txBody>
          <a:bodyPr/>
          <a:lstStyle/>
          <a:p>
            <a:r>
              <a:rPr lang="en-US" altLang="ja-JP" sz="2400" dirty="0">
                <a:ea typeface="ＭＳ Ｐゴシック" pitchFamily="50" charset="-128"/>
              </a:rPr>
              <a:t>Basic Radio Interferometer</a:t>
            </a:r>
          </a:p>
        </p:txBody>
      </p:sp>
      <p:pic>
        <p:nvPicPr>
          <p:cNvPr id="87048" name="Picture 8" descr="Scan0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857232"/>
            <a:ext cx="6172200" cy="4068763"/>
          </a:xfrm>
          <a:prstGeom prst="rect">
            <a:avLst/>
          </a:prstGeom>
          <a:noFill/>
        </p:spPr>
      </p:pic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533400" y="4500570"/>
            <a:ext cx="8153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dirty="0">
                <a:ea typeface="ＭＳ Ｐゴシック" pitchFamily="50" charset="-128"/>
              </a:rPr>
              <a:t>Fringe-frequency oscillations occur in the output of an interferometer as a result of the variation of the path difference </a:t>
            </a:r>
            <a:r>
              <a:rPr lang="en-US" altLang="ja-JP" i="1" dirty="0">
                <a:ea typeface="ＭＳ Ｐゴシック" pitchFamily="50" charset="-128"/>
              </a:rPr>
              <a:t>D</a:t>
            </a:r>
            <a:r>
              <a:rPr lang="en-US" altLang="ja-JP" dirty="0">
                <a:ea typeface="ＭＳ Ｐゴシック" pitchFamily="50" charset="-128"/>
              </a:rPr>
              <a:t> sin </a:t>
            </a:r>
            <a:r>
              <a:rPr lang="el-GR" i="1" dirty="0"/>
              <a:t>θ</a:t>
            </a:r>
            <a:r>
              <a:rPr lang="en-US" altLang="ja-JP" i="1" dirty="0">
                <a:ea typeface="ＭＳ Ｐゴシック" pitchFamily="50" charset="-128"/>
              </a:rPr>
              <a:t> </a:t>
            </a:r>
            <a:r>
              <a:rPr lang="en-US" altLang="ja-JP" dirty="0">
                <a:ea typeface="ＭＳ Ｐゴシック" pitchFamily="50" charset="-128"/>
              </a:rPr>
              <a:t>as the source moves across the sky.  Removal of the fringe oscillations from the response to a source introduces similar oscillations into an RFI signal from a stationary transmitter.  Time-averaging reduces the response to the RFI oscillations.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B58E-C765-42E1-AD23-49D0DC9F1FB9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en-US" altLang="ja-JP" sz="2000">
                <a:ea typeface="ＭＳ Ｐゴシック" pitchFamily="50" charset="-128"/>
              </a:rPr>
              <a:t>Interference threshold for VLBI</a:t>
            </a: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057400" y="3733800"/>
          <a:ext cx="2679700" cy="903288"/>
        </p:xfrm>
        <a:graphic>
          <a:graphicData uri="http://schemas.openxmlformats.org/presentationml/2006/ole">
            <p:oleObj spid="_x0000_s408578" name="Equation" r:id="rId4" imgW="1015920" imgH="482400" progId="Equation.3">
              <p:embed/>
            </p:oleObj>
          </a:graphicData>
        </a:graphic>
      </p:graphicFrame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609600" y="2667000"/>
            <a:ext cx="7315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>
                <a:ea typeface="ＭＳ Ｐゴシック" pitchFamily="50" charset="-128"/>
              </a:rPr>
              <a:t>.</a:t>
            </a:r>
          </a:p>
          <a:p>
            <a:endParaRPr lang="en-US" altLang="ja-JP">
              <a:ea typeface="ＭＳ Ｐゴシック" pitchFamily="50" charset="-128"/>
            </a:endParaRPr>
          </a:p>
          <a:p>
            <a:r>
              <a:rPr lang="en-US" altLang="ja-JP">
                <a:ea typeface="ＭＳ Ｐゴシック" pitchFamily="50" charset="-128"/>
              </a:rPr>
              <a:t>The power ratio </a:t>
            </a:r>
            <a:r>
              <a:rPr lang="en-US" altLang="ja-JP" i="1">
                <a:ea typeface="ＭＳ Ｐゴシック" pitchFamily="50" charset="-128"/>
              </a:rPr>
              <a:t>interference/noise</a:t>
            </a:r>
            <a:r>
              <a:rPr lang="en-US" altLang="ja-JP">
                <a:ea typeface="ＭＳ Ｐゴシック" pitchFamily="50" charset="-128"/>
              </a:rPr>
              <a:t> within the receiver is:</a:t>
            </a:r>
          </a:p>
          <a:p>
            <a:pPr>
              <a:spcBef>
                <a:spcPct val="50000"/>
              </a:spcBef>
            </a:pPr>
            <a:endParaRPr lang="en-US" altLang="ja-JP" sz="1200">
              <a:ea typeface="ＭＳ Ｐゴシック" pitchFamily="50" charset="-128"/>
            </a:endParaRP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685800" y="4953000"/>
            <a:ext cx="5346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ea typeface="ＭＳ Ｐゴシック" pitchFamily="50" charset="-128"/>
              </a:rPr>
              <a:t>The RFI threshold for </a:t>
            </a:r>
            <a:r>
              <a:rPr lang="en-US" altLang="ja-JP" i="1">
                <a:ea typeface="ＭＳ Ｐゴシック" pitchFamily="50" charset="-128"/>
              </a:rPr>
              <a:t>interference/noise</a:t>
            </a:r>
            <a:r>
              <a:rPr lang="en-US" altLang="ja-JP">
                <a:ea typeface="ＭＳ Ｐゴシック" pitchFamily="50" charset="-128"/>
              </a:rPr>
              <a:t> = 1/100 is:</a:t>
            </a:r>
          </a:p>
        </p:txBody>
      </p:sp>
      <p:graphicFrame>
        <p:nvGraphicFramePr>
          <p:cNvPr id="10957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806700" y="5410200"/>
          <a:ext cx="2921000" cy="838200"/>
        </p:xfrm>
        <a:graphic>
          <a:graphicData uri="http://schemas.openxmlformats.org/presentationml/2006/ole">
            <p:oleObj spid="_x0000_s408579" name="Equation" r:id="rId5" imgW="1460160" imgH="419040" progId="Equation.3">
              <p:embed/>
            </p:oleObj>
          </a:graphicData>
        </a:graphic>
      </p:graphicFrame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71406" y="1219200"/>
            <a:ext cx="8929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In VLBI, the natural fringe frequency is so high that the RFI fringe </a:t>
            </a:r>
            <a:r>
              <a:rPr lang="en-US" altLang="ja-JP" dirty="0" smtClean="0">
                <a:solidFill>
                  <a:schemeClr val="tx2"/>
                </a:solidFill>
                <a:ea typeface="ＭＳ Ｐゴシック" pitchFamily="50" charset="-128"/>
              </a:rPr>
              <a:t>amplitude can </a:t>
            </a: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be considered to be reduced to zero at the </a:t>
            </a:r>
            <a:r>
              <a:rPr lang="en-US" altLang="ja-JP" dirty="0" err="1">
                <a:solidFill>
                  <a:schemeClr val="tx2"/>
                </a:solidFill>
                <a:ea typeface="ＭＳ Ｐゴシック" pitchFamily="50" charset="-128"/>
              </a:rPr>
              <a:t>correlator</a:t>
            </a: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 output.  However</a:t>
            </a:r>
            <a:r>
              <a:rPr lang="en-US" altLang="ja-JP" dirty="0" smtClean="0">
                <a:solidFill>
                  <a:schemeClr val="tx2"/>
                </a:solidFill>
                <a:ea typeface="ＭＳ Ｐゴシック" pitchFamily="50" charset="-128"/>
              </a:rPr>
              <a:t>, the </a:t>
            </a: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presence of RFI in the receiver can introduce errors into the </a:t>
            </a:r>
            <a:r>
              <a:rPr lang="en-US" altLang="ja-JP" dirty="0" smtClean="0">
                <a:solidFill>
                  <a:schemeClr val="tx2"/>
                </a:solidFill>
                <a:ea typeface="ＭＳ Ｐゴシック" pitchFamily="50" charset="-128"/>
              </a:rPr>
              <a:t>system calibration</a:t>
            </a: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.  Thus the </a:t>
            </a:r>
            <a:r>
              <a:rPr lang="en-US" altLang="ja-JP" dirty="0">
                <a:ea typeface="ＭＳ Ｐゴシック" pitchFamily="50" charset="-128"/>
              </a:rPr>
              <a:t>Interference threshold criterion for VLBI is the level </a:t>
            </a:r>
            <a:r>
              <a:rPr lang="en-US" altLang="ja-JP" dirty="0" smtClean="0">
                <a:ea typeface="ＭＳ Ｐゴシック" pitchFamily="50" charset="-128"/>
              </a:rPr>
              <a:t>at which </a:t>
            </a:r>
            <a:r>
              <a:rPr lang="en-US" altLang="ja-JP" dirty="0">
                <a:ea typeface="ＭＳ Ｐゴシック" pitchFamily="50" charset="-128"/>
              </a:rPr>
              <a:t>the interference power within the receiver (before detection) is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1/100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of  the noise power</a:t>
            </a:r>
            <a:r>
              <a:rPr lang="en-US" altLang="ja-JP" dirty="0">
                <a:ea typeface="ＭＳ Ｐゴシック" pitchFamily="50" charset="-128"/>
              </a:rPr>
              <a:t>.</a:t>
            </a:r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C36E-8946-4B1D-81E8-0B6EA3BE2526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8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r>
              <a:rPr lang="en-US" altLang="ja-JP" sz="2400">
                <a:ea typeface="ＭＳ Ｐゴシック" pitchFamily="50" charset="-128"/>
              </a:rPr>
              <a:t>Detrimental thresholds for continuum observations</a:t>
            </a:r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57200" y="2516188"/>
          <a:ext cx="4038600" cy="2693987"/>
        </p:xfrm>
        <a:graphic>
          <a:graphicData uri="http://schemas.openxmlformats.org/presentationml/2006/ole">
            <p:oleObj spid="_x0000_s407554" name="Mathcad" r:id="rId4" imgW="6095880" imgH="4067280" progId="Mathcad">
              <p:embed/>
            </p:oleObj>
          </a:graphicData>
        </a:graphic>
      </p:graphicFrame>
      <p:graphicFrame>
        <p:nvGraphicFramePr>
          <p:cNvPr id="70664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5030788" y="1600200"/>
          <a:ext cx="3271837" cy="2185988"/>
        </p:xfrm>
        <a:graphic>
          <a:graphicData uri="http://schemas.openxmlformats.org/presentationml/2006/ole">
            <p:oleObj spid="_x0000_s407555" name="Mathcad" r:id="rId5" imgW="4048200" imgH="2705040" progId="Mathcad">
              <p:embed/>
            </p:oleObj>
          </a:graphicData>
        </a:graphic>
      </p:graphicFrame>
      <p:graphicFrame>
        <p:nvGraphicFramePr>
          <p:cNvPr id="70677" name="Object 21"/>
          <p:cNvGraphicFramePr>
            <a:graphicFrameLocks noChangeAspect="1"/>
          </p:cNvGraphicFramePr>
          <p:nvPr>
            <p:ph sz="quarter" idx="3"/>
          </p:nvPr>
        </p:nvGraphicFramePr>
        <p:xfrm>
          <a:off x="1295400" y="1066800"/>
          <a:ext cx="5675313" cy="4354513"/>
        </p:xfrm>
        <a:graphic>
          <a:graphicData uri="http://schemas.openxmlformats.org/presentationml/2006/ole">
            <p:oleObj spid="_x0000_s407556" name="Mathcad" r:id="rId6" imgW="5686560" imgH="4362480" progId="Mathcad">
              <p:embed/>
            </p:oleObj>
          </a:graphicData>
        </a:graphic>
      </p:graphicFrame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1643042" y="5562600"/>
            <a:ext cx="56436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dirty="0">
                <a:ea typeface="ＭＳ Ｐゴシック" pitchFamily="50" charset="-128"/>
              </a:rPr>
              <a:t>black, total power ;  magenta, VLA (D and A);</a:t>
            </a:r>
          </a:p>
          <a:p>
            <a:pPr algn="ctr"/>
            <a:r>
              <a:rPr lang="en-US" altLang="ja-JP" dirty="0">
                <a:ea typeface="ＭＳ Ｐゴシック" pitchFamily="50" charset="-128"/>
              </a:rPr>
              <a:t>blue, Merlin;  red, VLBI</a:t>
            </a:r>
          </a:p>
        </p:txBody>
      </p:sp>
      <p:sp>
        <p:nvSpPr>
          <p:cNvPr id="70680" name="Rectangle 24"/>
          <p:cNvSpPr>
            <a:spLocks noChangeArrowheads="1"/>
          </p:cNvSpPr>
          <p:nvPr/>
        </p:nvSpPr>
        <p:spPr bwMode="auto">
          <a:xfrm>
            <a:off x="3124200" y="6324600"/>
            <a:ext cx="248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ea typeface="ＭＳ Ｐゴシック" pitchFamily="50" charset="-128"/>
              </a:rPr>
              <a:t>RA Handbook Fig. 4.2 (p. 40)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443A8-D3B8-4E6A-823B-45F032BE0399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RA.1513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357298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Defines tolerable fraction of interference that exceed the threshold level</a:t>
            </a:r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Not fraction of time, but fraction of “Data Loss” </a:t>
            </a:r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RA bands on a primary basis only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Data loss due to any single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&lt;</a:t>
            </a:r>
            <a:r>
              <a:rPr lang="ja-JP" altLang="en-US" dirty="0" smtClean="0">
                <a:solidFill>
                  <a:schemeClr val="tx1"/>
                </a:solidFill>
              </a:rPr>
              <a:t>2%</a:t>
            </a:r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Aggregated data loss due to all networks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&lt;</a:t>
            </a:r>
            <a:r>
              <a:rPr lang="ja-JP" altLang="en-US" dirty="0" smtClean="0">
                <a:solidFill>
                  <a:schemeClr val="tx1"/>
                </a:solidFill>
              </a:rPr>
              <a:t>5%</a:t>
            </a:r>
            <a:r>
              <a:rPr lang="en-US" altLang="ja-JP" dirty="0" smtClean="0">
                <a:solidFill>
                  <a:schemeClr val="tx1"/>
                </a:solidFill>
              </a:rPr>
              <a:t>; methodology of apportionment between different networks is to be studied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ja-JP" smtClean="0"/>
              <a:t>IUCAF SS 2010</a:t>
            </a:r>
            <a:endParaRPr lang="en-US" altLang="ja-JP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Recommendations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43050"/>
            <a:ext cx="7886726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AU" altLang="ja-JP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ITU-R Recommendations provide a body of technical, operational and regulatory / procedural </a:t>
            </a:r>
            <a:r>
              <a:rPr lang="en-AU" altLang="ja-JP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AU" altLang="ja-JP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that has been </a:t>
            </a:r>
            <a:r>
              <a:rPr lang="en-AU" altLang="ja-JP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agreed upon by the participating administrations</a:t>
            </a:r>
            <a:r>
              <a:rPr lang="en-AU" altLang="ja-JP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AU" altLang="ja-JP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(Resolution ITU-R 1-5)</a:t>
            </a:r>
          </a:p>
          <a:p>
            <a:pPr>
              <a:buFont typeface="Monotype Sorts" pitchFamily="2" charset="2"/>
              <a:buNone/>
            </a:pPr>
            <a:endParaRPr lang="en-AU" altLang="ja-JP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AU" altLang="ja-JP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mandatory </a:t>
            </a:r>
            <a:r>
              <a:rPr lang="en-AU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regulatory measures !</a:t>
            </a:r>
          </a:p>
          <a:p>
            <a:pPr>
              <a:buFont typeface="Monotype Sorts" pitchFamily="2" charset="2"/>
              <a:buNone/>
            </a:pPr>
            <a:r>
              <a:rPr lang="en-AU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Respected by the administrations</a:t>
            </a:r>
            <a:endParaRPr lang="ja-JP" alt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ja-JP" smtClean="0"/>
              <a:t>IUCAF SS 2010</a:t>
            </a:r>
            <a:endParaRPr lang="en-US" altLang="ja-JP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Reports</a:t>
            </a:r>
            <a:endParaRPr lang="en-US" altLang="ja-JP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43050"/>
            <a:ext cx="7886726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technical, operational or procedural statement, </a:t>
            </a:r>
            <a:r>
              <a:rPr lang="en-US" altLang="ja-JP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a Study Group 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a given subject related to a current Question or the results of studies referred to in § 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3.3 (Resolution ITU-R 1-5)</a:t>
            </a:r>
            <a:endParaRPr lang="en-AU" altLang="ja-JP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endParaRPr lang="en-AU" altLang="ja-JP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3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ja-JP" smtClean="0"/>
              <a:t>IUCAF SS 2010</a:t>
            </a:r>
            <a:endParaRPr lang="en-US" altLang="ja-JP" dirty="0"/>
          </a:p>
        </p:txBody>
      </p:sp>
      <p:sp>
        <p:nvSpPr>
          <p:cNvPr id="1925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42852"/>
            <a:ext cx="7753350" cy="1143000"/>
          </a:xfrm>
        </p:spPr>
        <p:txBody>
          <a:bodyPr/>
          <a:lstStyle/>
          <a:p>
            <a:r>
              <a:rPr lang="en-US" altLang="ja-JP" dirty="0"/>
              <a:t>Production of </a:t>
            </a:r>
            <a:r>
              <a:rPr lang="en-US" altLang="ja-JP" dirty="0" smtClean="0"/>
              <a:t>Reps</a:t>
            </a:r>
            <a:r>
              <a:rPr lang="en-US" altLang="ja-JP" dirty="0"/>
              <a:t>.</a:t>
            </a: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2209800" y="1600200"/>
            <a:ext cx="1676400" cy="838200"/>
            <a:chOff x="672" y="1344"/>
            <a:chExt cx="1056" cy="528"/>
          </a:xfrm>
        </p:grpSpPr>
        <p:sp>
          <p:nvSpPr>
            <p:cNvPr id="192516" name="Rectangle 1028"/>
            <p:cNvSpPr>
              <a:spLocks noChangeArrowheads="1"/>
            </p:cNvSpPr>
            <p:nvPr/>
          </p:nvSpPr>
          <p:spPr bwMode="auto">
            <a:xfrm>
              <a:off x="672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17" name="Text Box 1029"/>
            <p:cNvSpPr txBox="1">
              <a:spLocks noChangeArrowheads="1"/>
            </p:cNvSpPr>
            <p:nvPr/>
          </p:nvSpPr>
          <p:spPr bwMode="auto">
            <a:xfrm>
              <a:off x="816" y="1440"/>
              <a:ext cx="80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Question</a:t>
              </a:r>
            </a:p>
          </p:txBody>
        </p:sp>
      </p:grpSp>
      <p:grpSp>
        <p:nvGrpSpPr>
          <p:cNvPr id="3" name="Group 1031"/>
          <p:cNvGrpSpPr>
            <a:grpSpLocks/>
          </p:cNvGrpSpPr>
          <p:nvPr/>
        </p:nvGrpSpPr>
        <p:grpSpPr bwMode="auto">
          <a:xfrm>
            <a:off x="3886200" y="2819400"/>
            <a:ext cx="1676400" cy="838200"/>
            <a:chOff x="672" y="1344"/>
            <a:chExt cx="1056" cy="528"/>
          </a:xfrm>
        </p:grpSpPr>
        <p:sp>
          <p:nvSpPr>
            <p:cNvPr id="192520" name="Rectangle 1032"/>
            <p:cNvSpPr>
              <a:spLocks noChangeArrowheads="1"/>
            </p:cNvSpPr>
            <p:nvPr/>
          </p:nvSpPr>
          <p:spPr bwMode="auto">
            <a:xfrm>
              <a:off x="672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1" name="Text Box 1033"/>
            <p:cNvSpPr txBox="1">
              <a:spLocks noChangeArrowheads="1"/>
            </p:cNvSpPr>
            <p:nvPr/>
          </p:nvSpPr>
          <p:spPr bwMode="auto">
            <a:xfrm>
              <a:off x="816" y="1440"/>
              <a:ext cx="76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PDNRep</a:t>
              </a:r>
              <a:endParaRPr lang="en-US" altLang="ja-JP" dirty="0"/>
            </a:p>
          </p:txBody>
        </p:sp>
      </p:grpSp>
      <p:grpSp>
        <p:nvGrpSpPr>
          <p:cNvPr id="4" name="Group 1041"/>
          <p:cNvGrpSpPr>
            <a:grpSpLocks/>
          </p:cNvGrpSpPr>
          <p:nvPr/>
        </p:nvGrpSpPr>
        <p:grpSpPr bwMode="auto">
          <a:xfrm>
            <a:off x="3886200" y="4038600"/>
            <a:ext cx="1676400" cy="838200"/>
            <a:chOff x="2256" y="2976"/>
            <a:chExt cx="1056" cy="528"/>
          </a:xfrm>
        </p:grpSpPr>
        <p:sp>
          <p:nvSpPr>
            <p:cNvPr id="192523" name="Rectangle 1035"/>
            <p:cNvSpPr>
              <a:spLocks noChangeArrowheads="1"/>
            </p:cNvSpPr>
            <p:nvPr/>
          </p:nvSpPr>
          <p:spPr bwMode="auto">
            <a:xfrm>
              <a:off x="2256" y="2976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4" name="Text Box 1036"/>
            <p:cNvSpPr txBox="1">
              <a:spLocks noChangeArrowheads="1"/>
            </p:cNvSpPr>
            <p:nvPr/>
          </p:nvSpPr>
          <p:spPr bwMode="auto">
            <a:xfrm>
              <a:off x="2496" y="3120"/>
              <a:ext cx="65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DNRep</a:t>
              </a:r>
              <a:endParaRPr lang="en-US" altLang="ja-JP" dirty="0"/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5486400" y="1600200"/>
            <a:ext cx="1765300" cy="838200"/>
            <a:chOff x="3456" y="1344"/>
            <a:chExt cx="1112" cy="528"/>
          </a:xfrm>
        </p:grpSpPr>
        <p:sp>
          <p:nvSpPr>
            <p:cNvPr id="192526" name="Rectangle 1038"/>
            <p:cNvSpPr>
              <a:spLocks noChangeArrowheads="1"/>
            </p:cNvSpPr>
            <p:nvPr/>
          </p:nvSpPr>
          <p:spPr bwMode="auto">
            <a:xfrm>
              <a:off x="3504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7" name="Text Box 1039"/>
            <p:cNvSpPr txBox="1">
              <a:spLocks noChangeArrowheads="1"/>
            </p:cNvSpPr>
            <p:nvPr/>
          </p:nvSpPr>
          <p:spPr bwMode="auto">
            <a:xfrm>
              <a:off x="3456" y="1488"/>
              <a:ext cx="11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Agenda Item</a:t>
              </a:r>
            </a:p>
          </p:txBody>
        </p:sp>
      </p:grpSp>
      <p:sp>
        <p:nvSpPr>
          <p:cNvPr id="192531" name="Rectangle 1043"/>
          <p:cNvSpPr>
            <a:spLocks noChangeArrowheads="1"/>
          </p:cNvSpPr>
          <p:nvPr/>
        </p:nvSpPr>
        <p:spPr bwMode="auto">
          <a:xfrm>
            <a:off x="3886200" y="52578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32" name="Text Box 1044"/>
          <p:cNvSpPr txBox="1">
            <a:spLocks noChangeArrowheads="1"/>
          </p:cNvSpPr>
          <p:nvPr/>
        </p:nvSpPr>
        <p:spPr bwMode="auto">
          <a:xfrm>
            <a:off x="3962400" y="5486400"/>
            <a:ext cx="133882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/>
              <a:t> New </a:t>
            </a:r>
            <a:r>
              <a:rPr lang="en-US" altLang="ja-JP" dirty="0" smtClean="0"/>
              <a:t>Rep</a:t>
            </a:r>
            <a:endParaRPr lang="en-US" altLang="ja-JP" dirty="0"/>
          </a:p>
        </p:txBody>
      </p:sp>
      <p:sp>
        <p:nvSpPr>
          <p:cNvPr id="192533" name="Line 1045"/>
          <p:cNvSpPr>
            <a:spLocks noChangeShapeType="1"/>
          </p:cNvSpPr>
          <p:nvPr/>
        </p:nvSpPr>
        <p:spPr bwMode="auto">
          <a:xfrm>
            <a:off x="1143000" y="38862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2534" name="Line 1046"/>
          <p:cNvSpPr>
            <a:spLocks noChangeShapeType="1"/>
          </p:cNvSpPr>
          <p:nvPr/>
        </p:nvSpPr>
        <p:spPr bwMode="auto">
          <a:xfrm>
            <a:off x="1143000" y="51054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92535" name="Text Box 1047"/>
          <p:cNvSpPr txBox="1">
            <a:spLocks noChangeArrowheads="1"/>
          </p:cNvSpPr>
          <p:nvPr/>
        </p:nvSpPr>
        <p:spPr bwMode="auto">
          <a:xfrm>
            <a:off x="1355725" y="4232275"/>
            <a:ext cx="1751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Study Group</a:t>
            </a:r>
          </a:p>
        </p:txBody>
      </p:sp>
      <p:sp>
        <p:nvSpPr>
          <p:cNvPr id="192536" name="Text Box 1048"/>
          <p:cNvSpPr txBox="1">
            <a:spLocks noChangeArrowheads="1"/>
          </p:cNvSpPr>
          <p:nvPr/>
        </p:nvSpPr>
        <p:spPr bwMode="auto">
          <a:xfrm>
            <a:off x="1127125" y="2632075"/>
            <a:ext cx="1985963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Working Party</a:t>
            </a:r>
          </a:p>
          <a:p>
            <a:pPr algn="ctr"/>
            <a:r>
              <a:rPr lang="en-US" altLang="ja-JP"/>
              <a:t>Task Group</a:t>
            </a:r>
          </a:p>
        </p:txBody>
      </p:sp>
      <p:sp>
        <p:nvSpPr>
          <p:cNvPr id="192537" name="Text Box 1049"/>
          <p:cNvSpPr txBox="1">
            <a:spLocks noChangeArrowheads="1"/>
          </p:cNvSpPr>
          <p:nvPr/>
        </p:nvSpPr>
        <p:spPr bwMode="auto">
          <a:xfrm>
            <a:off x="1355725" y="5299075"/>
            <a:ext cx="20272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/>
              <a:t>Administration</a:t>
            </a:r>
          </a:p>
        </p:txBody>
      </p:sp>
      <p:sp>
        <p:nvSpPr>
          <p:cNvPr id="192538" name="AutoShape 1050"/>
          <p:cNvSpPr>
            <a:spLocks noChangeArrowheads="1"/>
          </p:cNvSpPr>
          <p:nvPr/>
        </p:nvSpPr>
        <p:spPr bwMode="auto">
          <a:xfrm rot="5449581">
            <a:off x="4495800" y="48006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39" name="AutoShape 1051"/>
          <p:cNvSpPr>
            <a:spLocks noChangeArrowheads="1"/>
          </p:cNvSpPr>
          <p:nvPr/>
        </p:nvSpPr>
        <p:spPr bwMode="auto">
          <a:xfrm rot="5449581">
            <a:off x="4495800" y="3581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0" name="AutoShape 1052"/>
          <p:cNvSpPr>
            <a:spLocks noChangeArrowheads="1"/>
          </p:cNvSpPr>
          <p:nvPr/>
        </p:nvSpPr>
        <p:spPr bwMode="auto">
          <a:xfrm rot="2745670">
            <a:off x="3429000" y="2438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1" name="AutoShape 1053"/>
          <p:cNvSpPr>
            <a:spLocks noChangeArrowheads="1"/>
          </p:cNvSpPr>
          <p:nvPr/>
        </p:nvSpPr>
        <p:spPr bwMode="auto">
          <a:xfrm rot="8922461">
            <a:off x="5791200" y="2438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2" name="Text Box 1054"/>
          <p:cNvSpPr txBox="1">
            <a:spLocks noChangeArrowheads="1"/>
          </p:cNvSpPr>
          <p:nvPr/>
        </p:nvSpPr>
        <p:spPr bwMode="auto">
          <a:xfrm>
            <a:off x="5927725" y="2708275"/>
            <a:ext cx="2046288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Study based on</a:t>
            </a:r>
          </a:p>
          <a:p>
            <a:pPr algn="ctr"/>
            <a:r>
              <a:rPr lang="en-US" altLang="ja-JP"/>
              <a:t>contributions</a:t>
            </a:r>
          </a:p>
        </p:txBody>
      </p:sp>
      <p:sp>
        <p:nvSpPr>
          <p:cNvPr id="192543" name="Text Box 1055"/>
          <p:cNvSpPr txBox="1">
            <a:spLocks noChangeArrowheads="1"/>
          </p:cNvSpPr>
          <p:nvPr/>
        </p:nvSpPr>
        <p:spPr bwMode="auto">
          <a:xfrm>
            <a:off x="5572132" y="3429000"/>
            <a:ext cx="157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APPROVE</a:t>
            </a:r>
          </a:p>
        </p:txBody>
      </p:sp>
      <p:sp>
        <p:nvSpPr>
          <p:cNvPr id="192544" name="Text Box 1056"/>
          <p:cNvSpPr txBox="1">
            <a:spLocks noChangeArrowheads="1"/>
          </p:cNvSpPr>
          <p:nvPr/>
        </p:nvSpPr>
        <p:spPr bwMode="auto">
          <a:xfrm>
            <a:off x="5572132" y="4643446"/>
            <a:ext cx="12017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ADOPT</a:t>
            </a:r>
          </a:p>
        </p:txBody>
      </p:sp>
      <p:sp>
        <p:nvSpPr>
          <p:cNvPr id="33" name="右カーブ矢印 32"/>
          <p:cNvSpPr/>
          <p:nvPr/>
        </p:nvSpPr>
        <p:spPr bwMode="auto">
          <a:xfrm flipV="1">
            <a:off x="3428992" y="3214686"/>
            <a:ext cx="428628" cy="1357322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" name="スライド番号プレースホル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21</a:t>
            </a:fld>
            <a:endParaRPr lang="en-US" altLang="ja-JP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 series Reports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22</a:t>
            </a:fld>
            <a:endParaRPr lang="en-US" altLang="ja-JP"/>
          </a:p>
        </p:txBody>
      </p:sp>
      <p:pic>
        <p:nvPicPr>
          <p:cNvPr id="415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872" y="2000240"/>
            <a:ext cx="8202532" cy="278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Rep. ITU-R RA.2131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Conversion from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spfd</a:t>
            </a:r>
            <a:r>
              <a:rPr kumimoji="1" lang="en-US" altLang="ja-JP" dirty="0" smtClean="0">
                <a:solidFill>
                  <a:schemeClr val="tx1"/>
                </a:solidFill>
              </a:rPr>
              <a:t>/pfd to field strength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Comparison between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Rec</a:t>
            </a:r>
            <a:r>
              <a:rPr kumimoji="1" lang="en-US" altLang="ja-JP" dirty="0" smtClean="0">
                <a:solidFill>
                  <a:schemeClr val="tx1"/>
                </a:solidFill>
              </a:rPr>
              <a:t> RA.769-1 and 769-2</a:t>
            </a:r>
          </a:p>
          <a:p>
            <a:pPr lvl="1"/>
            <a:r>
              <a:rPr kumimoji="1" lang="en-US" altLang="ja-JP" dirty="0" smtClean="0"/>
              <a:t>One administration claims that it denies “769-2”, but prefers to “769-1” </a:t>
            </a:r>
          </a:p>
          <a:p>
            <a:pPr lvl="1"/>
            <a:r>
              <a:rPr kumimoji="1" lang="en-US" altLang="ja-JP" dirty="0" smtClean="0">
                <a:solidFill>
                  <a:schemeClr val="tx1"/>
                </a:solidFill>
              </a:rPr>
              <a:t>“769-1” and “769-2” levels are identical for </a:t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f &lt; 50 GHz</a:t>
            </a:r>
          </a:p>
          <a:p>
            <a:pPr lvl="1"/>
            <a:r>
              <a:rPr kumimoji="1" lang="en-US" altLang="ja-JP" dirty="0" smtClean="0"/>
              <a:t>“769-2” contains threshold levels for the 22GHz band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Get ITU-R </a:t>
            </a:r>
            <a:r>
              <a:rPr kumimoji="1" lang="en-US" altLang="ja-JP" dirty="0" err="1" smtClean="0"/>
              <a:t>Recs</a:t>
            </a:r>
            <a:r>
              <a:rPr kumimoji="1" lang="en-US" altLang="ja-JP" dirty="0" smtClean="0"/>
              <a:t>/Reps 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>
                <a:solidFill>
                  <a:schemeClr val="tx1"/>
                </a:solidFill>
              </a:rPr>
              <a:t>Visit the ITU publication site at</a:t>
            </a: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  <a:hlinkClick r:id="rId2"/>
              </a:rPr>
              <a:t>http://</a:t>
            </a:r>
            <a:r>
              <a:rPr kumimoji="1" lang="en-GB" altLang="ja-JP" dirty="0" smtClean="0">
                <a:solidFill>
                  <a:schemeClr val="tx1"/>
                </a:solidFill>
                <a:hlinkClick r:id="rId2"/>
              </a:rPr>
              <a:t>www.itu.int/publications/sector.aspx?lang=en&amp;sector=1</a:t>
            </a:r>
            <a:endParaRPr kumimoji="1" lang="en-GB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endParaRPr kumimoji="1" lang="en-GB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</a:rPr>
              <a:t>Click ITU-R </a:t>
            </a:r>
            <a:r>
              <a:rPr kumimoji="1" lang="en-GB" altLang="ja-JP" dirty="0" err="1" smtClean="0">
                <a:solidFill>
                  <a:schemeClr val="tx1"/>
                </a:solidFill>
              </a:rPr>
              <a:t>Rec</a:t>
            </a:r>
            <a:r>
              <a:rPr kumimoji="1" lang="en-GB" altLang="ja-JP" dirty="0" smtClean="0">
                <a:solidFill>
                  <a:schemeClr val="tx1"/>
                </a:solidFill>
              </a:rPr>
              <a:t>/Rep on the left</a:t>
            </a: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</a:rPr>
              <a:t>Select </a:t>
            </a:r>
            <a:r>
              <a:rPr kumimoji="1" lang="en-GB" altLang="ja-JP" dirty="0" err="1" smtClean="0">
                <a:solidFill>
                  <a:schemeClr val="tx1"/>
                </a:solidFill>
              </a:rPr>
              <a:t>Rec</a:t>
            </a:r>
            <a:r>
              <a:rPr kumimoji="1" lang="en-GB" altLang="ja-JP" dirty="0" smtClean="0">
                <a:solidFill>
                  <a:schemeClr val="tx1"/>
                </a:solidFill>
              </a:rPr>
              <a:t>/Rep series</a:t>
            </a: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</a:rPr>
              <a:t>Select individual </a:t>
            </a:r>
            <a:r>
              <a:rPr kumimoji="1" lang="en-GB" altLang="ja-JP" dirty="0" err="1" smtClean="0">
                <a:solidFill>
                  <a:schemeClr val="tx1"/>
                </a:solidFill>
              </a:rPr>
              <a:t>Rec</a:t>
            </a:r>
            <a:r>
              <a:rPr kumimoji="1" lang="en-GB" altLang="ja-JP" dirty="0" smtClean="0">
                <a:solidFill>
                  <a:schemeClr val="tx1"/>
                </a:solidFill>
              </a:rPr>
              <a:t>/Rep</a:t>
            </a: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</a:rPr>
              <a:t>Select version</a:t>
            </a:r>
          </a:p>
          <a:p>
            <a:pPr>
              <a:buNone/>
            </a:pPr>
            <a:r>
              <a:rPr kumimoji="1" lang="en-GB" altLang="ja-JP" dirty="0" smtClean="0">
                <a:solidFill>
                  <a:schemeClr val="tx1"/>
                </a:solidFill>
              </a:rPr>
              <a:t>ADD to CART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3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ja-JP" smtClean="0"/>
              <a:t>IUCAF SS 2010</a:t>
            </a:r>
            <a:endParaRPr lang="en-US" altLang="ja-JP" dirty="0"/>
          </a:p>
        </p:txBody>
      </p:sp>
      <p:sp>
        <p:nvSpPr>
          <p:cNvPr id="1925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42852"/>
            <a:ext cx="7753350" cy="1143000"/>
          </a:xfrm>
        </p:spPr>
        <p:txBody>
          <a:bodyPr/>
          <a:lstStyle/>
          <a:p>
            <a:r>
              <a:rPr lang="en-US" altLang="ja-JP" dirty="0"/>
              <a:t>Production of Recs.</a:t>
            </a: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2209800" y="1600200"/>
            <a:ext cx="1676400" cy="838200"/>
            <a:chOff x="672" y="1344"/>
            <a:chExt cx="1056" cy="528"/>
          </a:xfrm>
        </p:grpSpPr>
        <p:sp>
          <p:nvSpPr>
            <p:cNvPr id="192516" name="Rectangle 1028"/>
            <p:cNvSpPr>
              <a:spLocks noChangeArrowheads="1"/>
            </p:cNvSpPr>
            <p:nvPr/>
          </p:nvSpPr>
          <p:spPr bwMode="auto">
            <a:xfrm>
              <a:off x="672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17" name="Text Box 1029"/>
            <p:cNvSpPr txBox="1">
              <a:spLocks noChangeArrowheads="1"/>
            </p:cNvSpPr>
            <p:nvPr/>
          </p:nvSpPr>
          <p:spPr bwMode="auto">
            <a:xfrm>
              <a:off x="816" y="1440"/>
              <a:ext cx="80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Question</a:t>
              </a:r>
            </a:p>
          </p:txBody>
        </p:sp>
      </p:grpSp>
      <p:grpSp>
        <p:nvGrpSpPr>
          <p:cNvPr id="3" name="Group 1031"/>
          <p:cNvGrpSpPr>
            <a:grpSpLocks/>
          </p:cNvGrpSpPr>
          <p:nvPr/>
        </p:nvGrpSpPr>
        <p:grpSpPr bwMode="auto">
          <a:xfrm>
            <a:off x="3886200" y="2819400"/>
            <a:ext cx="1676400" cy="838200"/>
            <a:chOff x="672" y="1344"/>
            <a:chExt cx="1056" cy="528"/>
          </a:xfrm>
        </p:grpSpPr>
        <p:sp>
          <p:nvSpPr>
            <p:cNvPr id="192520" name="Rectangle 1032"/>
            <p:cNvSpPr>
              <a:spLocks noChangeArrowheads="1"/>
            </p:cNvSpPr>
            <p:nvPr/>
          </p:nvSpPr>
          <p:spPr bwMode="auto">
            <a:xfrm>
              <a:off x="672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1" name="Text Box 1033"/>
            <p:cNvSpPr txBox="1">
              <a:spLocks noChangeArrowheads="1"/>
            </p:cNvSpPr>
            <p:nvPr/>
          </p:nvSpPr>
          <p:spPr bwMode="auto">
            <a:xfrm>
              <a:off x="816" y="1440"/>
              <a:ext cx="62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PDNR</a:t>
              </a:r>
            </a:p>
          </p:txBody>
        </p:sp>
      </p:grpSp>
      <p:grpSp>
        <p:nvGrpSpPr>
          <p:cNvPr id="4" name="Group 1041"/>
          <p:cNvGrpSpPr>
            <a:grpSpLocks/>
          </p:cNvGrpSpPr>
          <p:nvPr/>
        </p:nvGrpSpPr>
        <p:grpSpPr bwMode="auto">
          <a:xfrm>
            <a:off x="3886200" y="4038600"/>
            <a:ext cx="1676400" cy="838200"/>
            <a:chOff x="2256" y="2976"/>
            <a:chExt cx="1056" cy="528"/>
          </a:xfrm>
        </p:grpSpPr>
        <p:sp>
          <p:nvSpPr>
            <p:cNvPr id="192523" name="Rectangle 1035"/>
            <p:cNvSpPr>
              <a:spLocks noChangeArrowheads="1"/>
            </p:cNvSpPr>
            <p:nvPr/>
          </p:nvSpPr>
          <p:spPr bwMode="auto">
            <a:xfrm>
              <a:off x="2256" y="2976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4" name="Text Box 1036"/>
            <p:cNvSpPr txBox="1">
              <a:spLocks noChangeArrowheads="1"/>
            </p:cNvSpPr>
            <p:nvPr/>
          </p:nvSpPr>
          <p:spPr bwMode="auto">
            <a:xfrm>
              <a:off x="2496" y="3120"/>
              <a:ext cx="52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DNR</a:t>
              </a:r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5486400" y="1600200"/>
            <a:ext cx="1765300" cy="838200"/>
            <a:chOff x="3456" y="1344"/>
            <a:chExt cx="1112" cy="528"/>
          </a:xfrm>
        </p:grpSpPr>
        <p:sp>
          <p:nvSpPr>
            <p:cNvPr id="192526" name="Rectangle 1038"/>
            <p:cNvSpPr>
              <a:spLocks noChangeArrowheads="1"/>
            </p:cNvSpPr>
            <p:nvPr/>
          </p:nvSpPr>
          <p:spPr bwMode="auto">
            <a:xfrm>
              <a:off x="3504" y="134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2527" name="Text Box 1039"/>
            <p:cNvSpPr txBox="1">
              <a:spLocks noChangeArrowheads="1"/>
            </p:cNvSpPr>
            <p:nvPr/>
          </p:nvSpPr>
          <p:spPr bwMode="auto">
            <a:xfrm>
              <a:off x="3456" y="1488"/>
              <a:ext cx="11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/>
                <a:t>Agenda Item</a:t>
              </a:r>
            </a:p>
          </p:txBody>
        </p:sp>
      </p:grpSp>
      <p:sp>
        <p:nvSpPr>
          <p:cNvPr id="192531" name="Rectangle 1043"/>
          <p:cNvSpPr>
            <a:spLocks noChangeArrowheads="1"/>
          </p:cNvSpPr>
          <p:nvPr/>
        </p:nvSpPr>
        <p:spPr bwMode="auto">
          <a:xfrm>
            <a:off x="3886200" y="52578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32" name="Text Box 1044"/>
          <p:cNvSpPr txBox="1">
            <a:spLocks noChangeArrowheads="1"/>
          </p:cNvSpPr>
          <p:nvPr/>
        </p:nvSpPr>
        <p:spPr bwMode="auto">
          <a:xfrm>
            <a:off x="3962400" y="5486400"/>
            <a:ext cx="13858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New Rec</a:t>
            </a:r>
          </a:p>
        </p:txBody>
      </p:sp>
      <p:sp>
        <p:nvSpPr>
          <p:cNvPr id="192533" name="Line 1045"/>
          <p:cNvSpPr>
            <a:spLocks noChangeShapeType="1"/>
          </p:cNvSpPr>
          <p:nvPr/>
        </p:nvSpPr>
        <p:spPr bwMode="auto">
          <a:xfrm>
            <a:off x="1143000" y="38862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2534" name="Line 1046"/>
          <p:cNvSpPr>
            <a:spLocks noChangeShapeType="1"/>
          </p:cNvSpPr>
          <p:nvPr/>
        </p:nvSpPr>
        <p:spPr bwMode="auto">
          <a:xfrm>
            <a:off x="1143000" y="51054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92535" name="Text Box 1047"/>
          <p:cNvSpPr txBox="1">
            <a:spLocks noChangeArrowheads="1"/>
          </p:cNvSpPr>
          <p:nvPr/>
        </p:nvSpPr>
        <p:spPr bwMode="auto">
          <a:xfrm>
            <a:off x="1355725" y="4232275"/>
            <a:ext cx="1751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Study Group</a:t>
            </a:r>
          </a:p>
        </p:txBody>
      </p:sp>
      <p:sp>
        <p:nvSpPr>
          <p:cNvPr id="192536" name="Text Box 1048"/>
          <p:cNvSpPr txBox="1">
            <a:spLocks noChangeArrowheads="1"/>
          </p:cNvSpPr>
          <p:nvPr/>
        </p:nvSpPr>
        <p:spPr bwMode="auto">
          <a:xfrm>
            <a:off x="1127125" y="2632075"/>
            <a:ext cx="1985963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Working Party</a:t>
            </a:r>
          </a:p>
          <a:p>
            <a:pPr algn="ctr"/>
            <a:r>
              <a:rPr lang="en-US" altLang="ja-JP"/>
              <a:t>Task Group</a:t>
            </a:r>
          </a:p>
        </p:txBody>
      </p:sp>
      <p:sp>
        <p:nvSpPr>
          <p:cNvPr id="192537" name="Text Box 1049"/>
          <p:cNvSpPr txBox="1">
            <a:spLocks noChangeArrowheads="1"/>
          </p:cNvSpPr>
          <p:nvPr/>
        </p:nvSpPr>
        <p:spPr bwMode="auto">
          <a:xfrm>
            <a:off x="1355725" y="5299075"/>
            <a:ext cx="20272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Administration</a:t>
            </a:r>
          </a:p>
        </p:txBody>
      </p:sp>
      <p:sp>
        <p:nvSpPr>
          <p:cNvPr id="192538" name="AutoShape 1050"/>
          <p:cNvSpPr>
            <a:spLocks noChangeArrowheads="1"/>
          </p:cNvSpPr>
          <p:nvPr/>
        </p:nvSpPr>
        <p:spPr bwMode="auto">
          <a:xfrm rot="5449581">
            <a:off x="4495800" y="48006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39" name="AutoShape 1051"/>
          <p:cNvSpPr>
            <a:spLocks noChangeArrowheads="1"/>
          </p:cNvSpPr>
          <p:nvPr/>
        </p:nvSpPr>
        <p:spPr bwMode="auto">
          <a:xfrm rot="5449581">
            <a:off x="4495800" y="3581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0" name="AutoShape 1052"/>
          <p:cNvSpPr>
            <a:spLocks noChangeArrowheads="1"/>
          </p:cNvSpPr>
          <p:nvPr/>
        </p:nvSpPr>
        <p:spPr bwMode="auto">
          <a:xfrm rot="2745670">
            <a:off x="3429000" y="2438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1" name="AutoShape 1053"/>
          <p:cNvSpPr>
            <a:spLocks noChangeArrowheads="1"/>
          </p:cNvSpPr>
          <p:nvPr/>
        </p:nvSpPr>
        <p:spPr bwMode="auto">
          <a:xfrm rot="8922461">
            <a:off x="5791200" y="2438400"/>
            <a:ext cx="3048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2542" name="Text Box 1054"/>
          <p:cNvSpPr txBox="1">
            <a:spLocks noChangeArrowheads="1"/>
          </p:cNvSpPr>
          <p:nvPr/>
        </p:nvSpPr>
        <p:spPr bwMode="auto">
          <a:xfrm>
            <a:off x="5927725" y="2708275"/>
            <a:ext cx="2046288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Study based on</a:t>
            </a:r>
          </a:p>
          <a:p>
            <a:pPr algn="ctr"/>
            <a:r>
              <a:rPr lang="en-US" altLang="ja-JP"/>
              <a:t>contributions</a:t>
            </a:r>
          </a:p>
        </p:txBody>
      </p:sp>
      <p:sp>
        <p:nvSpPr>
          <p:cNvPr id="192543" name="Text Box 1055"/>
          <p:cNvSpPr txBox="1">
            <a:spLocks noChangeArrowheads="1"/>
          </p:cNvSpPr>
          <p:nvPr/>
        </p:nvSpPr>
        <p:spPr bwMode="auto">
          <a:xfrm>
            <a:off x="5572132" y="3429000"/>
            <a:ext cx="157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APPROVE</a:t>
            </a:r>
          </a:p>
        </p:txBody>
      </p:sp>
      <p:sp>
        <p:nvSpPr>
          <p:cNvPr id="192544" name="Text Box 1056"/>
          <p:cNvSpPr txBox="1">
            <a:spLocks noChangeArrowheads="1"/>
          </p:cNvSpPr>
          <p:nvPr/>
        </p:nvSpPr>
        <p:spPr bwMode="auto">
          <a:xfrm>
            <a:off x="5572132" y="4643446"/>
            <a:ext cx="12017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ADOPT</a:t>
            </a:r>
          </a:p>
        </p:txBody>
      </p:sp>
      <p:sp>
        <p:nvSpPr>
          <p:cNvPr id="192545" name="Text Box 1057"/>
          <p:cNvSpPr txBox="1">
            <a:spLocks noChangeArrowheads="1"/>
          </p:cNvSpPr>
          <p:nvPr/>
        </p:nvSpPr>
        <p:spPr bwMode="auto">
          <a:xfrm>
            <a:off x="5572132" y="5143512"/>
            <a:ext cx="996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VOTE</a:t>
            </a:r>
          </a:p>
        </p:txBody>
      </p:sp>
      <p:sp>
        <p:nvSpPr>
          <p:cNvPr id="33" name="右カーブ矢印 32"/>
          <p:cNvSpPr/>
          <p:nvPr/>
        </p:nvSpPr>
        <p:spPr bwMode="auto">
          <a:xfrm flipV="1">
            <a:off x="3428992" y="3214686"/>
            <a:ext cx="428628" cy="1357322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4" name="右カーブ矢印 33"/>
          <p:cNvSpPr/>
          <p:nvPr/>
        </p:nvSpPr>
        <p:spPr bwMode="auto">
          <a:xfrm flipV="1">
            <a:off x="3143240" y="3286124"/>
            <a:ext cx="642942" cy="1857388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606963" y="4886278"/>
            <a:ext cx="1893467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One objection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6" name="スライド番号プレースホル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altLang="ja-JP" sz="2400" b="1">
                <a:ea typeface="ＭＳ Ｐゴシック" pitchFamily="50" charset="-128"/>
              </a:rPr>
              <a:t>ITU-R Recommendation</a:t>
            </a:r>
            <a:r>
              <a:rPr lang="en-US" altLang="ja-JP" sz="2800" b="1">
                <a:ea typeface="ＭＳ Ｐゴシック" pitchFamily="50" charset="-128"/>
              </a:rPr>
              <a:t> </a:t>
            </a:r>
            <a:r>
              <a:rPr lang="en-US" altLang="ja-JP" sz="2400" b="1">
                <a:ea typeface="ＭＳ Ｐゴシック" pitchFamily="50" charset="-128"/>
              </a:rPr>
              <a:t>Series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1000" y="857232"/>
            <a:ext cx="8382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b="1" dirty="0">
                <a:ea typeface="ＭＳ Ｐゴシック" pitchFamily="50" charset="-128"/>
              </a:rPr>
              <a:t>BO</a:t>
            </a:r>
            <a:r>
              <a:rPr lang="en-US" altLang="ja-JP" dirty="0">
                <a:ea typeface="ＭＳ Ｐゴシック" pitchFamily="50" charset="-128"/>
              </a:rPr>
              <a:t>    Satellite Delivery</a:t>
            </a:r>
          </a:p>
          <a:p>
            <a:r>
              <a:rPr lang="en-US" altLang="ja-JP" b="1" dirty="0">
                <a:ea typeface="ＭＳ Ｐゴシック" pitchFamily="50" charset="-128"/>
              </a:rPr>
              <a:t>BR    </a:t>
            </a:r>
            <a:r>
              <a:rPr lang="en-US" altLang="ja-JP" dirty="0">
                <a:ea typeface="ＭＳ Ｐゴシック" pitchFamily="50" charset="-128"/>
              </a:rPr>
              <a:t>Recording for production, archival and play-out; film for</a:t>
            </a:r>
          </a:p>
          <a:p>
            <a:r>
              <a:rPr lang="en-US" altLang="ja-JP" dirty="0">
                <a:ea typeface="ＭＳ Ｐゴシック" pitchFamily="50" charset="-128"/>
              </a:rPr>
              <a:t>          television</a:t>
            </a:r>
          </a:p>
          <a:p>
            <a:r>
              <a:rPr lang="en-US" altLang="ja-JP" b="1" dirty="0">
                <a:ea typeface="ＭＳ Ｐゴシック" pitchFamily="50" charset="-128"/>
              </a:rPr>
              <a:t>BS     </a:t>
            </a:r>
            <a:r>
              <a:rPr lang="en-US" altLang="ja-JP" dirty="0">
                <a:ea typeface="ＭＳ Ｐゴシック" pitchFamily="50" charset="-128"/>
              </a:rPr>
              <a:t>Broadcasting service (sound)</a:t>
            </a:r>
          </a:p>
          <a:p>
            <a:r>
              <a:rPr lang="en-US" altLang="ja-JP" b="1" dirty="0">
                <a:ea typeface="ＭＳ Ｐゴシック" pitchFamily="50" charset="-128"/>
              </a:rPr>
              <a:t>BT     </a:t>
            </a:r>
            <a:r>
              <a:rPr lang="en-US" altLang="ja-JP" dirty="0">
                <a:ea typeface="ＭＳ Ｐゴシック" pitchFamily="50" charset="-128"/>
              </a:rPr>
              <a:t>Broadcasting service (television)</a:t>
            </a:r>
          </a:p>
          <a:p>
            <a:r>
              <a:rPr lang="en-US" altLang="ja-JP" b="1" dirty="0">
                <a:ea typeface="ＭＳ Ｐゴシック" pitchFamily="50" charset="-128"/>
              </a:rPr>
              <a:t>F        </a:t>
            </a:r>
            <a:r>
              <a:rPr lang="en-US" altLang="ja-JP" dirty="0">
                <a:ea typeface="ＭＳ Ｐゴシック" pitchFamily="50" charset="-128"/>
              </a:rPr>
              <a:t>Fixed service</a:t>
            </a:r>
          </a:p>
          <a:p>
            <a:r>
              <a:rPr lang="en-US" altLang="ja-JP" b="1" dirty="0">
                <a:ea typeface="ＭＳ Ｐゴシック" pitchFamily="50" charset="-128"/>
              </a:rPr>
              <a:t>M       </a:t>
            </a:r>
            <a:r>
              <a:rPr lang="en-US" altLang="ja-JP" dirty="0">
                <a:ea typeface="ＭＳ Ｐゴシック" pitchFamily="50" charset="-128"/>
              </a:rPr>
              <a:t>Mobile, </a:t>
            </a:r>
            <a:r>
              <a:rPr lang="en-US" altLang="ja-JP" dirty="0" err="1">
                <a:ea typeface="ＭＳ Ｐゴシック" pitchFamily="50" charset="-128"/>
              </a:rPr>
              <a:t>radiodetermination</a:t>
            </a:r>
            <a:r>
              <a:rPr lang="en-US" altLang="ja-JP" dirty="0">
                <a:ea typeface="ＭＳ Ｐゴシック" pitchFamily="50" charset="-128"/>
              </a:rPr>
              <a:t>, amateur and related satellite</a:t>
            </a:r>
          </a:p>
          <a:p>
            <a:r>
              <a:rPr lang="en-US" altLang="ja-JP" dirty="0">
                <a:ea typeface="ＭＳ Ｐゴシック" pitchFamily="50" charset="-128"/>
              </a:rPr>
              <a:t>           services</a:t>
            </a:r>
          </a:p>
          <a:p>
            <a:r>
              <a:rPr lang="en-US" altLang="ja-JP" b="1" dirty="0">
                <a:ea typeface="ＭＳ Ｐゴシック" pitchFamily="50" charset="-128"/>
              </a:rPr>
              <a:t>P        </a:t>
            </a:r>
            <a:r>
              <a:rPr lang="en-US" altLang="ja-JP" dirty="0" err="1">
                <a:ea typeface="ＭＳ Ｐゴシック" pitchFamily="50" charset="-128"/>
              </a:rPr>
              <a:t>Radiowave</a:t>
            </a:r>
            <a:r>
              <a:rPr lang="en-US" altLang="ja-JP" dirty="0">
                <a:ea typeface="ＭＳ Ｐゴシック" pitchFamily="50" charset="-128"/>
              </a:rPr>
              <a:t> propagation</a:t>
            </a:r>
          </a:p>
          <a:p>
            <a:r>
              <a:rPr lang="en-US" altLang="ja-JP" b="1" dirty="0">
                <a:solidFill>
                  <a:srgbClr val="FF0000"/>
                </a:solidFill>
                <a:ea typeface="ＭＳ Ｐゴシック" pitchFamily="50" charset="-128"/>
              </a:rPr>
              <a:t>RA    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Radio astronomy</a:t>
            </a:r>
          </a:p>
          <a:p>
            <a:r>
              <a:rPr lang="en-US" altLang="ja-JP" b="1" dirty="0">
                <a:ea typeface="ＭＳ Ｐゴシック" pitchFamily="50" charset="-128"/>
              </a:rPr>
              <a:t>RS</a:t>
            </a:r>
            <a:r>
              <a:rPr lang="en-US" altLang="ja-JP" dirty="0">
                <a:ea typeface="ＭＳ Ｐゴシック" pitchFamily="50" charset="-128"/>
              </a:rPr>
              <a:t>     Remote Sensing systems</a:t>
            </a:r>
          </a:p>
          <a:p>
            <a:r>
              <a:rPr lang="en-US" altLang="ja-JP" b="1" dirty="0">
                <a:ea typeface="ＭＳ Ｐゴシック" pitchFamily="50" charset="-128"/>
              </a:rPr>
              <a:t>S        </a:t>
            </a:r>
            <a:r>
              <a:rPr lang="en-US" altLang="ja-JP" dirty="0">
                <a:ea typeface="ＭＳ Ｐゴシック" pitchFamily="50" charset="-128"/>
              </a:rPr>
              <a:t>Fixed satellite service</a:t>
            </a:r>
          </a:p>
          <a:p>
            <a:r>
              <a:rPr lang="en-US" altLang="ja-JP" b="1" dirty="0">
                <a:ea typeface="ＭＳ Ｐゴシック" pitchFamily="50" charset="-128"/>
              </a:rPr>
              <a:t>SA     </a:t>
            </a:r>
            <a:r>
              <a:rPr lang="en-US" altLang="ja-JP" dirty="0">
                <a:ea typeface="ＭＳ Ｐゴシック" pitchFamily="50" charset="-128"/>
              </a:rPr>
              <a:t>Space applications and meteorology</a:t>
            </a:r>
          </a:p>
          <a:p>
            <a:r>
              <a:rPr lang="en-US" altLang="ja-JP" b="1" dirty="0">
                <a:ea typeface="ＭＳ Ｐゴシック" pitchFamily="50" charset="-128"/>
              </a:rPr>
              <a:t>SF      </a:t>
            </a:r>
            <a:r>
              <a:rPr lang="en-US" altLang="ja-JP" dirty="0">
                <a:ea typeface="ＭＳ Ｐゴシック" pitchFamily="50" charset="-128"/>
              </a:rPr>
              <a:t>Frequency sharing and coordination between fixed satellite</a:t>
            </a:r>
          </a:p>
          <a:p>
            <a:r>
              <a:rPr lang="en-US" altLang="ja-JP" dirty="0">
                <a:ea typeface="ＭＳ Ｐゴシック" pitchFamily="50" charset="-128"/>
              </a:rPr>
              <a:t>           and fixed  service systems</a:t>
            </a:r>
          </a:p>
          <a:p>
            <a:r>
              <a:rPr lang="en-US" altLang="ja-JP" b="1" dirty="0">
                <a:ea typeface="ＭＳ Ｐゴシック" pitchFamily="50" charset="-128"/>
              </a:rPr>
              <a:t>SM     </a:t>
            </a:r>
            <a:r>
              <a:rPr lang="en-US" altLang="ja-JP" dirty="0">
                <a:ea typeface="ＭＳ Ｐゴシック" pitchFamily="50" charset="-128"/>
              </a:rPr>
              <a:t>Spectrum management</a:t>
            </a:r>
          </a:p>
          <a:p>
            <a:r>
              <a:rPr lang="en-US" altLang="ja-JP" b="1" dirty="0">
                <a:ea typeface="ＭＳ Ｐゴシック" pitchFamily="50" charset="-128"/>
              </a:rPr>
              <a:t>SNG   </a:t>
            </a:r>
            <a:r>
              <a:rPr lang="en-US" altLang="ja-JP" dirty="0">
                <a:ea typeface="ＭＳ Ｐゴシック" pitchFamily="50" charset="-128"/>
              </a:rPr>
              <a:t>Satellite news gathering</a:t>
            </a:r>
          </a:p>
          <a:p>
            <a:r>
              <a:rPr lang="en-US" altLang="ja-JP" b="1" dirty="0">
                <a:ea typeface="ＭＳ Ｐゴシック" pitchFamily="50" charset="-128"/>
              </a:rPr>
              <a:t>TF      </a:t>
            </a:r>
            <a:r>
              <a:rPr lang="en-US" altLang="ja-JP" dirty="0">
                <a:ea typeface="ＭＳ Ｐゴシック" pitchFamily="50" charset="-128"/>
              </a:rPr>
              <a:t>Time signals and frequency standards emissions</a:t>
            </a:r>
          </a:p>
          <a:p>
            <a:r>
              <a:rPr lang="en-US" altLang="ja-JP" b="1" dirty="0">
                <a:ea typeface="ＭＳ Ｐゴシック" pitchFamily="50" charset="-128"/>
              </a:rPr>
              <a:t>V        </a:t>
            </a:r>
            <a:r>
              <a:rPr lang="en-US" altLang="ja-JP" dirty="0">
                <a:ea typeface="ＭＳ Ｐゴシック" pitchFamily="50" charset="-128"/>
              </a:rPr>
              <a:t>Vocabulary and related subjects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B58E-C765-42E1-AD23-49D0DC9F1FB9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1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ja-JP" smtClean="0"/>
              <a:t>IUCAF SS 2010</a:t>
            </a:r>
            <a:endParaRPr lang="en-US" altLang="ja-JP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How to Name Recs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ja-JP" altLang="en-US"/>
          </a:p>
          <a:p>
            <a:pPr>
              <a:buFont typeface="Monotype Sorts" pitchFamily="2" charset="2"/>
              <a:buNone/>
            </a:pPr>
            <a:r>
              <a:rPr lang="en-US" altLang="ja-JP"/>
              <a:t>Recommendation ITU-R RA.769-2</a:t>
            </a:r>
          </a:p>
          <a:p>
            <a:pPr>
              <a:buFont typeface="Monotype Sorts" pitchFamily="2" charset="2"/>
              <a:buNone/>
            </a:pPr>
            <a:r>
              <a:rPr lang="en-US" altLang="ja-JP"/>
              <a:t>                                        </a:t>
            </a: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1050925" y="3394075"/>
            <a:ext cx="28670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RA:Radio Astronomy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2651125" y="4156075"/>
            <a:ext cx="30416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769: </a:t>
            </a:r>
            <a:r>
              <a:rPr lang="en-US" altLang="ja-JP"/>
              <a:t>sequential number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3794125" y="4994275"/>
            <a:ext cx="27638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-</a:t>
            </a:r>
            <a:r>
              <a:rPr lang="en-US" altLang="ja-JP"/>
              <a:t>2 : Revision number</a:t>
            </a:r>
          </a:p>
        </p:txBody>
      </p:sp>
      <p:sp>
        <p:nvSpPr>
          <p:cNvPr id="193543" name="Line 7"/>
          <p:cNvSpPr>
            <a:spLocks noChangeShapeType="1"/>
          </p:cNvSpPr>
          <p:nvPr/>
        </p:nvSpPr>
        <p:spPr bwMode="auto">
          <a:xfrm flipH="1">
            <a:off x="3810000" y="3048000"/>
            <a:ext cx="167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3544" name="Line 8"/>
          <p:cNvSpPr>
            <a:spLocks noChangeShapeType="1"/>
          </p:cNvSpPr>
          <p:nvPr/>
        </p:nvSpPr>
        <p:spPr bwMode="auto">
          <a:xfrm flipH="1">
            <a:off x="4648200" y="3048000"/>
            <a:ext cx="1676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3545" name="Line 9"/>
          <p:cNvSpPr>
            <a:spLocks noChangeShapeType="1"/>
          </p:cNvSpPr>
          <p:nvPr/>
        </p:nvSpPr>
        <p:spPr bwMode="auto">
          <a:xfrm flipH="1">
            <a:off x="5715000" y="3048000"/>
            <a:ext cx="10668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639763"/>
          </a:xfrm>
        </p:spPr>
        <p:txBody>
          <a:bodyPr/>
          <a:lstStyle/>
          <a:p>
            <a:r>
              <a:rPr lang="en-US" altLang="ja-JP" sz="2000" b="1">
                <a:ea typeface="ＭＳ Ｐゴシック" pitchFamily="50" charset="-128"/>
              </a:rPr>
              <a:t>ITU-R Recommendations in the Radio Astronomy Series (1)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71480"/>
            <a:ext cx="9144000" cy="5791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lang="ja-JP" altLang="en-US" sz="1000" b="1" dirty="0">
              <a:ea typeface="ＭＳ Ｐゴシック" pitchFamily="50" charset="-128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ea typeface="ＭＳ Ｐゴシック" pitchFamily="50" charset="-128"/>
              </a:rPr>
              <a:t>Basic Protection Criteria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ea typeface="ＭＳ Ｐゴシック" pitchFamily="50" charset="-128"/>
              </a:rPr>
              <a:t>  </a:t>
            </a:r>
            <a:r>
              <a:rPr lang="en-US" altLang="ja-JP" sz="2000" b="1" dirty="0">
                <a:solidFill>
                  <a:schemeClr val="tx1"/>
                </a:solidFill>
                <a:ea typeface="ＭＳ Ｐゴシック" pitchFamily="50" charset="-128"/>
              </a:rPr>
              <a:t>RA.314  </a:t>
            </a:r>
            <a:r>
              <a:rPr lang="en-US" altLang="ja-JP" sz="2000" dirty="0">
                <a:solidFill>
                  <a:schemeClr val="tx1"/>
                </a:solidFill>
                <a:ea typeface="ＭＳ Ｐゴシック" pitchFamily="50" charset="-128"/>
              </a:rPr>
              <a:t>Preferred frequency bands for radio astronomical </a:t>
            </a: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> </a:t>
            </a:r>
            <a:b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</a:b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>                 measurements</a:t>
            </a:r>
            <a:endParaRPr lang="en-US" altLang="ja-JP" sz="2000" dirty="0">
              <a:solidFill>
                <a:schemeClr val="tx1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chemeClr val="tx1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solidFill>
                  <a:schemeClr val="tx1"/>
                </a:solidFill>
                <a:ea typeface="ＭＳ Ｐゴシック" pitchFamily="50" charset="-128"/>
              </a:rPr>
              <a:t>  </a:t>
            </a:r>
            <a:r>
              <a:rPr lang="en-US" altLang="ja-JP" sz="2000" b="1" dirty="0">
                <a:solidFill>
                  <a:srgbClr val="00B0F0"/>
                </a:solidFill>
                <a:ea typeface="ＭＳ Ｐゴシック" pitchFamily="50" charset="-128"/>
              </a:rPr>
              <a:t>RA.769  </a:t>
            </a:r>
            <a:r>
              <a:rPr lang="en-US" altLang="ja-JP" sz="2000" dirty="0">
                <a:solidFill>
                  <a:srgbClr val="00B0F0"/>
                </a:solidFill>
                <a:ea typeface="ＭＳ Ｐゴシック" pitchFamily="50" charset="-128"/>
              </a:rPr>
              <a:t>Protection criteria used for radio astronomical measurements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00B0F0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solidFill>
                  <a:srgbClr val="00B0F0"/>
                </a:solidFill>
                <a:ea typeface="ＭＳ Ｐゴシック" pitchFamily="50" charset="-128"/>
              </a:rPr>
              <a:t>  RA.1513  </a:t>
            </a:r>
            <a:r>
              <a:rPr lang="en-US" altLang="ja-JP" sz="2000" dirty="0">
                <a:solidFill>
                  <a:srgbClr val="00B0F0"/>
                </a:solidFill>
                <a:ea typeface="ＭＳ Ｐゴシック" pitchFamily="50" charset="-128"/>
              </a:rPr>
              <a:t>Levels of data loss to radio astronomy observations and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rgbClr val="00B0F0"/>
                </a:solidFill>
                <a:ea typeface="ＭＳ Ｐゴシック" pitchFamily="50" charset="-128"/>
              </a:rPr>
              <a:t>                  percentage-of-time criteria resulting from degradation by 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rgbClr val="00B0F0"/>
                </a:solidFill>
                <a:ea typeface="ＭＳ Ｐゴシック" pitchFamily="50" charset="-128"/>
              </a:rPr>
              <a:t>                  interference for frequency bands allocated to radio astronomy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rgbClr val="00B0F0"/>
                </a:solidFill>
                <a:ea typeface="ＭＳ Ｐゴシック" pitchFamily="50" charset="-128"/>
              </a:rPr>
              <a:t>                  on a primary </a:t>
            </a:r>
            <a:r>
              <a:rPr lang="en-US" altLang="ja-JP" sz="2000" dirty="0" smtClean="0">
                <a:solidFill>
                  <a:srgbClr val="00B0F0"/>
                </a:solidFill>
                <a:ea typeface="ＭＳ Ｐゴシック" pitchFamily="50" charset="-128"/>
              </a:rPr>
              <a:t>basis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chemeClr val="tx1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>  RA.1860  Preferred frequency bands for radio astronomical </a:t>
            </a: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</a:b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>                  measurements </a:t>
            </a:r>
            <a:r>
              <a:rPr lang="en-US" altLang="ja-JP" sz="2000" dirty="0" smtClean="0">
                <a:solidFill>
                  <a:schemeClr val="tx1"/>
                </a:solidFill>
                <a:ea typeface="ＭＳ Ｐゴシック" pitchFamily="50" charset="-128"/>
              </a:rPr>
              <a:t>in the range 1-3 THz</a:t>
            </a:r>
            <a:endParaRPr lang="en-US" altLang="ja-JP" sz="2000" dirty="0">
              <a:solidFill>
                <a:schemeClr val="tx1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ja-JP" sz="2000" b="1" dirty="0">
              <a:ea typeface="ＭＳ Ｐゴシック" pitchFamily="50" charset="-128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ea typeface="ＭＳ Ｐゴシック" pitchFamily="50" charset="-128"/>
              </a:rPr>
              <a:t>Coordination Zones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ea typeface="ＭＳ Ｐゴシック" pitchFamily="50" charset="-128"/>
              </a:rPr>
              <a:t>  </a:t>
            </a:r>
            <a:r>
              <a:rPr lang="en-US" altLang="ja-JP" sz="2000" b="1" dirty="0">
                <a:solidFill>
                  <a:schemeClr val="tx1"/>
                </a:solidFill>
                <a:ea typeface="ＭＳ Ｐゴシック" pitchFamily="50" charset="-128"/>
              </a:rPr>
              <a:t>RA.1031  </a:t>
            </a:r>
            <a:r>
              <a:rPr lang="en-US" altLang="ja-JP" sz="2000" dirty="0">
                <a:solidFill>
                  <a:schemeClr val="tx1"/>
                </a:solidFill>
                <a:ea typeface="ＭＳ Ｐゴシック" pitchFamily="50" charset="-128"/>
              </a:rPr>
              <a:t>Protection of the radio astronomy service in frequency bands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chemeClr val="tx1"/>
                </a:solidFill>
                <a:ea typeface="ＭＳ Ｐゴシック" pitchFamily="50" charset="-128"/>
              </a:rPr>
              <a:t>                  shared with other services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chemeClr val="tx1"/>
              </a:solidFill>
              <a:ea typeface="ＭＳ Ｐゴシック" pitchFamily="50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solidFill>
                  <a:schemeClr val="tx1"/>
                </a:solidFill>
                <a:ea typeface="ＭＳ Ｐゴシック" pitchFamily="50" charset="-128"/>
              </a:rPr>
              <a:t>  RA.1272  </a:t>
            </a:r>
            <a:r>
              <a:rPr lang="en-US" altLang="ja-JP" sz="2000" dirty="0">
                <a:solidFill>
                  <a:schemeClr val="tx1"/>
                </a:solidFill>
                <a:ea typeface="ＭＳ Ｐゴシック" pitchFamily="50" charset="-128"/>
              </a:rPr>
              <a:t>Protection of radio astronomy measurements above 60 GHz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chemeClr val="tx1"/>
                </a:solidFill>
                <a:ea typeface="ＭＳ Ｐゴシック" pitchFamily="50" charset="-128"/>
              </a:rPr>
              <a:t>                  from ground based interference</a:t>
            </a:r>
            <a:endParaRPr lang="en-US" altLang="ja-JP" sz="1800" b="1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86C0-B3DA-4142-B146-30624ED8E6B9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24"/>
            <a:ext cx="7753350" cy="1143000"/>
          </a:xfrm>
        </p:spPr>
        <p:txBody>
          <a:bodyPr/>
          <a:lstStyle/>
          <a:p>
            <a:r>
              <a:rPr lang="en-US" altLang="ja-JP" sz="2000" b="1" dirty="0">
                <a:ea typeface="ＭＳ Ｐゴシック" pitchFamily="50" charset="-128"/>
              </a:rPr>
              <a:t>ITU-R Recommendations in the Radio Astronomy Series (2)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600" y="1000108"/>
            <a:ext cx="8686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ea typeface="ＭＳ Ｐゴシック" pitchFamily="50" charset="-128"/>
              </a:rPr>
              <a:t>Out-of-Band and Spurious transmissions</a:t>
            </a:r>
          </a:p>
          <a:p>
            <a:r>
              <a:rPr lang="en-US" altLang="ja-JP" sz="2000" dirty="0">
                <a:ea typeface="ＭＳ Ｐゴシック" pitchFamily="50" charset="-128"/>
              </a:rPr>
              <a:t>  </a:t>
            </a:r>
            <a:r>
              <a:rPr lang="en-US" altLang="ja-JP" sz="2000" b="1" dirty="0">
                <a:ea typeface="ＭＳ Ｐゴシック" pitchFamily="50" charset="-128"/>
              </a:rPr>
              <a:t>RA.517  </a:t>
            </a:r>
            <a:r>
              <a:rPr lang="en-US" altLang="ja-JP" sz="2000" dirty="0">
                <a:ea typeface="ＭＳ Ｐゴシック" pitchFamily="50" charset="-128"/>
              </a:rPr>
              <a:t>Protection of the radio astronomy services from transmitters</a:t>
            </a:r>
          </a:p>
          <a:p>
            <a:r>
              <a:rPr lang="en-US" altLang="ja-JP" sz="2000" dirty="0">
                <a:ea typeface="ＭＳ Ｐゴシック" pitchFamily="50" charset="-128"/>
              </a:rPr>
              <a:t>               operating in adjacent bands</a:t>
            </a:r>
          </a:p>
          <a:p>
            <a:endParaRPr lang="en-US" altLang="ja-JP" sz="2000" b="1" dirty="0">
              <a:ea typeface="ＭＳ Ｐゴシック" pitchFamily="50" charset="-128"/>
            </a:endParaRPr>
          </a:p>
          <a:p>
            <a:r>
              <a:rPr lang="en-US" altLang="ja-JP" sz="2000" b="1" dirty="0">
                <a:ea typeface="ＭＳ Ｐゴシック" pitchFamily="50" charset="-128"/>
              </a:rPr>
              <a:t>  RA.611  </a:t>
            </a:r>
            <a:r>
              <a:rPr lang="en-US" altLang="ja-JP" sz="2000" dirty="0">
                <a:ea typeface="ＭＳ Ｐゴシック" pitchFamily="50" charset="-128"/>
              </a:rPr>
              <a:t>Protection of the radio astronomy service from spurious</a:t>
            </a:r>
          </a:p>
          <a:p>
            <a:r>
              <a:rPr lang="en-US" altLang="ja-JP" sz="2000" dirty="0">
                <a:ea typeface="ＭＳ Ｐゴシック" pitchFamily="50" charset="-128"/>
              </a:rPr>
              <a:t>                emissions</a:t>
            </a:r>
          </a:p>
          <a:p>
            <a:endParaRPr lang="en-US" altLang="ja-JP" sz="2000" dirty="0">
              <a:ea typeface="ＭＳ Ｐゴシック" pitchFamily="50" charset="-128"/>
            </a:endParaRPr>
          </a:p>
          <a:p>
            <a:r>
              <a:rPr lang="en-US" altLang="ja-JP" sz="2000" b="1" dirty="0">
                <a:ea typeface="ＭＳ Ｐゴシック" pitchFamily="50" charset="-128"/>
              </a:rPr>
              <a:t>  RA.1237  </a:t>
            </a:r>
            <a:r>
              <a:rPr lang="en-US" altLang="ja-JP" sz="2000" dirty="0">
                <a:ea typeface="ＭＳ Ｐゴシック" pitchFamily="50" charset="-128"/>
              </a:rPr>
              <a:t>Protection of the radio astronomy service from unwanted</a:t>
            </a:r>
          </a:p>
          <a:p>
            <a:r>
              <a:rPr lang="en-US" altLang="ja-JP" sz="2000" dirty="0">
                <a:ea typeface="ＭＳ Ｐゴシック" pitchFamily="50" charset="-128"/>
              </a:rPr>
              <a:t>                emissions resulting from applications of wideband digital</a:t>
            </a:r>
          </a:p>
          <a:p>
            <a:r>
              <a:rPr lang="en-US" altLang="ja-JP" sz="2000" dirty="0">
                <a:ea typeface="ＭＳ Ｐゴシック" pitchFamily="50" charset="-128"/>
              </a:rPr>
              <a:t>                modulation </a:t>
            </a:r>
          </a:p>
          <a:p>
            <a:endParaRPr lang="en-US" altLang="ja-JP" sz="2000" dirty="0">
              <a:ea typeface="ＭＳ Ｐゴシック" pitchFamily="50" charset="-128"/>
            </a:endParaRPr>
          </a:p>
          <a:p>
            <a:pPr algn="ctr"/>
            <a:r>
              <a:rPr lang="en-US" altLang="ja-JP" sz="2000" b="1" dirty="0">
                <a:solidFill>
                  <a:srgbClr val="FF0000"/>
                </a:solidFill>
                <a:ea typeface="ＭＳ Ｐゴシック" pitchFamily="50" charset="-128"/>
              </a:rPr>
              <a:t>Protection of regions in Space</a:t>
            </a:r>
          </a:p>
          <a:p>
            <a:r>
              <a:rPr lang="en-US" altLang="ja-JP" sz="2000" b="1" dirty="0" smtClean="0">
                <a:ea typeface="ＭＳ Ｐゴシック" pitchFamily="50" charset="-128"/>
              </a:rPr>
              <a:t>   RA.479  </a:t>
            </a:r>
            <a:r>
              <a:rPr lang="en-US" altLang="ja-JP" sz="2000" dirty="0">
                <a:ea typeface="ＭＳ Ｐゴシック" pitchFamily="50" charset="-128"/>
              </a:rPr>
              <a:t>Protection of frequencies for </a:t>
            </a:r>
            <a:r>
              <a:rPr lang="en-US" altLang="ja-JP" sz="2000" dirty="0" err="1" smtClean="0">
                <a:ea typeface="ＭＳ Ｐゴシック" pitchFamily="50" charset="-128"/>
              </a:rPr>
              <a:t>radioastronomical</a:t>
            </a:r>
            <a:r>
              <a:rPr lang="en-US" altLang="ja-JP" sz="2000" dirty="0" smtClean="0">
                <a:ea typeface="ＭＳ Ｐゴシック" pitchFamily="50" charset="-128"/>
              </a:rPr>
              <a:t/>
            </a:r>
            <a:br>
              <a:rPr lang="en-US" altLang="ja-JP" sz="2000" dirty="0" smtClean="0">
                <a:ea typeface="ＭＳ Ｐゴシック" pitchFamily="50" charset="-128"/>
              </a:rPr>
            </a:br>
            <a:r>
              <a:rPr lang="en-US" altLang="ja-JP" sz="2000" dirty="0" smtClean="0">
                <a:ea typeface="ＭＳ Ｐゴシック" pitchFamily="50" charset="-128"/>
              </a:rPr>
              <a:t>                 measurements in </a:t>
            </a:r>
            <a:r>
              <a:rPr lang="en-US" altLang="ja-JP" sz="2000" dirty="0">
                <a:ea typeface="ＭＳ Ｐゴシック" pitchFamily="50" charset="-128"/>
              </a:rPr>
              <a:t>the shielded zone of the Moon</a:t>
            </a:r>
          </a:p>
          <a:p>
            <a:endParaRPr lang="en-US" altLang="ja-JP" sz="2000" b="1" dirty="0">
              <a:ea typeface="ＭＳ Ｐゴシック" pitchFamily="50" charset="-128"/>
            </a:endParaRPr>
          </a:p>
          <a:p>
            <a:r>
              <a:rPr lang="en-US" altLang="ja-JP" sz="2000" b="1" dirty="0" smtClean="0">
                <a:ea typeface="ＭＳ Ｐゴシック" pitchFamily="50" charset="-128"/>
              </a:rPr>
              <a:t>   RA.1417  </a:t>
            </a:r>
            <a:r>
              <a:rPr lang="en-US" altLang="ja-JP" sz="2000" dirty="0">
                <a:ea typeface="ＭＳ Ｐゴシック" pitchFamily="50" charset="-128"/>
              </a:rPr>
              <a:t>A radio-quiet zone in the vicinity of the L2  </a:t>
            </a:r>
            <a:r>
              <a:rPr lang="en-US" altLang="ja-JP" sz="2000" dirty="0" smtClean="0">
                <a:ea typeface="ＭＳ Ｐゴシック" pitchFamily="50" charset="-128"/>
              </a:rPr>
              <a:t>Sun-Earth</a:t>
            </a:r>
            <a:br>
              <a:rPr lang="en-US" altLang="ja-JP" sz="2000" dirty="0" smtClean="0">
                <a:ea typeface="ＭＳ Ｐゴシック" pitchFamily="50" charset="-128"/>
              </a:rPr>
            </a:br>
            <a:r>
              <a:rPr lang="en-US" altLang="ja-JP" sz="2000" dirty="0" smtClean="0">
                <a:ea typeface="ＭＳ Ｐゴシック" pitchFamily="50" charset="-128"/>
              </a:rPr>
              <a:t>                   Lagrange</a:t>
            </a:r>
            <a:r>
              <a:rPr lang="en-US" altLang="ja-JP" dirty="0" smtClean="0">
                <a:ea typeface="ＭＳ Ｐゴシック" pitchFamily="50" charset="-128"/>
              </a:rPr>
              <a:t> </a:t>
            </a:r>
            <a:r>
              <a:rPr lang="en-US" altLang="ja-JP" sz="2000" dirty="0" smtClean="0">
                <a:ea typeface="ＭＳ Ｐゴシック" pitchFamily="50" charset="-128"/>
              </a:rPr>
              <a:t>point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B58E-C765-42E1-AD23-49D0DC9F1FB9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b="1">
                <a:ea typeface="ＭＳ Ｐゴシック" pitchFamily="50" charset="-128"/>
              </a:rPr>
              <a:t>ITU-R Recommendations in the Radio Astronomy Series (3)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28600" y="1295400"/>
            <a:ext cx="868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ea typeface="ＭＳ Ｐゴシック" pitchFamily="50" charset="-128"/>
              </a:rPr>
              <a:t>Miscellaneous</a:t>
            </a:r>
          </a:p>
          <a:p>
            <a:r>
              <a:rPr lang="en-US" altLang="ja-JP" sz="2000" b="1" dirty="0" smtClean="0">
                <a:ea typeface="ＭＳ Ｐゴシック" pitchFamily="50" charset="-128"/>
              </a:rPr>
              <a:t>RA.1630  </a:t>
            </a:r>
            <a:r>
              <a:rPr lang="en-US" altLang="ja-JP" sz="2000" dirty="0">
                <a:ea typeface="ＭＳ Ｐゴシック" pitchFamily="50" charset="-128"/>
              </a:rPr>
              <a:t>Technical and operational characteristics of </a:t>
            </a:r>
            <a:r>
              <a:rPr lang="en-US" altLang="ja-JP" sz="2000" dirty="0" smtClean="0">
                <a:ea typeface="ＭＳ Ｐゴシック" pitchFamily="50" charset="-128"/>
              </a:rPr>
              <a:t>ground-based</a:t>
            </a:r>
            <a:br>
              <a:rPr lang="en-US" altLang="ja-JP" sz="2000" dirty="0" smtClean="0">
                <a:ea typeface="ＭＳ Ｐゴシック" pitchFamily="50" charset="-128"/>
              </a:rPr>
            </a:br>
            <a:r>
              <a:rPr lang="en-US" altLang="ja-JP" sz="2000" dirty="0" smtClean="0">
                <a:ea typeface="ＭＳ Ｐゴシック" pitchFamily="50" charset="-128"/>
              </a:rPr>
              <a:t>                 </a:t>
            </a:r>
            <a:r>
              <a:rPr lang="en-US" altLang="ja-JP" sz="2000" dirty="0">
                <a:ea typeface="ＭＳ Ｐゴシック" pitchFamily="50" charset="-128"/>
              </a:rPr>
              <a:t>astronomy systems for use in sharing studies with </a:t>
            </a:r>
            <a:r>
              <a:rPr lang="en-US" altLang="ja-JP" sz="2000" dirty="0" smtClean="0">
                <a:ea typeface="ＭＳ Ｐゴシック" pitchFamily="50" charset="-128"/>
              </a:rPr>
              <a:t>active</a:t>
            </a:r>
            <a:br>
              <a:rPr lang="en-US" altLang="ja-JP" sz="2000" dirty="0" smtClean="0">
                <a:ea typeface="ＭＳ Ｐゴシック" pitchFamily="50" charset="-128"/>
              </a:rPr>
            </a:br>
            <a:r>
              <a:rPr lang="en-US" altLang="ja-JP" sz="2000" dirty="0" smtClean="0">
                <a:ea typeface="ＭＳ Ｐゴシック" pitchFamily="50" charset="-128"/>
              </a:rPr>
              <a:t>                 </a:t>
            </a:r>
            <a:r>
              <a:rPr lang="en-US" altLang="ja-JP" sz="2000" dirty="0">
                <a:ea typeface="ＭＳ Ｐゴシック" pitchFamily="50" charset="-128"/>
              </a:rPr>
              <a:t>services between 10 THz and 1000 THz </a:t>
            </a:r>
            <a:endParaRPr lang="en-US" altLang="ja-JP" sz="2000" dirty="0" smtClean="0">
              <a:ea typeface="ＭＳ Ｐゴシック" pitchFamily="50" charset="-128"/>
            </a:endParaRPr>
          </a:p>
          <a:p>
            <a:endParaRPr lang="en-US" altLang="ja-JP" dirty="0" smtClean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RA.1631  Reference radio astronomy antenna pattern  to be used for </a:t>
            </a:r>
            <a:br>
              <a:rPr lang="en-US" altLang="ja-JP" dirty="0" smtClean="0">
                <a:ea typeface="ＭＳ Ｐゴシック" pitchFamily="50" charset="-128"/>
              </a:rPr>
            </a:br>
            <a:r>
              <a:rPr lang="en-US" altLang="ja-JP" dirty="0" smtClean="0">
                <a:ea typeface="ＭＳ Ｐゴシック" pitchFamily="50" charset="-128"/>
              </a:rPr>
              <a:t>                compatibility analyses between non-GSO systems and radio</a:t>
            </a:r>
            <a:br>
              <a:rPr lang="en-US" altLang="ja-JP" dirty="0" smtClean="0">
                <a:ea typeface="ＭＳ Ｐゴシック" pitchFamily="50" charset="-128"/>
              </a:rPr>
            </a:br>
            <a:r>
              <a:rPr lang="en-US" altLang="ja-JP" dirty="0" smtClean="0">
                <a:ea typeface="ＭＳ Ｐゴシック" pitchFamily="50" charset="-128"/>
              </a:rPr>
              <a:t>                astronomy service stations based on the </a:t>
            </a:r>
            <a:r>
              <a:rPr lang="en-US" altLang="ja-JP" dirty="0" err="1" smtClean="0">
                <a:ea typeface="ＭＳ Ｐゴシック" pitchFamily="50" charset="-128"/>
              </a:rPr>
              <a:t>epfd</a:t>
            </a:r>
            <a:r>
              <a:rPr lang="en-US" altLang="ja-JP" dirty="0" smtClean="0">
                <a:ea typeface="ＭＳ Ｐゴシック" pitchFamily="50" charset="-128"/>
              </a:rPr>
              <a:t> concept</a:t>
            </a:r>
          </a:p>
          <a:p>
            <a:endParaRPr lang="en-US" altLang="ja-JP" dirty="0" smtClean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RA.1750   </a:t>
            </a:r>
            <a:r>
              <a:rPr lang="en-US" altLang="ja-JP" dirty="0" smtClean="0">
                <a:ea typeface="ＭＳ Ｐゴシック" pitchFamily="50" charset="-128"/>
              </a:rPr>
              <a:t>Mutual planning between the Earth </a:t>
            </a:r>
            <a:r>
              <a:rPr lang="en-US" altLang="ja-JP" dirty="0" smtClean="0">
                <a:ea typeface="ＭＳ Ｐゴシック" pitchFamily="50" charset="-128"/>
              </a:rPr>
              <a:t>exploration-satellite</a:t>
            </a:r>
            <a:br>
              <a:rPr lang="en-US" altLang="ja-JP" dirty="0" smtClean="0">
                <a:ea typeface="ＭＳ Ｐゴシック" pitchFamily="50" charset="-128"/>
              </a:rPr>
            </a:br>
            <a:r>
              <a:rPr lang="en-US" altLang="ja-JP" dirty="0" smtClean="0">
                <a:ea typeface="ＭＳ Ｐゴシック" pitchFamily="50" charset="-128"/>
              </a:rPr>
              <a:t>                 </a:t>
            </a:r>
            <a:r>
              <a:rPr lang="en-US" altLang="ja-JP" dirty="0" smtClean="0">
                <a:ea typeface="ＭＳ Ｐゴシック" pitchFamily="50" charset="-128"/>
              </a:rPr>
              <a:t>service (active) and the radio astronomy service in the </a:t>
            </a:r>
            <a:r>
              <a:rPr lang="en-US" altLang="ja-JP" dirty="0" smtClean="0">
                <a:ea typeface="ＭＳ Ｐゴシック" pitchFamily="50" charset="-128"/>
              </a:rPr>
              <a:t/>
            </a:r>
            <a:br>
              <a:rPr lang="en-US" altLang="ja-JP" dirty="0" smtClean="0">
                <a:ea typeface="ＭＳ Ｐゴシック" pitchFamily="50" charset="-128"/>
              </a:rPr>
            </a:br>
            <a:r>
              <a:rPr lang="en-US" altLang="ja-JP" dirty="0" smtClean="0">
                <a:ea typeface="ＭＳ Ｐゴシック" pitchFamily="50" charset="-128"/>
              </a:rPr>
              <a:t>                 94 </a:t>
            </a:r>
            <a:r>
              <a:rPr lang="en-US" altLang="ja-JP" dirty="0" smtClean="0">
                <a:ea typeface="ＭＳ Ｐゴシック" pitchFamily="50" charset="-128"/>
              </a:rPr>
              <a:t>GHz and 130 GHz bands</a:t>
            </a:r>
            <a:endParaRPr lang="en-US" altLang="ja-JP" sz="2000" dirty="0">
              <a:ea typeface="ＭＳ Ｐゴシック" pitchFamily="50" charset="-128"/>
            </a:endParaRPr>
          </a:p>
          <a:p>
            <a:endParaRPr lang="en-US" altLang="ja-JP" sz="2000" dirty="0">
              <a:ea typeface="ＭＳ Ｐゴシック" pitchFamily="50" charset="-128"/>
            </a:endParaRPr>
          </a:p>
          <a:p>
            <a:endParaRPr lang="en-US" altLang="ja-JP" dirty="0">
              <a:ea typeface="ＭＳ Ｐゴシック" pitchFamily="50" charset="-128"/>
            </a:endParaRPr>
          </a:p>
          <a:p>
            <a:endParaRPr lang="en-US" altLang="ja-JP" dirty="0">
              <a:ea typeface="ＭＳ Ｐゴシック" pitchFamily="50" charset="-128"/>
            </a:endParaRPr>
          </a:p>
          <a:p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B58E-C765-42E1-AD23-49D0DC9F1FB9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RA.769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ja-JP" sz="2800" dirty="0" smtClean="0">
                <a:solidFill>
                  <a:schemeClr val="tx1"/>
                </a:solidFill>
              </a:rPr>
              <a:t>Defines threshold levels of interference detrimental to RA observations, and recommends to meet these levels</a:t>
            </a:r>
            <a:endParaRPr lang="ja-JP" altLang="en-US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sz="2800" dirty="0" smtClean="0">
                <a:solidFill>
                  <a:schemeClr val="tx1"/>
                </a:solidFill>
              </a:rPr>
              <a:t>Calculation method</a:t>
            </a:r>
            <a:endParaRPr lang="ja-JP" altLang="en-US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sz="2800" dirty="0" smtClean="0">
                <a:solidFill>
                  <a:schemeClr val="tx1"/>
                </a:solidFill>
              </a:rPr>
              <a:t>Two modes</a:t>
            </a:r>
          </a:p>
          <a:p>
            <a:pPr lvl="1" eaLnBrk="1" hangingPunct="1"/>
            <a:r>
              <a:rPr lang="en-US" altLang="ja-JP" sz="2700" dirty="0" smtClean="0">
                <a:solidFill>
                  <a:schemeClr val="tx1"/>
                </a:solidFill>
              </a:rPr>
              <a:t>Continuum mode (Table 1): total power </a:t>
            </a:r>
            <a:r>
              <a:rPr lang="en-US" altLang="ja-JP" sz="2700" dirty="0" smtClean="0"/>
              <a:t>in</a:t>
            </a:r>
            <a:r>
              <a:rPr lang="en-US" altLang="ja-JP" sz="2700" dirty="0" smtClean="0">
                <a:solidFill>
                  <a:schemeClr val="tx1"/>
                </a:solidFill>
              </a:rPr>
              <a:t>to an entire RA band</a:t>
            </a:r>
          </a:p>
          <a:p>
            <a:pPr lvl="1" eaLnBrk="1" hangingPunct="1"/>
            <a:r>
              <a:rPr lang="en-US" altLang="ja-JP" sz="2700" dirty="0" smtClean="0">
                <a:solidFill>
                  <a:schemeClr val="tx1"/>
                </a:solidFill>
              </a:rPr>
              <a:t>Spectral line mode (Table 2): power into a reference band width </a:t>
            </a:r>
            <a:endParaRPr lang="ja-JP" altLang="en-US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sz="2800" dirty="0" smtClean="0">
                <a:solidFill>
                  <a:schemeClr val="tx1"/>
                </a:solidFill>
              </a:rPr>
              <a:t>Threshold values for both modes should be simultaneously met</a:t>
            </a:r>
            <a:endParaRPr lang="ja-JP" alt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2010/06/01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IUCAF SS 2010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EA0B-724A-4AFB-8198-525876FAC17E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UCAF Summer School, 201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063DE8"/>
      </a:accent1>
      <a:accent2>
        <a:srgbClr val="00AE00"/>
      </a:accent2>
      <a:accent3>
        <a:srgbClr val="FFFFFF"/>
      </a:accent3>
      <a:accent4>
        <a:srgbClr val="000000"/>
      </a:accent4>
      <a:accent5>
        <a:srgbClr val="AAAFF2"/>
      </a:accent5>
      <a:accent6>
        <a:srgbClr val="009D00"/>
      </a:accent6>
      <a:hlink>
        <a:srgbClr val="FC0128"/>
      </a:hlink>
      <a:folHlink>
        <a:srgbClr val="CECECE"/>
      </a:folHlink>
    </a:clrScheme>
    <a:fontScheme name="Fall 2000 OMB ALMA Presentation -- Draft 5, December 11, 2000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all 2000 OMB ALMA Presentation -- Draft 5, December 11, 2000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ll 2000 OMB ALMA Presentation -- Draft 5, December 11, 2000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R:\WWUSER\OFFICE\TEMPLATE\Fall 2000 OMB ALMA Presentation -- Draft 5, December 11, 2000.pot</Template>
  <TotalTime>1261</TotalTime>
  <Pages>26</Pages>
  <Words>1181</Words>
  <Application>Microsoft Office PowerPoint</Application>
  <PresentationFormat>画面に合わせる (4:3)</PresentationFormat>
  <Paragraphs>296</Paragraphs>
  <Slides>24</Slides>
  <Notes>17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IUCAF Summer School, 2010</vt:lpstr>
      <vt:lpstr>Mathcad Document</vt:lpstr>
      <vt:lpstr>CorelEquation 12 Equation</vt:lpstr>
      <vt:lpstr>Microsoft Equation 3.0</vt:lpstr>
      <vt:lpstr>ITU-R Recommendations and Reports</vt:lpstr>
      <vt:lpstr>Recommendations</vt:lpstr>
      <vt:lpstr>Production of Recs.</vt:lpstr>
      <vt:lpstr>ITU-R Recommendation Series</vt:lpstr>
      <vt:lpstr>How to Name Recs</vt:lpstr>
      <vt:lpstr>ITU-R Recommendations in the Radio Astronomy Series (1)</vt:lpstr>
      <vt:lpstr>ITU-R Recommendations in the Radio Astronomy Series (2)</vt:lpstr>
      <vt:lpstr>ITU-R Recommendations in the Radio Astronomy Series (3)</vt:lpstr>
      <vt:lpstr>RA.769</vt:lpstr>
      <vt:lpstr>スライド 10</vt:lpstr>
      <vt:lpstr>SA.509 Sidelobe Model</vt:lpstr>
      <vt:lpstr>Example of sidelobes</vt:lpstr>
      <vt:lpstr>Gain (G) and aperture (A) for detrimental threshold calculation</vt:lpstr>
      <vt:lpstr>Threshold-level Formula</vt:lpstr>
      <vt:lpstr>Detrimental thresholds for total power observations</vt:lpstr>
      <vt:lpstr>Basic Radio Interferometer</vt:lpstr>
      <vt:lpstr>Interference threshold for VLBI</vt:lpstr>
      <vt:lpstr>Detrimental thresholds for continuum observations</vt:lpstr>
      <vt:lpstr>RA.1513</vt:lpstr>
      <vt:lpstr>Reports</vt:lpstr>
      <vt:lpstr>Production of Reps.</vt:lpstr>
      <vt:lpstr>RA series Reports</vt:lpstr>
      <vt:lpstr>Rep. ITU-R RA.2131</vt:lpstr>
      <vt:lpstr>How to Get ITU-R Recs/Reps ?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IUCAF SS 2010</dc:title>
  <dc:creator>mo</dc:creator>
  <cp:lastModifiedBy>mo</cp:lastModifiedBy>
  <cp:revision>26</cp:revision>
  <cp:lastPrinted>2000-12-11T20:08:52Z</cp:lastPrinted>
  <dcterms:created xsi:type="dcterms:W3CDTF">2002-05-13T14:04:13Z</dcterms:created>
  <dcterms:modified xsi:type="dcterms:W3CDTF">2010-05-31T11:37:54Z</dcterms:modified>
</cp:coreProperties>
</file>