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25"/>
  </p:notesMasterIdLst>
  <p:handoutMasterIdLst>
    <p:handoutMasterId r:id="rId26"/>
  </p:handoutMasterIdLst>
  <p:sldIdLst>
    <p:sldId id="256" r:id="rId2"/>
    <p:sldId id="307" r:id="rId3"/>
    <p:sldId id="308" r:id="rId4"/>
    <p:sldId id="306" r:id="rId5"/>
    <p:sldId id="293" r:id="rId6"/>
    <p:sldId id="294" r:id="rId7"/>
    <p:sldId id="320" r:id="rId8"/>
    <p:sldId id="285" r:id="rId9"/>
    <p:sldId id="276" r:id="rId10"/>
    <p:sldId id="259" r:id="rId11"/>
    <p:sldId id="260" r:id="rId12"/>
    <p:sldId id="288" r:id="rId13"/>
    <p:sldId id="303" r:id="rId14"/>
    <p:sldId id="315" r:id="rId15"/>
    <p:sldId id="318" r:id="rId16"/>
    <p:sldId id="304" r:id="rId17"/>
    <p:sldId id="264" r:id="rId18"/>
    <p:sldId id="319" r:id="rId19"/>
    <p:sldId id="274" r:id="rId20"/>
    <p:sldId id="282" r:id="rId21"/>
    <p:sldId id="281" r:id="rId22"/>
    <p:sldId id="283" r:id="rId23"/>
    <p:sldId id="314" r:id="rId24"/>
  </p:sldIdLst>
  <p:sldSz cx="9144000" cy="6858000" type="overhead"/>
  <p:notesSz cx="6858000" cy="9144000"/>
  <p:defaultTextStyle>
    <a:defPPr>
      <a:defRPr lang="en-US"/>
    </a:defPPr>
    <a:lvl1pPr algn="l" rtl="0" eaLnBrk="0" fontAlgn="base" hangingPunct="0">
      <a:spcBef>
        <a:spcPts val="500"/>
      </a:spcBef>
      <a:spcAft>
        <a:spcPts val="500"/>
      </a:spcAft>
      <a:buClr>
        <a:schemeClr val="tx2"/>
      </a:buClr>
      <a:buSzPct val="160000"/>
      <a:buChar char="•"/>
      <a:defRPr kumimoji="1" sz="1400" b="1" kern="1200">
        <a:solidFill>
          <a:schemeClr val="hlink"/>
        </a:solidFill>
        <a:latin typeface="Arial" pitchFamily="34" charset="0"/>
        <a:ea typeface="+mn-ea"/>
        <a:cs typeface="+mn-cs"/>
      </a:defRPr>
    </a:lvl1pPr>
    <a:lvl2pPr marL="457200" algn="l" rtl="0" eaLnBrk="0" fontAlgn="base" hangingPunct="0">
      <a:spcBef>
        <a:spcPts val="500"/>
      </a:spcBef>
      <a:spcAft>
        <a:spcPts val="500"/>
      </a:spcAft>
      <a:buClr>
        <a:schemeClr val="tx2"/>
      </a:buClr>
      <a:buSzPct val="160000"/>
      <a:buChar char="•"/>
      <a:defRPr kumimoji="1" sz="1400" b="1" kern="1200">
        <a:solidFill>
          <a:schemeClr val="hlink"/>
        </a:solidFill>
        <a:latin typeface="Arial" pitchFamily="34" charset="0"/>
        <a:ea typeface="+mn-ea"/>
        <a:cs typeface="+mn-cs"/>
      </a:defRPr>
    </a:lvl2pPr>
    <a:lvl3pPr marL="914400" algn="l" rtl="0" eaLnBrk="0" fontAlgn="base" hangingPunct="0">
      <a:spcBef>
        <a:spcPts val="500"/>
      </a:spcBef>
      <a:spcAft>
        <a:spcPts val="500"/>
      </a:spcAft>
      <a:buClr>
        <a:schemeClr val="tx2"/>
      </a:buClr>
      <a:buSzPct val="160000"/>
      <a:buChar char="•"/>
      <a:defRPr kumimoji="1" sz="1400" b="1" kern="1200">
        <a:solidFill>
          <a:schemeClr val="hlink"/>
        </a:solidFill>
        <a:latin typeface="Arial" pitchFamily="34" charset="0"/>
        <a:ea typeface="+mn-ea"/>
        <a:cs typeface="+mn-cs"/>
      </a:defRPr>
    </a:lvl3pPr>
    <a:lvl4pPr marL="1371600" algn="l" rtl="0" eaLnBrk="0" fontAlgn="base" hangingPunct="0">
      <a:spcBef>
        <a:spcPts val="500"/>
      </a:spcBef>
      <a:spcAft>
        <a:spcPts val="500"/>
      </a:spcAft>
      <a:buClr>
        <a:schemeClr val="tx2"/>
      </a:buClr>
      <a:buSzPct val="160000"/>
      <a:buChar char="•"/>
      <a:defRPr kumimoji="1" sz="1400" b="1" kern="1200">
        <a:solidFill>
          <a:schemeClr val="hlink"/>
        </a:solidFill>
        <a:latin typeface="Arial" pitchFamily="34" charset="0"/>
        <a:ea typeface="+mn-ea"/>
        <a:cs typeface="+mn-cs"/>
      </a:defRPr>
    </a:lvl4pPr>
    <a:lvl5pPr marL="1828800" algn="l" rtl="0" eaLnBrk="0" fontAlgn="base" hangingPunct="0">
      <a:spcBef>
        <a:spcPts val="500"/>
      </a:spcBef>
      <a:spcAft>
        <a:spcPts val="500"/>
      </a:spcAft>
      <a:buClr>
        <a:schemeClr val="tx2"/>
      </a:buClr>
      <a:buSzPct val="160000"/>
      <a:buChar char="•"/>
      <a:defRPr kumimoji="1" sz="1400" b="1" kern="1200">
        <a:solidFill>
          <a:schemeClr val="hlink"/>
        </a:solidFill>
        <a:latin typeface="Arial" pitchFamily="34" charset="0"/>
        <a:ea typeface="+mn-ea"/>
        <a:cs typeface="+mn-cs"/>
      </a:defRPr>
    </a:lvl5pPr>
    <a:lvl6pPr marL="2286000" algn="l" defTabSz="914400" rtl="0" eaLnBrk="1" latinLnBrk="0" hangingPunct="1">
      <a:defRPr kumimoji="1" sz="1400" b="1" kern="1200">
        <a:solidFill>
          <a:schemeClr val="hlink"/>
        </a:solidFill>
        <a:latin typeface="Arial" pitchFamily="34" charset="0"/>
        <a:ea typeface="+mn-ea"/>
        <a:cs typeface="+mn-cs"/>
      </a:defRPr>
    </a:lvl6pPr>
    <a:lvl7pPr marL="2743200" algn="l" defTabSz="914400" rtl="0" eaLnBrk="1" latinLnBrk="0" hangingPunct="1">
      <a:defRPr kumimoji="1" sz="1400" b="1" kern="1200">
        <a:solidFill>
          <a:schemeClr val="hlink"/>
        </a:solidFill>
        <a:latin typeface="Arial" pitchFamily="34" charset="0"/>
        <a:ea typeface="+mn-ea"/>
        <a:cs typeface="+mn-cs"/>
      </a:defRPr>
    </a:lvl7pPr>
    <a:lvl8pPr marL="3200400" algn="l" defTabSz="914400" rtl="0" eaLnBrk="1" latinLnBrk="0" hangingPunct="1">
      <a:defRPr kumimoji="1" sz="1400" b="1" kern="1200">
        <a:solidFill>
          <a:schemeClr val="hlink"/>
        </a:solidFill>
        <a:latin typeface="Arial" pitchFamily="34" charset="0"/>
        <a:ea typeface="+mn-ea"/>
        <a:cs typeface="+mn-cs"/>
      </a:defRPr>
    </a:lvl8pPr>
    <a:lvl9pPr marL="3657600" algn="l" defTabSz="914400" rtl="0" eaLnBrk="1" latinLnBrk="0" hangingPunct="1">
      <a:defRPr kumimoji="1" sz="1400" b="1" kern="1200">
        <a:solidFill>
          <a:schemeClr val="hlink"/>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hlink"/>
    </p:penClr>
  </p:showPr>
  <p:clrMru>
    <a:srgbClr val="003399"/>
    <a:srgbClr val="E70127"/>
    <a:srgbClr val="336699"/>
    <a:srgbClr val="008080"/>
    <a:srgbClr val="009999"/>
    <a:srgbClr val="FF99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4660"/>
  </p:normalViewPr>
  <p:slideViewPr>
    <p:cSldViewPr>
      <p:cViewPr>
        <p:scale>
          <a:sx n="120" d="100"/>
          <a:sy n="120"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0"/>
              </a:spcBef>
              <a:spcAft>
                <a:spcPct val="0"/>
              </a:spcAft>
              <a:buClrTx/>
              <a:buSzTx/>
              <a:buFontTx/>
              <a:buNone/>
              <a:defRPr kumimoji="0" sz="1200" b="0">
                <a:solidFill>
                  <a:schemeClr val="tx1"/>
                </a:solidFill>
                <a:latin typeface="Times New Roman" pitchFamily="18" charset="0"/>
              </a:defRPr>
            </a:lvl1pPr>
          </a:lstStyle>
          <a:p>
            <a:r>
              <a:rPr lang="en-US" dirty="0"/>
              <a:t>Tomas Gergely</a:t>
            </a:r>
          </a:p>
        </p:txBody>
      </p:sp>
      <p:sp>
        <p:nvSpPr>
          <p:cNvPr id="14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0"/>
              </a:spcBef>
              <a:spcAft>
                <a:spcPct val="0"/>
              </a:spcAft>
              <a:buClrTx/>
              <a:buSzTx/>
              <a:buFontTx/>
              <a:buNone/>
              <a:defRPr kumimoji="0" sz="1200" b="0">
                <a:solidFill>
                  <a:schemeClr val="tx1"/>
                </a:solidFill>
                <a:latin typeface="Times New Roman" pitchFamily="18" charset="0"/>
              </a:defRPr>
            </a:lvl1pPr>
          </a:lstStyle>
          <a:p>
            <a:fld id="{629B9062-03A1-4F53-8330-D72D1504287E}" type="datetime1">
              <a:rPr lang="en-US"/>
              <a:pPr/>
              <a:t>6/2/2010</a:t>
            </a:fld>
            <a:endParaRPr lang="en-US" dirty="0"/>
          </a:p>
        </p:txBody>
      </p:sp>
      <p:sp>
        <p:nvSpPr>
          <p:cNvPr id="14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0"/>
              </a:spcBef>
              <a:spcAft>
                <a:spcPct val="0"/>
              </a:spcAft>
              <a:buClrTx/>
              <a:buSzTx/>
              <a:buFontTx/>
              <a:buNone/>
              <a:defRPr kumimoji="0" sz="1200" b="0">
                <a:solidFill>
                  <a:schemeClr val="tx1"/>
                </a:solidFill>
                <a:latin typeface="Times New Roman" pitchFamily="18" charset="0"/>
              </a:defRPr>
            </a:lvl1pPr>
          </a:lstStyle>
          <a:p>
            <a:r>
              <a:rPr lang="en-US" dirty="0"/>
              <a:t>World Radiocommunication Conferences</a:t>
            </a:r>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0"/>
              </a:spcBef>
              <a:spcAft>
                <a:spcPct val="0"/>
              </a:spcAft>
              <a:buClrTx/>
              <a:buSzTx/>
              <a:buFontTx/>
              <a:buNone/>
              <a:defRPr kumimoji="0" sz="1200" b="0">
                <a:solidFill>
                  <a:schemeClr val="tx1"/>
                </a:solidFill>
                <a:latin typeface="Times New Roman" pitchFamily="18" charset="0"/>
              </a:defRPr>
            </a:lvl1pPr>
          </a:lstStyle>
          <a:p>
            <a:fld id="{B2281B7C-16F4-4D89-BF10-AD917F1F53FD}" type="slidenum">
              <a:rPr lang="en-US"/>
              <a:pPr/>
              <a:t>&lt;#&gt;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0"/>
              </a:spcBef>
              <a:spcAft>
                <a:spcPct val="0"/>
              </a:spcAft>
              <a:buClrTx/>
              <a:buSzTx/>
              <a:buFontTx/>
              <a:buNone/>
              <a:defRPr kumimoji="0" sz="1200" b="0">
                <a:solidFill>
                  <a:schemeClr val="tx1"/>
                </a:solidFill>
                <a:latin typeface="Times New Roman" pitchFamily="18" charset="0"/>
              </a:defRPr>
            </a:lvl1pPr>
          </a:lstStyle>
          <a:p>
            <a:endParaRPr lang="en-US" dirty="0"/>
          </a:p>
        </p:txBody>
      </p:sp>
      <p:sp>
        <p:nvSpPr>
          <p:cNvPr id="2057" name="Rectangle 9"/>
          <p:cNvSpPr>
            <a:spLocks noGrp="1" noRot="1" noChangeAspect="1"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9" name="Rectangle 11"/>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0"/>
              </a:spcBef>
              <a:spcAft>
                <a:spcPct val="0"/>
              </a:spcAft>
              <a:buClrTx/>
              <a:buSzTx/>
              <a:buFontTx/>
              <a:buNone/>
              <a:defRPr kumimoji="0" sz="1200" b="0">
                <a:solidFill>
                  <a:schemeClr val="tx1"/>
                </a:solidFill>
                <a:latin typeface="Times New Roman" pitchFamily="18" charset="0"/>
              </a:defRPr>
            </a:lvl1pPr>
          </a:lstStyle>
          <a:p>
            <a:fld id="{B8FD13D4-8DD0-4E60-B662-511517A5EA57}" type="datetime1">
              <a:rPr lang="en-US"/>
              <a:pPr/>
              <a:t>6/2/2010</a:t>
            </a:fld>
            <a:endParaRPr lang="en-US" dirty="0"/>
          </a:p>
        </p:txBody>
      </p:sp>
      <p:sp>
        <p:nvSpPr>
          <p:cNvPr id="2060"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0"/>
              </a:spcBef>
              <a:spcAft>
                <a:spcPct val="0"/>
              </a:spcAft>
              <a:buClrTx/>
              <a:buSzTx/>
              <a:buFontTx/>
              <a:buNone/>
              <a:defRPr kumimoji="0" sz="1200" b="0">
                <a:solidFill>
                  <a:schemeClr val="tx1"/>
                </a:solidFill>
                <a:latin typeface="Times New Roman" pitchFamily="18" charset="0"/>
              </a:defRPr>
            </a:lvl1pPr>
          </a:lstStyle>
          <a:p>
            <a:endParaRPr lang="en-US" dirty="0"/>
          </a:p>
        </p:txBody>
      </p:sp>
      <p:sp>
        <p:nvSpPr>
          <p:cNvPr id="2061"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0"/>
              </a:spcBef>
              <a:spcAft>
                <a:spcPct val="0"/>
              </a:spcAft>
              <a:buClrTx/>
              <a:buSzTx/>
              <a:buFontTx/>
              <a:buNone/>
              <a:defRPr kumimoji="0" sz="1200" b="0">
                <a:solidFill>
                  <a:schemeClr val="tx1"/>
                </a:solidFill>
                <a:latin typeface="Times New Roman" pitchFamily="18" charset="0"/>
              </a:defRPr>
            </a:lvl1pPr>
          </a:lstStyle>
          <a:p>
            <a:fld id="{F761578D-B8DE-4A56-BC8F-22E22B320F5D}" type="slidenum">
              <a:rPr lang="en-US"/>
              <a:pPr/>
              <a:t>&lt;#&gt;</a:t>
            </a:fld>
            <a:endParaRPr lang="en-US" dirty="0"/>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4B1C0530-DC22-4081-8C2E-32E50C8FC630}"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F1C53A35-D1C0-420A-9E23-F6E2A7A6EF03}" type="slidenum">
              <a:rPr lang="en-US"/>
              <a:pPr/>
              <a:t>1</a:t>
            </a:fld>
            <a:endParaRPr lang="en-US" dirty="0"/>
          </a:p>
        </p:txBody>
      </p:sp>
      <p:sp>
        <p:nvSpPr>
          <p:cNvPr id="103426" name="Rectangle 2"/>
          <p:cNvSpPr>
            <a:spLocks noGrp="1" noRot="1" noChangeAspect="1" noChangeArrowheads="1"/>
          </p:cNvSpPr>
          <p:nvPr>
            <p:ph type="sldImg"/>
          </p:nvPr>
        </p:nvSpPr>
        <p:spPr>
          <a:ln/>
        </p:spPr>
      </p:sp>
      <p:sp>
        <p:nvSpPr>
          <p:cNvPr id="1034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A2EE960F-BFD8-4C16-B66B-A1CB8F3279FD}"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AE610479-C9D9-4A6A-87A6-D651B627C9C7}" type="slidenum">
              <a:rPr lang="en-US"/>
              <a:pPr/>
              <a:t>11</a:t>
            </a:fld>
            <a:endParaRPr lang="en-US" dirty="0"/>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4E2C2A51-44B6-48C8-A3A2-B56AA46074A5}"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80EC7715-9EA6-478D-835E-9F3811562B4E}" type="slidenum">
              <a:rPr lang="en-US"/>
              <a:pPr/>
              <a:t>12</a:t>
            </a:fld>
            <a:endParaRPr lang="en-US" dirty="0"/>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3C6D1750-1966-4C70-A14F-77F01DB3DE88}"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8D93EECF-E8DB-40A3-A6AE-7D2E7168D1F8}" type="slidenum">
              <a:rPr lang="en-US"/>
              <a:pPr/>
              <a:t>13</a:t>
            </a:fld>
            <a:endParaRPr lang="en-US" dirty="0"/>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A67F1EC1-C0D0-42D2-B40D-148C042B0174}"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D85D2835-7B55-4CFB-AAF1-F34071709BF4}" type="slidenum">
              <a:rPr lang="en-US"/>
              <a:pPr/>
              <a:t>16</a:t>
            </a:fld>
            <a:endParaRPr lang="en-US" dirty="0"/>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463309B2-2A23-42E8-AD02-E879B5A103C1}"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7DC0D8EE-268D-4B02-B78A-884506BF5771}" type="slidenum">
              <a:rPr lang="en-US"/>
              <a:pPr/>
              <a:t>17</a:t>
            </a:fld>
            <a:endParaRPr lang="en-US" dirty="0"/>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FCF820DB-5BA4-4039-8BA9-D15DD2CCB4C4}"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9950D324-F94A-4214-BA53-C28557BF4E04}" type="slidenum">
              <a:rPr lang="en-US"/>
              <a:pPr/>
              <a:t>19</a:t>
            </a:fld>
            <a:endParaRPr lang="en-US" dirty="0"/>
          </a:p>
        </p:txBody>
      </p:sp>
      <p:sp>
        <p:nvSpPr>
          <p:cNvPr id="102402" name="Rectangle 2"/>
          <p:cNvSpPr>
            <a:spLocks noGrp="1" noRot="1" noChangeAspect="1" noChangeArrowheads="1"/>
          </p:cNvSpPr>
          <p:nvPr>
            <p:ph type="sldImg"/>
          </p:nvPr>
        </p:nvSpPr>
        <p:spPr>
          <a:ln/>
        </p:spPr>
      </p:sp>
      <p:sp>
        <p:nvSpPr>
          <p:cNvPr id="1024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DC2FCABA-A970-4AE8-A836-6CD008730B38}"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13791CDA-1414-42E4-B6D4-CC7C17097036}" type="slidenum">
              <a:rPr lang="en-US"/>
              <a:pPr/>
              <a:t>20</a:t>
            </a:fld>
            <a:endParaRPr lang="en-US" dirty="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E2C2DC93-A63F-4F71-A5C1-EC29F98DC333}"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194911CF-5410-4C27-B211-064C9323E218}" type="slidenum">
              <a:rPr lang="en-US"/>
              <a:pPr/>
              <a:t>21</a:t>
            </a:fld>
            <a:endParaRPr lang="en-US" dirty="0"/>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97D4D66D-5938-4FDC-8133-648143C3B8B8}"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10F39536-3574-4B57-88D3-E1E4CC849189}" type="slidenum">
              <a:rPr lang="en-US"/>
              <a:pPr/>
              <a:t>22</a:t>
            </a:fld>
            <a:endParaRPr lang="en-US" dirty="0"/>
          </a:p>
        </p:txBody>
      </p:sp>
      <p:sp>
        <p:nvSpPr>
          <p:cNvPr id="101378" name="Rectangle 2"/>
          <p:cNvSpPr>
            <a:spLocks noGrp="1" noRot="1" noChangeAspect="1" noChangeArrowheads="1"/>
          </p:cNvSpPr>
          <p:nvPr>
            <p:ph type="sldImg"/>
          </p:nvPr>
        </p:nvSpPr>
        <p:spPr>
          <a:ln/>
        </p:spPr>
      </p:sp>
      <p:sp>
        <p:nvSpPr>
          <p:cNvPr id="1013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7DB90822-7FE1-4342-8744-096488720536}"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5A8C9EC5-7041-40F9-849D-9AC06C4C63BD}" type="slidenum">
              <a:rPr lang="en-US"/>
              <a:pPr/>
              <a:t>2</a:t>
            </a:fld>
            <a:endParaRPr lang="en-US" dirty="0"/>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7FDC614B-BE88-4D90-98B2-D9D0B5DC2C3B}"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F749FED0-2476-4138-B3A5-B00528765606}" type="slidenum">
              <a:rPr lang="en-US"/>
              <a:pPr/>
              <a:t>3</a:t>
            </a:fld>
            <a:endParaRPr lang="en-US" dirty="0"/>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6D213B08-B182-4F16-9DB1-A9DE862AE8BC}"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33A042EE-5DF2-4280-B014-19169C8221DE}" type="slidenum">
              <a:rPr lang="en-US"/>
              <a:pPr/>
              <a:t>4</a:t>
            </a:fld>
            <a:endParaRPr lang="en-US" dirty="0"/>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C5FC3E6B-9143-43A3-B56A-EA4BED265CBE}"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1FC18B06-2527-461C-ADC2-E7E6C5238C42}" type="slidenum">
              <a:rPr lang="en-US"/>
              <a:pPr/>
              <a:t>5</a:t>
            </a:fld>
            <a:endParaRPr lang="en-US" dirty="0"/>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0F902EA4-3EE2-4E7C-9E6F-0D6A7B080A9A}"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8BE4676D-AE66-4D48-AF44-76F75909E478}" type="slidenum">
              <a:rPr lang="en-US"/>
              <a:pPr/>
              <a:t>6</a:t>
            </a:fld>
            <a:endParaRPr lang="en-US" dirty="0"/>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355FD403-4DEF-486C-9CF3-FF29A4220C23}"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C2DB1E86-7F54-420D-B25C-9C3969CCD1EA}" type="slidenum">
              <a:rPr lang="en-US"/>
              <a:pPr/>
              <a:t>8</a:t>
            </a:fld>
            <a:endParaRPr lang="en-US" dirty="0"/>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7781F002-3883-4133-9AED-9A400633B8EC}"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E30B5A52-4BE9-41F7-A483-1BC437010F8F}" type="slidenum">
              <a:rPr lang="en-US"/>
              <a:pPr/>
              <a:t>9</a:t>
            </a:fld>
            <a:endParaRPr lang="en-US" dirty="0"/>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F56AFDEE-1951-423E-9C38-EE08429AA94F}" type="datetime1">
              <a:rPr lang="en-US"/>
              <a:pPr/>
              <a:t>6/2/2010</a:t>
            </a:fld>
            <a:endParaRPr lang="en-US" dirty="0"/>
          </a:p>
        </p:txBody>
      </p:sp>
      <p:sp>
        <p:nvSpPr>
          <p:cNvPr id="7" name="Rectangle 13"/>
          <p:cNvSpPr>
            <a:spLocks noGrp="1" noChangeArrowheads="1"/>
          </p:cNvSpPr>
          <p:nvPr>
            <p:ph type="sldNum" sz="quarter" idx="5"/>
          </p:nvPr>
        </p:nvSpPr>
        <p:spPr>
          <a:ln/>
        </p:spPr>
        <p:txBody>
          <a:bodyPr/>
          <a:lstStyle/>
          <a:p>
            <a:fld id="{2C046E65-966F-4CA4-A430-33D50339D07A}" type="slidenum">
              <a:rPr lang="en-US"/>
              <a:pPr/>
              <a:t>10</a:t>
            </a:fld>
            <a:endParaRPr lang="en-US" dirty="0"/>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7F259968-4602-404A-A9E3-42C3C6542669}" type="datetime3">
              <a:rPr lang="en-US"/>
              <a:pPr/>
              <a:t>2 June 2010</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7C1A231-FF63-4E52-9DFC-1F3823333AD1}" type="slidenum">
              <a:rPr lang="en-US"/>
              <a:pPr/>
              <a:t>&lt;#&gt;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E2EB338-0ECD-40F6-9423-5672AAAAE96D}" type="datetime3">
              <a:rPr lang="en-US"/>
              <a:pPr/>
              <a:t>2 June 2010</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E8D6102-5E50-4B0A-AC23-959D93EBFBD2}" type="slidenum">
              <a:rPr lang="en-US"/>
              <a:pPr/>
              <a:t>&lt;#&gt;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1813" y="361950"/>
            <a:ext cx="1938337" cy="5676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61950"/>
            <a:ext cx="5662613" cy="5676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8534E43-EEC0-4453-8C22-1C7A783CA411}" type="datetime3">
              <a:rPr lang="en-US"/>
              <a:pPr/>
              <a:t>2 June 2010</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F630740-3CDF-4CC7-BA77-89F94738DD04}" type="slidenum">
              <a:rPr lang="en-US"/>
              <a:pPr/>
              <a:t>&lt;#&gt;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61950"/>
            <a:ext cx="775335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1162050" y="1828800"/>
            <a:ext cx="7581900" cy="4210050"/>
          </a:xfrm>
        </p:spPr>
        <p:txBody>
          <a:bodyPr/>
          <a:lstStyle/>
          <a:p>
            <a:endParaRPr lang="en-US" dirty="0"/>
          </a:p>
        </p:txBody>
      </p:sp>
      <p:sp>
        <p:nvSpPr>
          <p:cNvPr id="4" name="Date Placeholder 3"/>
          <p:cNvSpPr>
            <a:spLocks noGrp="1"/>
          </p:cNvSpPr>
          <p:nvPr>
            <p:ph type="dt" sz="half" idx="10"/>
          </p:nvPr>
        </p:nvSpPr>
        <p:spPr>
          <a:xfrm>
            <a:off x="1143000" y="6248400"/>
            <a:ext cx="1905000" cy="457200"/>
          </a:xfrm>
        </p:spPr>
        <p:txBody>
          <a:bodyPr/>
          <a:lstStyle>
            <a:lvl1pPr>
              <a:defRPr/>
            </a:lvl1pPr>
          </a:lstStyle>
          <a:p>
            <a:fld id="{3B206AF0-1C6F-4E4D-8640-F063951DBA62}" type="datetime3">
              <a:rPr lang="en-US"/>
              <a:pPr/>
              <a:t>2 June 2010</a:t>
            </a:fld>
            <a:endParaRPr lang="en-US" dirty="0"/>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B240F388-98BE-43AE-924C-16D24BDFCEF0}" type="slidenum">
              <a:rPr lang="en-US"/>
              <a:pPr/>
              <a:t>&lt;#&gt;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361950"/>
            <a:ext cx="775335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162050" y="1828800"/>
            <a:ext cx="371475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00" y="1828800"/>
            <a:ext cx="371475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143000" y="6248400"/>
            <a:ext cx="1905000" cy="457200"/>
          </a:xfrm>
        </p:spPr>
        <p:txBody>
          <a:bodyPr/>
          <a:lstStyle>
            <a:lvl1pPr>
              <a:defRPr/>
            </a:lvl1pPr>
          </a:lstStyle>
          <a:p>
            <a:fld id="{9576588C-919F-4558-A8B8-B82891B127E1}" type="datetime3">
              <a:rPr lang="en-US"/>
              <a:pPr/>
              <a:t>2 June 2010</a:t>
            </a:fld>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55E0576C-51EE-4686-838F-7F96BA95A112}" type="slidenum">
              <a:rPr lang="en-US"/>
              <a:pPr/>
              <a:t>&lt;#&gt;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61950"/>
            <a:ext cx="775335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62050" y="1828800"/>
            <a:ext cx="371475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029200" y="1828800"/>
            <a:ext cx="3714750" cy="4210050"/>
          </a:xfrm>
        </p:spPr>
        <p:txBody>
          <a:bodyPr/>
          <a:lstStyle/>
          <a:p>
            <a:endParaRPr lang="en-US" dirty="0"/>
          </a:p>
        </p:txBody>
      </p:sp>
      <p:sp>
        <p:nvSpPr>
          <p:cNvPr id="5" name="Date Placeholder 4"/>
          <p:cNvSpPr>
            <a:spLocks noGrp="1"/>
          </p:cNvSpPr>
          <p:nvPr>
            <p:ph type="dt" sz="half" idx="10"/>
          </p:nvPr>
        </p:nvSpPr>
        <p:spPr>
          <a:xfrm>
            <a:off x="1143000" y="6248400"/>
            <a:ext cx="1905000" cy="457200"/>
          </a:xfrm>
        </p:spPr>
        <p:txBody>
          <a:bodyPr/>
          <a:lstStyle>
            <a:lvl1pPr>
              <a:defRPr/>
            </a:lvl1pPr>
          </a:lstStyle>
          <a:p>
            <a:fld id="{9BB5DD1B-228F-4C0B-89D4-455E5F6C4FD3}" type="datetime3">
              <a:rPr lang="en-US"/>
              <a:pPr/>
              <a:t>2 June 2010</a:t>
            </a:fld>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F8AF220D-9553-4709-A373-F8AC8F1DE6CF}" type="slidenum">
              <a:rPr lang="en-US"/>
              <a:pPr/>
              <a:t>&lt;#&gt;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A92D664-D822-434E-A5A7-11AFE1BFCA69}" type="datetime3">
              <a:rPr lang="en-US"/>
              <a:pPr/>
              <a:t>2 June 2010</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1A76948-F668-4674-ACAE-AD8AC69A115B}" type="slidenum">
              <a:rPr lang="en-US"/>
              <a:pPr/>
              <a:t>&lt;#&gt;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D85DE1A-E59D-44A6-B552-2E6DB929B105}" type="datetime3">
              <a:rPr lang="en-US"/>
              <a:pPr/>
              <a:t>2 June 2010</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14DFAD3-0FA7-4E0D-BB48-91584CAF6479}" type="slidenum">
              <a:rPr lang="en-US"/>
              <a:pPr/>
              <a:t>&lt;#&gt;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62050" y="1828800"/>
            <a:ext cx="371475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828800"/>
            <a:ext cx="371475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D8E4FC9F-FCC1-4E7C-AEAF-28F783151911}" type="datetime3">
              <a:rPr lang="en-US"/>
              <a:pPr/>
              <a:t>2 June 2010</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94690DA-582C-47F8-9B09-4997901EBBE8}" type="slidenum">
              <a:rPr lang="en-US"/>
              <a:pPr/>
              <a:t>&lt;#&gt;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B94BB807-89F6-4232-A609-A5E3C92C0231}" type="datetime3">
              <a:rPr lang="en-US"/>
              <a:pPr/>
              <a:t>2 June 2010</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29E83DF2-0F03-487D-8518-1E88E1979138}" type="slidenum">
              <a:rPr lang="en-US"/>
              <a:pPr/>
              <a:t>&lt;#&gt;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F1689B78-2FE6-4ECF-BD71-04A3F21EDE29}" type="datetime3">
              <a:rPr lang="en-US"/>
              <a:pPr/>
              <a:t>2 June 2010</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E707376C-5DEC-4DE8-956F-C2891B1B611C}" type="slidenum">
              <a:rPr lang="en-US"/>
              <a:pPr/>
              <a:t>&lt;#&gt;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6E243BA-9242-4C6C-827B-49C2AB209BA3}" type="datetime3">
              <a:rPr lang="en-US"/>
              <a:pPr/>
              <a:t>2 June 2010</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F86C6FB6-48CE-4218-B134-B23C00771355}" type="slidenum">
              <a:rPr lang="en-US"/>
              <a:pPr/>
              <a:t>&lt;#&gt;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883E775-A1F4-42BB-B3CE-9B8CE40981B3}" type="datetime3">
              <a:rPr lang="en-US"/>
              <a:pPr/>
              <a:t>2 June 2010</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5B526F50-8068-417F-B3E4-0CE22E174C28}" type="slidenum">
              <a:rPr lang="en-US"/>
              <a:pPr/>
              <a:t>&lt;#&gt;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002448A-7183-4A95-9B4A-DE6EB18CFB99}" type="datetime3">
              <a:rPr lang="en-US"/>
              <a:pPr/>
              <a:t>2 June 2010</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8CC5CDD-C937-45B0-84FF-4CE4E4390DEA}" type="slidenum">
              <a:rPr lang="en-US"/>
              <a:pPr/>
              <a:t>&lt;#&gt;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rgbClr val="003399"/>
        </a:solidFill>
        <a:effectLst/>
      </p:bgPr>
    </p:bg>
    <p:spTree>
      <p:nvGrpSpPr>
        <p:cNvPr id="1" name=""/>
        <p:cNvGrpSpPr/>
        <p:nvPr/>
      </p:nvGrpSpPr>
      <p:grpSpPr>
        <a:xfrm>
          <a:off x="0" y="0"/>
          <a:ext cx="0" cy="0"/>
          <a:chOff x="0" y="0"/>
          <a:chExt cx="0" cy="0"/>
        </a:xfrm>
      </p:grpSpPr>
      <p:sp>
        <p:nvSpPr>
          <p:cNvPr id="100354" name="Rectangle 1026"/>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spcBef>
                <a:spcPct val="0"/>
              </a:spcBef>
              <a:spcAft>
                <a:spcPct val="0"/>
              </a:spcAft>
              <a:buClrTx/>
              <a:buSzTx/>
              <a:buFontTx/>
              <a:buNone/>
              <a:defRPr b="0">
                <a:solidFill>
                  <a:schemeClr val="tx1"/>
                </a:solidFill>
                <a:latin typeface="Times New Roman" pitchFamily="18" charset="0"/>
              </a:defRPr>
            </a:lvl1pPr>
          </a:lstStyle>
          <a:p>
            <a:fld id="{DF10BFCD-91DC-4568-9BBB-A5C6E0569882}" type="datetime3">
              <a:rPr lang="en-US"/>
              <a:pPr/>
              <a:t>2 June 2010</a:t>
            </a:fld>
            <a:endParaRPr lang="en-US" dirty="0"/>
          </a:p>
        </p:txBody>
      </p:sp>
      <p:sp>
        <p:nvSpPr>
          <p:cNvPr id="100355" name="Rectangle 102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spcBef>
                <a:spcPct val="0"/>
              </a:spcBef>
              <a:spcAft>
                <a:spcPct val="0"/>
              </a:spcAft>
              <a:buClrTx/>
              <a:buSzTx/>
              <a:buFontTx/>
              <a:buNone/>
              <a:defRPr b="0">
                <a:solidFill>
                  <a:schemeClr val="tx1"/>
                </a:solidFill>
                <a:latin typeface="Times New Roman" pitchFamily="18" charset="0"/>
              </a:defRPr>
            </a:lvl1pPr>
          </a:lstStyle>
          <a:p>
            <a:endParaRPr lang="en-US" dirty="0"/>
          </a:p>
        </p:txBody>
      </p:sp>
      <p:sp>
        <p:nvSpPr>
          <p:cNvPr id="100356" name="Rectangle 1028"/>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spcBef>
                <a:spcPct val="0"/>
              </a:spcBef>
              <a:spcAft>
                <a:spcPct val="0"/>
              </a:spcAft>
              <a:buClrTx/>
              <a:buSzTx/>
              <a:buFontTx/>
              <a:buNone/>
              <a:defRPr b="0">
                <a:solidFill>
                  <a:schemeClr val="tx1"/>
                </a:solidFill>
                <a:latin typeface="Times New Roman" pitchFamily="18" charset="0"/>
              </a:defRPr>
            </a:lvl1pPr>
          </a:lstStyle>
          <a:p>
            <a:fld id="{20A58CFE-1B9C-45BF-99A4-41A295D9C265}" type="slidenum">
              <a:rPr lang="en-US"/>
              <a:pPr/>
              <a:t>&lt;#&gt;</a:t>
            </a:fld>
            <a:endParaRPr lang="en-US" dirty="0"/>
          </a:p>
        </p:txBody>
      </p:sp>
      <p:sp>
        <p:nvSpPr>
          <p:cNvPr id="100357" name="Rectangle 1029"/>
          <p:cNvSpPr>
            <a:spLocks noGrp="1" noChangeArrowheads="1"/>
          </p:cNvSpPr>
          <p:nvPr>
            <p:ph type="title"/>
          </p:nvPr>
        </p:nvSpPr>
        <p:spPr bwMode="auto">
          <a:xfrm>
            <a:off x="1066800" y="361950"/>
            <a:ext cx="775335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0358" name="Rectangle 1030"/>
          <p:cNvSpPr>
            <a:spLocks noGrp="1" noChangeArrowheads="1"/>
          </p:cNvSpPr>
          <p:nvPr>
            <p:ph type="body" idx="1"/>
          </p:nvPr>
        </p:nvSpPr>
        <p:spPr bwMode="auto">
          <a:xfrm>
            <a:off x="1162050" y="1828800"/>
            <a:ext cx="7581900" cy="42100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0359" name="Rectangle 1031"/>
          <p:cNvSpPr>
            <a:spLocks noChangeArrowheads="1"/>
          </p:cNvSpPr>
          <p:nvPr/>
        </p:nvSpPr>
        <p:spPr bwMode="auto">
          <a:xfrm>
            <a:off x="177800" y="76200"/>
            <a:ext cx="609600" cy="6705600"/>
          </a:xfrm>
          <a:prstGeom prst="rect">
            <a:avLst/>
          </a:prstGeom>
          <a:gradFill rotWithShape="0">
            <a:gsLst>
              <a:gs pos="0">
                <a:srgbClr val="0640F3">
                  <a:gamma/>
                  <a:shade val="29804"/>
                  <a:invGamma/>
                </a:srgbClr>
              </a:gs>
              <a:gs pos="100000">
                <a:srgbClr val="0640F3"/>
              </a:gs>
            </a:gsLst>
            <a:lin ang="5400000" scaled="1"/>
          </a:gradFill>
          <a:ln w="9525">
            <a:noFill/>
            <a:miter lim="800000"/>
            <a:headEnd/>
            <a:tailEnd/>
          </a:ln>
          <a:effectLst/>
        </p:spPr>
        <p:txBody>
          <a:bodyPr wrap="none" anchor="ctr"/>
          <a:lstStyle/>
          <a:p>
            <a:endParaRPr lang="en-US" dirty="0"/>
          </a:p>
        </p:txBody>
      </p:sp>
      <p:sp>
        <p:nvSpPr>
          <p:cNvPr id="100360" name="Rectangle 1032"/>
          <p:cNvSpPr>
            <a:spLocks noChangeArrowheads="1"/>
          </p:cNvSpPr>
          <p:nvPr/>
        </p:nvSpPr>
        <p:spPr bwMode="auto">
          <a:xfrm rot="16200000">
            <a:off x="-1828800" y="2065338"/>
            <a:ext cx="4587875" cy="457200"/>
          </a:xfrm>
          <a:prstGeom prst="rect">
            <a:avLst/>
          </a:prstGeom>
          <a:noFill/>
          <a:ln w="9525">
            <a:noFill/>
            <a:miter lim="800000"/>
            <a:headEnd/>
            <a:tailEnd/>
          </a:ln>
          <a:effectLst/>
        </p:spPr>
        <p:txBody>
          <a:bodyPr lIns="92075" tIns="46038" rIns="92075" bIns="46038">
            <a:spAutoFit/>
          </a:bodyPr>
          <a:lstStyle/>
          <a:p>
            <a:pPr>
              <a:spcBef>
                <a:spcPct val="0"/>
              </a:spcBef>
              <a:spcAft>
                <a:spcPct val="0"/>
              </a:spcAft>
              <a:buClrTx/>
              <a:buSzTx/>
              <a:buFontTx/>
              <a:buNone/>
            </a:pPr>
            <a:r>
              <a:rPr lang="en-US" sz="2400" dirty="0">
                <a:solidFill>
                  <a:srgbClr val="618FFD"/>
                </a:solidFill>
              </a:rPr>
              <a:t>National Science Foundation</a:t>
            </a:r>
          </a:p>
        </p:txBody>
      </p:sp>
      <p:pic>
        <p:nvPicPr>
          <p:cNvPr id="100361" name="Picture 1033"/>
          <p:cNvPicPr>
            <a:picLocks noChangeArrowheads="1"/>
          </p:cNvPicPr>
          <p:nvPr/>
        </p:nvPicPr>
        <p:blipFill>
          <a:blip r:embed="rId16" cstate="print"/>
          <a:srcRect/>
          <a:stretch>
            <a:fillRect/>
          </a:stretch>
        </p:blipFill>
        <p:spPr bwMode="auto">
          <a:xfrm>
            <a:off x="180975" y="6170613"/>
            <a:ext cx="600075" cy="601662"/>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Arial" pitchFamily="34" charset="0"/>
        </a:defRPr>
      </a:lvl2pPr>
      <a:lvl3pPr algn="ctr" rtl="0" eaLnBrk="0" fontAlgn="base" hangingPunct="0">
        <a:spcBef>
          <a:spcPct val="0"/>
        </a:spcBef>
        <a:spcAft>
          <a:spcPct val="0"/>
        </a:spcAft>
        <a:defRPr sz="3200" b="1">
          <a:solidFill>
            <a:schemeClr val="tx2"/>
          </a:solidFill>
          <a:latin typeface="Arial" pitchFamily="34" charset="0"/>
        </a:defRPr>
      </a:lvl3pPr>
      <a:lvl4pPr algn="ctr" rtl="0" eaLnBrk="0" fontAlgn="base" hangingPunct="0">
        <a:spcBef>
          <a:spcPct val="0"/>
        </a:spcBef>
        <a:spcAft>
          <a:spcPct val="0"/>
        </a:spcAft>
        <a:defRPr sz="3200" b="1">
          <a:solidFill>
            <a:schemeClr val="tx2"/>
          </a:solidFill>
          <a:latin typeface="Arial" pitchFamily="34" charset="0"/>
        </a:defRPr>
      </a:lvl4pPr>
      <a:lvl5pPr algn="ctr" rtl="0" eaLnBrk="0" fontAlgn="base" hangingPunct="0">
        <a:spcBef>
          <a:spcPct val="0"/>
        </a:spcBef>
        <a:spcAft>
          <a:spcPct val="0"/>
        </a:spcAft>
        <a:defRPr sz="3200" b="1">
          <a:solidFill>
            <a:schemeClr val="tx2"/>
          </a:solidFill>
          <a:latin typeface="Arial" pitchFamily="34" charset="0"/>
        </a:defRPr>
      </a:lvl5pPr>
      <a:lvl6pPr marL="457200" algn="ctr" rtl="0" eaLnBrk="0" fontAlgn="base" hangingPunct="0">
        <a:spcBef>
          <a:spcPct val="0"/>
        </a:spcBef>
        <a:spcAft>
          <a:spcPct val="0"/>
        </a:spcAft>
        <a:defRPr sz="3200" b="1">
          <a:solidFill>
            <a:schemeClr val="tx2"/>
          </a:solidFill>
          <a:latin typeface="Arial" pitchFamily="34" charset="0"/>
        </a:defRPr>
      </a:lvl6pPr>
      <a:lvl7pPr marL="914400" algn="ctr" rtl="0" eaLnBrk="0" fontAlgn="base" hangingPunct="0">
        <a:spcBef>
          <a:spcPct val="0"/>
        </a:spcBef>
        <a:spcAft>
          <a:spcPct val="0"/>
        </a:spcAft>
        <a:defRPr sz="3200" b="1">
          <a:solidFill>
            <a:schemeClr val="tx2"/>
          </a:solidFill>
          <a:latin typeface="Arial" pitchFamily="34" charset="0"/>
        </a:defRPr>
      </a:lvl7pPr>
      <a:lvl8pPr marL="1371600" algn="ctr" rtl="0" eaLnBrk="0" fontAlgn="base" hangingPunct="0">
        <a:spcBef>
          <a:spcPct val="0"/>
        </a:spcBef>
        <a:spcAft>
          <a:spcPct val="0"/>
        </a:spcAft>
        <a:defRPr sz="3200" b="1">
          <a:solidFill>
            <a:schemeClr val="tx2"/>
          </a:solidFill>
          <a:latin typeface="Arial" pitchFamily="34" charset="0"/>
        </a:defRPr>
      </a:lvl8pPr>
      <a:lvl9pPr marL="1828800" algn="ctr" rtl="0" eaLnBrk="0" fontAlgn="base" hangingPunct="0">
        <a:spcBef>
          <a:spcPct val="0"/>
        </a:spcBef>
        <a:spcAft>
          <a:spcPct val="0"/>
        </a:spcAft>
        <a:defRPr sz="32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accent1"/>
        </a:buClr>
        <a:buSzPct val="160000"/>
        <a:buFont typeface="Wingdings" pitchFamily="2" charset="2"/>
        <a:buChar char="F"/>
        <a:defRPr sz="2400" b="1">
          <a:solidFill>
            <a:schemeClr val="hlink"/>
          </a:solidFill>
          <a:latin typeface="+mn-lt"/>
          <a:ea typeface="+mn-ea"/>
          <a:cs typeface="+mn-cs"/>
        </a:defRPr>
      </a:lvl1pPr>
      <a:lvl2pPr marL="742950" indent="-285750" algn="l" rtl="0" eaLnBrk="0" fontAlgn="base" hangingPunct="0">
        <a:spcBef>
          <a:spcPct val="20000"/>
        </a:spcBef>
        <a:spcAft>
          <a:spcPct val="0"/>
        </a:spcAft>
        <a:buClr>
          <a:schemeClr val="accent1"/>
        </a:buClr>
        <a:buSzPct val="100000"/>
        <a:buFont typeface="Webdings" pitchFamily="18" charset="2"/>
        <a:buChar char="ë"/>
        <a:defRPr sz="2300" b="1">
          <a:solidFill>
            <a:schemeClr val="accent1"/>
          </a:solidFill>
          <a:latin typeface="+mn-lt"/>
        </a:defRPr>
      </a:lvl2pPr>
      <a:lvl3pPr marL="1143000" indent="-228600" algn="l" rtl="0" eaLnBrk="0" fontAlgn="base" hangingPunct="0">
        <a:spcBef>
          <a:spcPct val="20000"/>
        </a:spcBef>
        <a:spcAft>
          <a:spcPct val="0"/>
        </a:spcAft>
        <a:buSzPct val="100000"/>
        <a:buFont typeface="Webdings" pitchFamily="18" charset="2"/>
        <a:buChar char="4"/>
        <a:defRPr sz="2200" b="1">
          <a:solidFill>
            <a:schemeClr val="accent1"/>
          </a:solidFill>
          <a:latin typeface="+mn-lt"/>
        </a:defRPr>
      </a:lvl3pPr>
      <a:lvl4pPr marL="1600200" indent="-228600" algn="l" rtl="0" eaLnBrk="0" fontAlgn="base" hangingPunct="0">
        <a:spcBef>
          <a:spcPct val="20000"/>
        </a:spcBef>
        <a:spcAft>
          <a:spcPct val="0"/>
        </a:spcAft>
        <a:buSzPct val="100000"/>
        <a:buFont typeface="Webdings" pitchFamily="18" charset="2"/>
        <a:buChar char="~"/>
        <a:defRPr sz="2200" b="1">
          <a:solidFill>
            <a:schemeClr val="accent1"/>
          </a:solidFill>
          <a:latin typeface="+mn-lt"/>
        </a:defRPr>
      </a:lvl4pPr>
      <a:lvl5pPr marL="2057400" indent="-228600" algn="l" rtl="0" eaLnBrk="0" fontAlgn="base" hangingPunct="0">
        <a:spcBef>
          <a:spcPct val="20000"/>
        </a:spcBef>
        <a:spcAft>
          <a:spcPct val="0"/>
        </a:spcAft>
        <a:buSzPct val="100000"/>
        <a:buChar char="•"/>
        <a:defRPr sz="2200" b="1">
          <a:solidFill>
            <a:schemeClr val="accent1"/>
          </a:solidFill>
          <a:latin typeface="+mn-lt"/>
        </a:defRPr>
      </a:lvl5pPr>
      <a:lvl6pPr marL="2514600" indent="-228600" algn="l" rtl="0" eaLnBrk="0" fontAlgn="base" hangingPunct="0">
        <a:spcBef>
          <a:spcPct val="20000"/>
        </a:spcBef>
        <a:spcAft>
          <a:spcPct val="0"/>
        </a:spcAft>
        <a:buSzPct val="100000"/>
        <a:buChar char="•"/>
        <a:defRPr sz="2200" b="1">
          <a:solidFill>
            <a:schemeClr val="accent1"/>
          </a:solidFill>
          <a:latin typeface="+mn-lt"/>
        </a:defRPr>
      </a:lvl6pPr>
      <a:lvl7pPr marL="2971800" indent="-228600" algn="l" rtl="0" eaLnBrk="0" fontAlgn="base" hangingPunct="0">
        <a:spcBef>
          <a:spcPct val="20000"/>
        </a:spcBef>
        <a:spcAft>
          <a:spcPct val="0"/>
        </a:spcAft>
        <a:buSzPct val="100000"/>
        <a:buChar char="•"/>
        <a:defRPr sz="2200" b="1">
          <a:solidFill>
            <a:schemeClr val="accent1"/>
          </a:solidFill>
          <a:latin typeface="+mn-lt"/>
        </a:defRPr>
      </a:lvl7pPr>
      <a:lvl8pPr marL="3429000" indent="-228600" algn="l" rtl="0" eaLnBrk="0" fontAlgn="base" hangingPunct="0">
        <a:spcBef>
          <a:spcPct val="20000"/>
        </a:spcBef>
        <a:spcAft>
          <a:spcPct val="0"/>
        </a:spcAft>
        <a:buSzPct val="100000"/>
        <a:buChar char="•"/>
        <a:defRPr sz="2200" b="1">
          <a:solidFill>
            <a:schemeClr val="accent1"/>
          </a:solidFill>
          <a:latin typeface="+mn-lt"/>
        </a:defRPr>
      </a:lvl8pPr>
      <a:lvl9pPr marL="3886200" indent="-228600" algn="l" rtl="0" eaLnBrk="0" fontAlgn="base" hangingPunct="0">
        <a:spcBef>
          <a:spcPct val="20000"/>
        </a:spcBef>
        <a:spcAft>
          <a:spcPct val="0"/>
        </a:spcAft>
        <a:buSzPct val="100000"/>
        <a:buChar char="•"/>
        <a:defRPr sz="2200" b="1">
          <a:solidFill>
            <a:schemeClr val="accent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dsnra.jpl.nasa.gov/freq_man/wrc97.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www.itu.int/ITU-R/index.asp?category=conferences&amp;rlink=wrc&amp;lang=en" TargetMode="External"/><Relationship Id="rId4" Type="http://schemas.openxmlformats.org/officeDocument/2006/relationships/hyperlink" Target="http://www.itu.int/en/pages/default.asp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audio" Target="../media/audio2.wav"/></Relationships>
</file>

<file path=ppt/slides/_rels/slide20.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dsnra.jpl.nasa.gov/freq_man/wrc97.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838200"/>
            <a:ext cx="8456613" cy="1143000"/>
          </a:xfrm>
          <a:noFill/>
          <a:ln/>
        </p:spPr>
        <p:txBody>
          <a:bodyPr anchor="b"/>
          <a:lstStyle/>
          <a:p>
            <a:r>
              <a:rPr lang="en-US" sz="4000" dirty="0">
                <a:solidFill>
                  <a:schemeClr val="bg1"/>
                </a:solidFill>
              </a:rPr>
              <a:t>World Radiocommunication Conferences (WRCs)</a:t>
            </a:r>
            <a:endParaRPr lang="en-US" dirty="0">
              <a:solidFill>
                <a:schemeClr val="bg1"/>
              </a:solidFill>
            </a:endParaRPr>
          </a:p>
        </p:txBody>
      </p:sp>
      <p:sp>
        <p:nvSpPr>
          <p:cNvPr id="4099" name="Rectangle 3"/>
          <p:cNvSpPr>
            <a:spLocks noGrp="1" noChangeArrowheads="1"/>
          </p:cNvSpPr>
          <p:nvPr>
            <p:ph type="subTitle" idx="1"/>
          </p:nvPr>
        </p:nvSpPr>
        <p:spPr>
          <a:xfrm>
            <a:off x="4114800" y="4267200"/>
            <a:ext cx="4495800" cy="1905000"/>
          </a:xfrm>
          <a:noFill/>
          <a:ln/>
        </p:spPr>
        <p:txBody>
          <a:bodyPr/>
          <a:lstStyle/>
          <a:p>
            <a:pPr algn="l"/>
            <a:r>
              <a:rPr lang="en-US" sz="2000" dirty="0">
                <a:solidFill>
                  <a:schemeClr val="bg1"/>
                </a:solidFill>
              </a:rPr>
              <a:t>Tomas E. </a:t>
            </a:r>
            <a:r>
              <a:rPr lang="en-US" sz="2000" dirty="0" smtClean="0">
                <a:solidFill>
                  <a:schemeClr val="bg1"/>
                </a:solidFill>
              </a:rPr>
              <a:t>Gergely</a:t>
            </a:r>
            <a:endParaRPr lang="en-US" sz="2000" dirty="0">
              <a:solidFill>
                <a:schemeClr val="bg1"/>
              </a:solidFill>
            </a:endParaRPr>
          </a:p>
          <a:p>
            <a:pPr algn="l"/>
            <a:r>
              <a:rPr lang="en-US" sz="1600" dirty="0">
                <a:solidFill>
                  <a:schemeClr val="bg1"/>
                </a:solidFill>
              </a:rPr>
              <a:t>Summer School on Spectrum </a:t>
            </a:r>
          </a:p>
          <a:p>
            <a:pPr algn="l"/>
            <a:r>
              <a:rPr lang="en-US" sz="1600" dirty="0" smtClean="0">
                <a:solidFill>
                  <a:schemeClr val="bg1"/>
                </a:solidFill>
              </a:rPr>
              <a:t>Management </a:t>
            </a:r>
            <a:r>
              <a:rPr lang="en-US" sz="1600" dirty="0">
                <a:solidFill>
                  <a:schemeClr val="bg1"/>
                </a:solidFill>
              </a:rPr>
              <a:t>and Radio Astronomy</a:t>
            </a:r>
          </a:p>
          <a:p>
            <a:pPr algn="l"/>
            <a:r>
              <a:rPr lang="en-US" sz="1600" dirty="0" smtClean="0">
                <a:solidFill>
                  <a:schemeClr val="bg1"/>
                </a:solidFill>
              </a:rPr>
              <a:t>Mitaka, Tokyo, </a:t>
            </a:r>
          </a:p>
          <a:p>
            <a:pPr algn="l"/>
            <a:r>
              <a:rPr lang="en-US" sz="1600" dirty="0" smtClean="0">
                <a:solidFill>
                  <a:schemeClr val="bg1"/>
                </a:solidFill>
              </a:rPr>
              <a:t>Japan</a:t>
            </a:r>
          </a:p>
          <a:p>
            <a:pPr algn="l"/>
            <a:r>
              <a:rPr lang="en-US" sz="1600" dirty="0" smtClean="0">
                <a:solidFill>
                  <a:schemeClr val="bg1"/>
                </a:solidFill>
              </a:rPr>
              <a:t>June 2010</a:t>
            </a:r>
            <a:endParaRPr lang="en-US" sz="16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6B2199D-85C8-488C-9C9E-3F9E790EAC72}" type="datetime3">
              <a:rPr lang="en-US"/>
              <a:pPr/>
              <a:t>2 June 2010</a:t>
            </a:fld>
            <a:endParaRPr lang="en-US" dirty="0"/>
          </a:p>
        </p:txBody>
      </p:sp>
      <p:sp>
        <p:nvSpPr>
          <p:cNvPr id="5" name="Slide Number Placeholder 5"/>
          <p:cNvSpPr>
            <a:spLocks noGrp="1"/>
          </p:cNvSpPr>
          <p:nvPr>
            <p:ph type="sldNum" sz="quarter" idx="12"/>
          </p:nvPr>
        </p:nvSpPr>
        <p:spPr/>
        <p:txBody>
          <a:bodyPr/>
          <a:lstStyle/>
          <a:p>
            <a:fld id="{D724E26C-1484-477A-88B6-14A43569846C}" type="slidenum">
              <a:rPr lang="en-US"/>
              <a:pPr/>
              <a:t>10</a:t>
            </a:fld>
            <a:endParaRPr lang="en-US" dirty="0"/>
          </a:p>
        </p:txBody>
      </p:sp>
      <p:sp>
        <p:nvSpPr>
          <p:cNvPr id="7170" name="Rectangle 2"/>
          <p:cNvSpPr>
            <a:spLocks noGrp="1" noChangeArrowheads="1"/>
          </p:cNvSpPr>
          <p:nvPr>
            <p:ph type="title"/>
          </p:nvPr>
        </p:nvSpPr>
        <p:spPr>
          <a:xfrm>
            <a:off x="1447800" y="0"/>
            <a:ext cx="6096000" cy="990600"/>
          </a:xfrm>
          <a:noFill/>
          <a:ln/>
        </p:spPr>
        <p:txBody>
          <a:bodyPr/>
          <a:lstStyle/>
          <a:p>
            <a:r>
              <a:rPr lang="en-US" dirty="0" smtClean="0">
                <a:solidFill>
                  <a:schemeClr val="bg1">
                    <a:lumMod val="95000"/>
                  </a:schemeClr>
                </a:solidFill>
              </a:rPr>
              <a:t>The Mechanics of WRCs</a:t>
            </a:r>
            <a:endParaRPr lang="en-US" dirty="0">
              <a:solidFill>
                <a:schemeClr val="bg1">
                  <a:lumMod val="95000"/>
                </a:schemeClr>
              </a:solidFill>
            </a:endParaRPr>
          </a:p>
        </p:txBody>
      </p:sp>
      <p:sp>
        <p:nvSpPr>
          <p:cNvPr id="7171" name="Rectangle 3"/>
          <p:cNvSpPr>
            <a:spLocks noGrp="1" noChangeArrowheads="1"/>
          </p:cNvSpPr>
          <p:nvPr>
            <p:ph type="body" idx="1"/>
          </p:nvPr>
        </p:nvSpPr>
        <p:spPr>
          <a:xfrm>
            <a:off x="838200" y="838200"/>
            <a:ext cx="8229600" cy="5638800"/>
          </a:xfrm>
          <a:noFill/>
          <a:ln/>
        </p:spPr>
        <p:txBody>
          <a:bodyPr/>
          <a:lstStyle/>
          <a:p>
            <a:pPr>
              <a:lnSpc>
                <a:spcPct val="90000"/>
              </a:lnSpc>
              <a:buClr>
                <a:schemeClr val="bg1"/>
              </a:buClr>
            </a:pPr>
            <a:r>
              <a:rPr lang="en-US" sz="1800" dirty="0">
                <a:solidFill>
                  <a:schemeClr val="bg1">
                    <a:lumMod val="95000"/>
                  </a:schemeClr>
                </a:solidFill>
              </a:rPr>
              <a:t>Proposals </a:t>
            </a:r>
            <a:r>
              <a:rPr lang="en-US" sz="1800" dirty="0" smtClean="0">
                <a:solidFill>
                  <a:schemeClr val="bg1">
                    <a:lumMod val="95000"/>
                  </a:schemeClr>
                </a:solidFill>
              </a:rPr>
              <a:t>are </a:t>
            </a:r>
            <a:r>
              <a:rPr lang="en-US" sz="1800" dirty="0">
                <a:solidFill>
                  <a:schemeClr val="bg1">
                    <a:lumMod val="95000"/>
                  </a:schemeClr>
                </a:solidFill>
              </a:rPr>
              <a:t>a</a:t>
            </a:r>
            <a:r>
              <a:rPr lang="en-US" sz="1800" dirty="0" smtClean="0">
                <a:solidFill>
                  <a:schemeClr val="bg1">
                    <a:lumMod val="95000"/>
                  </a:schemeClr>
                </a:solidFill>
              </a:rPr>
              <a:t>ttributed </a:t>
            </a:r>
            <a:r>
              <a:rPr lang="en-US" sz="1800" dirty="0">
                <a:solidFill>
                  <a:schemeClr val="bg1">
                    <a:lumMod val="95000"/>
                  </a:schemeClr>
                </a:solidFill>
              </a:rPr>
              <a:t>to the </a:t>
            </a:r>
            <a:r>
              <a:rPr lang="en-US" sz="1800" dirty="0" smtClean="0">
                <a:solidFill>
                  <a:schemeClr val="bg1">
                    <a:lumMod val="95000"/>
                  </a:schemeClr>
                </a:solidFill>
              </a:rPr>
              <a:t>various committees (or subcommittees) </a:t>
            </a:r>
            <a:r>
              <a:rPr lang="en-US" sz="1800" dirty="0">
                <a:solidFill>
                  <a:schemeClr val="bg1">
                    <a:lumMod val="95000"/>
                  </a:schemeClr>
                </a:solidFill>
              </a:rPr>
              <a:t>and </a:t>
            </a:r>
            <a:r>
              <a:rPr lang="en-US" sz="1800" dirty="0" smtClean="0">
                <a:solidFill>
                  <a:schemeClr val="bg1">
                    <a:lumMod val="95000"/>
                  </a:schemeClr>
                </a:solidFill>
              </a:rPr>
              <a:t>are introduced there in some detail   </a:t>
            </a:r>
            <a:endParaRPr lang="en-US" sz="1800" dirty="0">
              <a:solidFill>
                <a:schemeClr val="bg1">
                  <a:lumMod val="95000"/>
                </a:schemeClr>
              </a:solidFill>
            </a:endParaRPr>
          </a:p>
          <a:p>
            <a:pPr>
              <a:lnSpc>
                <a:spcPct val="90000"/>
              </a:lnSpc>
              <a:buClr>
                <a:schemeClr val="bg1"/>
              </a:buClr>
            </a:pPr>
            <a:r>
              <a:rPr lang="en-US" sz="1800" dirty="0">
                <a:solidFill>
                  <a:schemeClr val="bg1">
                    <a:lumMod val="95000"/>
                  </a:schemeClr>
                </a:solidFill>
              </a:rPr>
              <a:t>Subcommittees or </a:t>
            </a:r>
            <a:r>
              <a:rPr lang="en-US" sz="1800" dirty="0" smtClean="0">
                <a:solidFill>
                  <a:schemeClr val="bg1">
                    <a:lumMod val="95000"/>
                  </a:schemeClr>
                </a:solidFill>
              </a:rPr>
              <a:t>drafting </a:t>
            </a:r>
            <a:r>
              <a:rPr lang="en-US" sz="1800" dirty="0">
                <a:solidFill>
                  <a:schemeClr val="bg1">
                    <a:lumMod val="95000"/>
                  </a:schemeClr>
                </a:solidFill>
              </a:rPr>
              <a:t>g</a:t>
            </a:r>
            <a:r>
              <a:rPr lang="en-US" sz="1800" dirty="0" smtClean="0">
                <a:solidFill>
                  <a:schemeClr val="bg1">
                    <a:lumMod val="95000"/>
                  </a:schemeClr>
                </a:solidFill>
              </a:rPr>
              <a:t>roups </a:t>
            </a:r>
            <a:r>
              <a:rPr lang="en-US" sz="1800" dirty="0">
                <a:solidFill>
                  <a:schemeClr val="bg1">
                    <a:lumMod val="95000"/>
                  </a:schemeClr>
                </a:solidFill>
              </a:rPr>
              <a:t>a</a:t>
            </a:r>
            <a:r>
              <a:rPr lang="en-US" sz="1800" dirty="0" smtClean="0">
                <a:solidFill>
                  <a:schemeClr val="bg1">
                    <a:lumMod val="95000"/>
                  </a:schemeClr>
                </a:solidFill>
              </a:rPr>
              <a:t>re formed, until </a:t>
            </a:r>
            <a:r>
              <a:rPr lang="en-US" sz="1800" dirty="0">
                <a:solidFill>
                  <a:schemeClr val="bg1">
                    <a:lumMod val="95000"/>
                  </a:schemeClr>
                </a:solidFill>
              </a:rPr>
              <a:t>a </a:t>
            </a:r>
            <a:r>
              <a:rPr lang="en-US" sz="1800" dirty="0" smtClean="0">
                <a:solidFill>
                  <a:schemeClr val="bg1">
                    <a:lumMod val="95000"/>
                  </a:schemeClr>
                </a:solidFill>
              </a:rPr>
              <a:t>manageable </a:t>
            </a:r>
            <a:r>
              <a:rPr lang="en-US" sz="1800" dirty="0">
                <a:solidFill>
                  <a:schemeClr val="bg1">
                    <a:lumMod val="95000"/>
                  </a:schemeClr>
                </a:solidFill>
              </a:rPr>
              <a:t>s</a:t>
            </a:r>
            <a:r>
              <a:rPr lang="en-US" sz="1800" dirty="0" smtClean="0">
                <a:solidFill>
                  <a:schemeClr val="bg1">
                    <a:lumMod val="95000"/>
                  </a:schemeClr>
                </a:solidFill>
              </a:rPr>
              <a:t>ize of interested  people is reached (sometimes nested </a:t>
            </a:r>
            <a:r>
              <a:rPr lang="en-US" sz="1800" dirty="0">
                <a:solidFill>
                  <a:schemeClr val="bg1">
                    <a:lumMod val="95000"/>
                  </a:schemeClr>
                </a:solidFill>
              </a:rPr>
              <a:t>5-6 </a:t>
            </a:r>
            <a:r>
              <a:rPr lang="en-US" sz="1800" dirty="0" smtClean="0">
                <a:solidFill>
                  <a:schemeClr val="bg1">
                    <a:lumMod val="95000"/>
                  </a:schemeClr>
                </a:solidFill>
              </a:rPr>
              <a:t>levels </a:t>
            </a:r>
            <a:r>
              <a:rPr lang="en-US" sz="1800" dirty="0">
                <a:solidFill>
                  <a:schemeClr val="bg1">
                    <a:lumMod val="95000"/>
                  </a:schemeClr>
                </a:solidFill>
              </a:rPr>
              <a:t>d</a:t>
            </a:r>
            <a:r>
              <a:rPr lang="en-US" sz="1800" dirty="0" smtClean="0">
                <a:solidFill>
                  <a:schemeClr val="bg1">
                    <a:lumMod val="95000"/>
                  </a:schemeClr>
                </a:solidFill>
              </a:rPr>
              <a:t>eep</a:t>
            </a:r>
            <a:r>
              <a:rPr lang="en-US" sz="1800" dirty="0">
                <a:solidFill>
                  <a:schemeClr val="bg1">
                    <a:lumMod val="95000"/>
                  </a:schemeClr>
                </a:solidFill>
              </a:rPr>
              <a:t>) </a:t>
            </a:r>
          </a:p>
          <a:p>
            <a:pPr>
              <a:lnSpc>
                <a:spcPct val="90000"/>
              </a:lnSpc>
              <a:buClr>
                <a:schemeClr val="bg1"/>
              </a:buClr>
            </a:pPr>
            <a:r>
              <a:rPr lang="en-US" sz="1800" dirty="0" smtClean="0">
                <a:solidFill>
                  <a:schemeClr val="bg1">
                    <a:lumMod val="95000"/>
                  </a:schemeClr>
                </a:solidFill>
              </a:rPr>
              <a:t>Consensus is sought in the subgroups,  often many meetings may be  necessary to resolve an issue (e.g. to resolve the GLONASS related issue at WRC-07 (Res. 739), six meetings were necessary) </a:t>
            </a:r>
          </a:p>
          <a:p>
            <a:pPr>
              <a:lnSpc>
                <a:spcPct val="90000"/>
              </a:lnSpc>
              <a:buClr>
                <a:schemeClr val="bg1"/>
              </a:buClr>
            </a:pPr>
            <a:r>
              <a:rPr lang="en-US" sz="1800" dirty="0" smtClean="0">
                <a:solidFill>
                  <a:schemeClr val="bg1">
                    <a:lumMod val="95000"/>
                  </a:schemeClr>
                </a:solidFill>
              </a:rPr>
              <a:t>If consensus is reached, the consensus proposal is elevated to the parent group for approval (and so on, until it reaches the plenary) </a:t>
            </a:r>
          </a:p>
          <a:p>
            <a:pPr>
              <a:lnSpc>
                <a:spcPct val="90000"/>
              </a:lnSpc>
              <a:buClr>
                <a:schemeClr val="bg1"/>
              </a:buClr>
            </a:pPr>
            <a:r>
              <a:rPr lang="en-US" sz="1800" dirty="0" smtClean="0">
                <a:solidFill>
                  <a:schemeClr val="bg1">
                    <a:lumMod val="95000"/>
                  </a:schemeClr>
                </a:solidFill>
              </a:rPr>
              <a:t>If consensus is impossible to reach, Chairman of parent group is informed and takes over</a:t>
            </a:r>
          </a:p>
          <a:p>
            <a:pPr>
              <a:lnSpc>
                <a:spcPct val="90000"/>
              </a:lnSpc>
              <a:buClr>
                <a:schemeClr val="bg1"/>
              </a:buClr>
            </a:pPr>
            <a:r>
              <a:rPr lang="en-US" sz="1800" dirty="0" smtClean="0">
                <a:solidFill>
                  <a:schemeClr val="bg1">
                    <a:lumMod val="95000"/>
                  </a:schemeClr>
                </a:solidFill>
              </a:rPr>
              <a:t>Votes are taken only as a last recourse, when all attempts at</a:t>
            </a:r>
            <a:br>
              <a:rPr lang="en-US" sz="1800" dirty="0" smtClean="0">
                <a:solidFill>
                  <a:schemeClr val="bg1">
                    <a:lumMod val="95000"/>
                  </a:schemeClr>
                </a:solidFill>
              </a:rPr>
            </a:br>
            <a:r>
              <a:rPr lang="en-US" sz="1800" dirty="0" smtClean="0">
                <a:solidFill>
                  <a:schemeClr val="bg1">
                    <a:lumMod val="95000"/>
                  </a:schemeClr>
                </a:solidFill>
              </a:rPr>
              <a:t>reaching consensus failed </a:t>
            </a:r>
          </a:p>
          <a:p>
            <a:pPr>
              <a:lnSpc>
                <a:spcPct val="90000"/>
              </a:lnSpc>
              <a:buClr>
                <a:schemeClr val="bg1"/>
              </a:buClr>
            </a:pPr>
            <a:r>
              <a:rPr lang="en-US" sz="1800" dirty="0" smtClean="0">
                <a:solidFill>
                  <a:schemeClr val="bg1">
                    <a:lumMod val="95000"/>
                  </a:schemeClr>
                </a:solidFill>
              </a:rPr>
              <a:t>Often there is only a partial resolution of an issue, with resolutions for further studies, and the issue may be revisited at the next WRC</a:t>
            </a:r>
          </a:p>
          <a:p>
            <a:pPr>
              <a:lnSpc>
                <a:spcPct val="90000"/>
              </a:lnSpc>
              <a:buClr>
                <a:schemeClr val="bg1"/>
              </a:buClr>
            </a:pPr>
            <a:r>
              <a:rPr lang="en-US" sz="1800" dirty="0" smtClean="0">
                <a:solidFill>
                  <a:schemeClr val="bg1">
                    <a:lumMod val="95000"/>
                  </a:schemeClr>
                </a:solidFill>
              </a:rPr>
              <a:t>Much (but not all!) Depends on the chairpersons’ ability to conduct the meetings and force consensus </a:t>
            </a:r>
          </a:p>
          <a:p>
            <a:pPr>
              <a:lnSpc>
                <a:spcPct val="90000"/>
              </a:lnSpc>
              <a:buClr>
                <a:schemeClr val="bg1"/>
              </a:buClr>
            </a:pPr>
            <a:r>
              <a:rPr lang="en-US" sz="1800" dirty="0" smtClean="0">
                <a:solidFill>
                  <a:schemeClr val="bg1">
                    <a:lumMod val="95000"/>
                  </a:schemeClr>
                </a:solidFill>
              </a:rPr>
              <a:t>One consequence of this procedure is that the most difficult problems are left to the end of the WRC, and end up treated in large groups</a:t>
            </a:r>
            <a:endParaRPr lang="en-US" sz="1800" dirty="0">
              <a:solidFill>
                <a:schemeClr val="bg1">
                  <a:lumMod val="95000"/>
                </a:schemeClr>
              </a:solidFill>
            </a:endParaRPr>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85CC8AE-AA1A-4159-ABF8-8B7269408339}" type="datetime3">
              <a:rPr lang="en-US"/>
              <a:pPr/>
              <a:t>2 June 2010</a:t>
            </a:fld>
            <a:endParaRPr lang="en-US" dirty="0"/>
          </a:p>
        </p:txBody>
      </p:sp>
      <p:sp>
        <p:nvSpPr>
          <p:cNvPr id="6" name="Slide Number Placeholder 6"/>
          <p:cNvSpPr>
            <a:spLocks noGrp="1"/>
          </p:cNvSpPr>
          <p:nvPr>
            <p:ph type="sldNum" sz="quarter" idx="12"/>
          </p:nvPr>
        </p:nvSpPr>
        <p:spPr/>
        <p:txBody>
          <a:bodyPr/>
          <a:lstStyle/>
          <a:p>
            <a:fld id="{4205485C-E70E-451A-B17F-64F19177744B}" type="slidenum">
              <a:rPr lang="en-US"/>
              <a:pPr/>
              <a:t>11</a:t>
            </a:fld>
            <a:endParaRPr lang="en-US" dirty="0"/>
          </a:p>
        </p:txBody>
      </p:sp>
      <p:sp>
        <p:nvSpPr>
          <p:cNvPr id="8194" name="Rectangle 2"/>
          <p:cNvSpPr>
            <a:spLocks noGrp="1" noChangeArrowheads="1"/>
          </p:cNvSpPr>
          <p:nvPr>
            <p:ph type="title"/>
          </p:nvPr>
        </p:nvSpPr>
        <p:spPr>
          <a:noFill/>
          <a:ln/>
        </p:spPr>
        <p:txBody>
          <a:bodyPr/>
          <a:lstStyle/>
          <a:p>
            <a:r>
              <a:rPr lang="en-US" dirty="0">
                <a:solidFill>
                  <a:schemeClr val="bg1">
                    <a:lumMod val="95000"/>
                  </a:schemeClr>
                </a:solidFill>
              </a:rPr>
              <a:t>Consensus Reached : Mm-wave Allocations (WRC-00)</a:t>
            </a:r>
          </a:p>
        </p:txBody>
      </p:sp>
      <p:sp>
        <p:nvSpPr>
          <p:cNvPr id="8195" name="Rectangle 3"/>
          <p:cNvSpPr>
            <a:spLocks noGrp="1" noChangeArrowheads="1"/>
          </p:cNvSpPr>
          <p:nvPr>
            <p:ph type="body" sz="half" idx="2"/>
          </p:nvPr>
        </p:nvSpPr>
        <p:spPr>
          <a:xfrm>
            <a:off x="5029200" y="1524000"/>
            <a:ext cx="3810000" cy="5029200"/>
          </a:xfrm>
          <a:noFill/>
          <a:ln/>
        </p:spPr>
        <p:txBody>
          <a:bodyPr/>
          <a:lstStyle/>
          <a:p>
            <a:pPr algn="ctr">
              <a:buFont typeface="Wingdings" pitchFamily="2" charset="2"/>
              <a:buNone/>
            </a:pPr>
            <a:r>
              <a:rPr lang="en-US" sz="1400" dirty="0">
                <a:solidFill>
                  <a:schemeClr val="bg1"/>
                </a:solidFill>
              </a:rPr>
              <a:t>REASONS FOR SUCCESS:</a:t>
            </a:r>
          </a:p>
          <a:p>
            <a:pPr>
              <a:buClr>
                <a:schemeClr val="bg1"/>
              </a:buClr>
            </a:pPr>
            <a:r>
              <a:rPr lang="en-US" sz="1400" dirty="0">
                <a:solidFill>
                  <a:schemeClr val="bg1"/>
                </a:solidFill>
              </a:rPr>
              <a:t>Systems Above 71 GHz Are Under Development, But Are Not Yet Operational, So No Costly Assets Needed to Be Relocated</a:t>
            </a:r>
            <a:r>
              <a:rPr lang="en-US" sz="1600" dirty="0">
                <a:solidFill>
                  <a:schemeClr val="bg1"/>
                </a:solidFill>
              </a:rPr>
              <a:t> </a:t>
            </a:r>
          </a:p>
          <a:p>
            <a:pPr>
              <a:buClr>
                <a:schemeClr val="bg1"/>
              </a:buClr>
            </a:pPr>
            <a:r>
              <a:rPr lang="en-US" sz="1400" dirty="0">
                <a:solidFill>
                  <a:schemeClr val="bg1"/>
                </a:solidFill>
              </a:rPr>
              <a:t>Astronomers coordinated proposals very closely and carefully during the process leading up to the WRC. This resulted in nearly identical proposals by the three large regional groups within the ITU (CITEL, CEPT and APT)</a:t>
            </a:r>
            <a:endParaRPr lang="en-US" sz="1600" dirty="0">
              <a:solidFill>
                <a:schemeClr val="bg1"/>
              </a:solidFill>
            </a:endParaRPr>
          </a:p>
          <a:p>
            <a:pPr>
              <a:buClr>
                <a:schemeClr val="bg1"/>
              </a:buClr>
            </a:pPr>
            <a:r>
              <a:rPr lang="en-US" sz="1400" dirty="0">
                <a:solidFill>
                  <a:schemeClr val="bg1"/>
                </a:solidFill>
              </a:rPr>
              <a:t>Astronomy Proposals Were Also Carefully Coordinated With Remote Sensing Community (and Amateurs)</a:t>
            </a:r>
          </a:p>
          <a:p>
            <a:pPr>
              <a:buClr>
                <a:schemeClr val="bg1"/>
              </a:buClr>
            </a:pPr>
            <a:r>
              <a:rPr lang="en-US" sz="1400" dirty="0">
                <a:solidFill>
                  <a:schemeClr val="bg1"/>
                </a:solidFill>
              </a:rPr>
              <a:t>Flexibility Shown By Astronomy Community In Developing Proposals  </a:t>
            </a:r>
          </a:p>
          <a:p>
            <a:pPr>
              <a:buClr>
                <a:schemeClr val="bg1"/>
              </a:buClr>
            </a:pPr>
            <a:r>
              <a:rPr lang="en-US" sz="1400" dirty="0">
                <a:solidFill>
                  <a:schemeClr val="bg1"/>
                </a:solidFill>
              </a:rPr>
              <a:t>Active Services Distracted By Many Other WRC Related Concerns</a:t>
            </a:r>
          </a:p>
          <a:p>
            <a:pPr>
              <a:buClr>
                <a:schemeClr val="bg1"/>
              </a:buClr>
            </a:pPr>
            <a:r>
              <a:rPr lang="en-US" sz="1400" dirty="0">
                <a:solidFill>
                  <a:schemeClr val="bg1"/>
                </a:solidFill>
              </a:rPr>
              <a:t>Few Active Commercial Requirements in This Spectral Region Yet (But Situation Changing Rapidly, e.g. FCC Push to  Commercialize 90- 94 GHz )</a:t>
            </a:r>
            <a:r>
              <a:rPr lang="en-US" sz="1600" dirty="0">
                <a:solidFill>
                  <a:schemeClr val="bg1"/>
                </a:solidFill>
              </a:rPr>
              <a:t> </a:t>
            </a:r>
          </a:p>
          <a:p>
            <a:endParaRPr lang="en-US" sz="1400" b="0" dirty="0">
              <a:solidFill>
                <a:srgbClr val="FF0000"/>
              </a:solidFill>
            </a:endParaRPr>
          </a:p>
        </p:txBody>
      </p:sp>
      <p:pic>
        <p:nvPicPr>
          <p:cNvPr id="8197" name="Picture 5"/>
          <p:cNvPicPr>
            <a:picLocks noGrp="1" noChangeAspect="1" noChangeArrowheads="1"/>
          </p:cNvPicPr>
          <p:nvPr>
            <p:ph sz="half" idx="1"/>
          </p:nvPr>
        </p:nvPicPr>
        <p:blipFill>
          <a:blip r:embed="rId3" cstate="print"/>
          <a:srcRect/>
          <a:stretch>
            <a:fillRect/>
          </a:stretch>
        </p:blipFill>
        <p:spPr>
          <a:xfrm>
            <a:off x="838200" y="1981200"/>
            <a:ext cx="4117200" cy="3017520"/>
          </a:xfrm>
          <a:noFill/>
          <a:ln/>
        </p:spPr>
      </p:pic>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A74EC69-F819-4A0D-8854-7A3EC81FC50E}" type="datetime3">
              <a:rPr lang="en-US"/>
              <a:pPr/>
              <a:t>2 June 2010</a:t>
            </a:fld>
            <a:endParaRPr lang="en-US" dirty="0"/>
          </a:p>
        </p:txBody>
      </p:sp>
      <p:sp>
        <p:nvSpPr>
          <p:cNvPr id="5" name="Slide Number Placeholder 5"/>
          <p:cNvSpPr>
            <a:spLocks noGrp="1"/>
          </p:cNvSpPr>
          <p:nvPr>
            <p:ph type="sldNum" sz="quarter" idx="12"/>
          </p:nvPr>
        </p:nvSpPr>
        <p:spPr/>
        <p:txBody>
          <a:bodyPr/>
          <a:lstStyle/>
          <a:p>
            <a:fld id="{89240C9F-D4BF-4F3B-BB00-8B3AD79DB548}" type="slidenum">
              <a:rPr lang="en-US"/>
              <a:pPr/>
              <a:t>12</a:t>
            </a:fld>
            <a:endParaRPr lang="en-US" dirty="0"/>
          </a:p>
        </p:txBody>
      </p:sp>
      <p:sp>
        <p:nvSpPr>
          <p:cNvPr id="64514" name="Rectangle 2"/>
          <p:cNvSpPr>
            <a:spLocks noGrp="1" noChangeArrowheads="1"/>
          </p:cNvSpPr>
          <p:nvPr>
            <p:ph type="title"/>
          </p:nvPr>
        </p:nvSpPr>
        <p:spPr/>
        <p:txBody>
          <a:bodyPr/>
          <a:lstStyle/>
          <a:p>
            <a:r>
              <a:rPr lang="en-US" dirty="0">
                <a:solidFill>
                  <a:schemeClr val="bg1"/>
                </a:solidFill>
              </a:rPr>
              <a:t>WRC Output</a:t>
            </a:r>
          </a:p>
        </p:txBody>
      </p:sp>
      <p:sp>
        <p:nvSpPr>
          <p:cNvPr id="64515" name="Rectangle 3"/>
          <p:cNvSpPr>
            <a:spLocks noGrp="1" noChangeArrowheads="1"/>
          </p:cNvSpPr>
          <p:nvPr>
            <p:ph type="body" idx="1"/>
          </p:nvPr>
        </p:nvSpPr>
        <p:spPr>
          <a:xfrm>
            <a:off x="1162050" y="1295400"/>
            <a:ext cx="7581900" cy="5105400"/>
          </a:xfrm>
        </p:spPr>
        <p:txBody>
          <a:bodyPr/>
          <a:lstStyle/>
          <a:p>
            <a:r>
              <a:rPr lang="en-US" dirty="0">
                <a:solidFill>
                  <a:schemeClr val="accent1"/>
                </a:solidFill>
              </a:rPr>
              <a:t> </a:t>
            </a:r>
            <a:r>
              <a:rPr lang="en-US" dirty="0">
                <a:solidFill>
                  <a:schemeClr val="bg1"/>
                </a:solidFill>
              </a:rPr>
              <a:t>The output of a WRC is contained in the </a:t>
            </a:r>
          </a:p>
          <a:p>
            <a:pPr>
              <a:buFont typeface="Wingdings" pitchFamily="2" charset="2"/>
              <a:buNone/>
            </a:pPr>
            <a:r>
              <a:rPr lang="en-US" dirty="0">
                <a:solidFill>
                  <a:schemeClr val="bg1"/>
                </a:solidFill>
              </a:rPr>
              <a:t>	  “Final </a:t>
            </a:r>
            <a:r>
              <a:rPr lang="en-US" dirty="0" smtClean="0">
                <a:solidFill>
                  <a:schemeClr val="bg1"/>
                </a:solidFill>
              </a:rPr>
              <a:t>Acts”, </a:t>
            </a:r>
            <a:r>
              <a:rPr lang="en-US" dirty="0">
                <a:solidFill>
                  <a:schemeClr val="bg1"/>
                </a:solidFill>
              </a:rPr>
              <a:t>a </a:t>
            </a:r>
            <a:r>
              <a:rPr lang="en-US" dirty="0" smtClean="0">
                <a:solidFill>
                  <a:schemeClr val="bg1"/>
                </a:solidFill>
              </a:rPr>
              <a:t>treaty level document, that </a:t>
            </a:r>
            <a:br>
              <a:rPr lang="en-US" dirty="0" smtClean="0">
                <a:solidFill>
                  <a:schemeClr val="bg1"/>
                </a:solidFill>
              </a:rPr>
            </a:br>
            <a:r>
              <a:rPr lang="en-US" dirty="0" smtClean="0">
                <a:solidFill>
                  <a:schemeClr val="bg1"/>
                </a:solidFill>
              </a:rPr>
              <a:t>   usually has to be ratified, by each country’s </a:t>
            </a:r>
            <a:br>
              <a:rPr lang="en-US" dirty="0" smtClean="0">
                <a:solidFill>
                  <a:schemeClr val="bg1"/>
                </a:solidFill>
              </a:rPr>
            </a:br>
            <a:r>
              <a:rPr lang="en-US" dirty="0" smtClean="0">
                <a:solidFill>
                  <a:schemeClr val="bg1"/>
                </a:solidFill>
              </a:rPr>
              <a:t>   parliamentary process. </a:t>
            </a:r>
            <a:endParaRPr lang="en-US" dirty="0">
              <a:solidFill>
                <a:schemeClr val="bg1"/>
              </a:solidFill>
            </a:endParaRPr>
          </a:p>
          <a:p>
            <a:r>
              <a:rPr lang="en-US" dirty="0">
                <a:solidFill>
                  <a:schemeClr val="bg1"/>
                </a:solidFill>
              </a:rPr>
              <a:t> Administrations may </a:t>
            </a:r>
            <a:r>
              <a:rPr lang="en-US" dirty="0" smtClean="0">
                <a:solidFill>
                  <a:schemeClr val="bg1"/>
                </a:solidFill>
              </a:rPr>
              <a:t>exempt themselves </a:t>
            </a:r>
            <a:r>
              <a:rPr lang="en-US" dirty="0">
                <a:solidFill>
                  <a:schemeClr val="bg1"/>
                </a:solidFill>
              </a:rPr>
              <a:t>from </a:t>
            </a:r>
            <a:br>
              <a:rPr lang="en-US" dirty="0">
                <a:solidFill>
                  <a:schemeClr val="bg1"/>
                </a:solidFill>
              </a:rPr>
            </a:br>
            <a:r>
              <a:rPr lang="en-US" dirty="0">
                <a:solidFill>
                  <a:schemeClr val="bg1"/>
                </a:solidFill>
              </a:rPr>
              <a:t>  complying with some provisions of the Final </a:t>
            </a:r>
            <a:br>
              <a:rPr lang="en-US" dirty="0">
                <a:solidFill>
                  <a:schemeClr val="bg1"/>
                </a:solidFill>
              </a:rPr>
            </a:br>
            <a:r>
              <a:rPr lang="en-US" dirty="0">
                <a:solidFill>
                  <a:schemeClr val="bg1"/>
                </a:solidFill>
              </a:rPr>
              <a:t>  Acts, by taking a “reservation”.  Reservations  </a:t>
            </a:r>
            <a:br>
              <a:rPr lang="en-US" dirty="0">
                <a:solidFill>
                  <a:schemeClr val="bg1"/>
                </a:solidFill>
              </a:rPr>
            </a:br>
            <a:r>
              <a:rPr lang="en-US" dirty="0">
                <a:solidFill>
                  <a:schemeClr val="bg1"/>
                </a:solidFill>
              </a:rPr>
              <a:t>  are appended to the Final Acts.</a:t>
            </a:r>
          </a:p>
          <a:p>
            <a:r>
              <a:rPr lang="en-US" dirty="0">
                <a:solidFill>
                  <a:schemeClr val="accent1"/>
                </a:solidFill>
              </a:rPr>
              <a:t> </a:t>
            </a:r>
          </a:p>
        </p:txBody>
      </p:sp>
      <p:pic>
        <p:nvPicPr>
          <p:cNvPr id="106497" name="Picture 1"/>
          <p:cNvPicPr>
            <a:picLocks noChangeAspect="1" noChangeArrowheads="1"/>
          </p:cNvPicPr>
          <p:nvPr/>
        </p:nvPicPr>
        <p:blipFill>
          <a:blip r:embed="rId4" cstate="print"/>
          <a:srcRect/>
          <a:stretch>
            <a:fillRect/>
          </a:stretch>
        </p:blipFill>
        <p:spPr bwMode="auto">
          <a:xfrm>
            <a:off x="4191000" y="4572000"/>
            <a:ext cx="1484202" cy="210312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anim calcmode="lin" valueType="num">
                                      <p:cBhvr additive="base">
                                        <p:cTn id="7" dur="500" fill="hold"/>
                                        <p:tgtEl>
                                          <p:spTgt spid="6451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451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41AB55-4C03-4F25-89EE-959A3EB28086}" type="datetime3">
              <a:rPr lang="en-US"/>
              <a:pPr/>
              <a:t>2 June 2010</a:t>
            </a:fld>
            <a:endParaRPr lang="en-US" dirty="0"/>
          </a:p>
        </p:txBody>
      </p:sp>
      <p:sp>
        <p:nvSpPr>
          <p:cNvPr id="5" name="Slide Number Placeholder 5"/>
          <p:cNvSpPr>
            <a:spLocks noGrp="1"/>
          </p:cNvSpPr>
          <p:nvPr>
            <p:ph type="sldNum" sz="quarter" idx="12"/>
          </p:nvPr>
        </p:nvSpPr>
        <p:spPr/>
        <p:txBody>
          <a:bodyPr/>
          <a:lstStyle/>
          <a:p>
            <a:fld id="{CABD39BA-7CC9-40E7-A24D-7D71D34E5CE3}" type="slidenum">
              <a:rPr lang="en-US"/>
              <a:pPr/>
              <a:t>13</a:t>
            </a:fld>
            <a:endParaRPr lang="en-US" dirty="0"/>
          </a:p>
        </p:txBody>
      </p:sp>
      <p:sp>
        <p:nvSpPr>
          <p:cNvPr id="89090" name="Rectangle 2"/>
          <p:cNvSpPr>
            <a:spLocks noGrp="1" noChangeArrowheads="1"/>
          </p:cNvSpPr>
          <p:nvPr>
            <p:ph type="title"/>
          </p:nvPr>
        </p:nvSpPr>
        <p:spPr>
          <a:xfrm>
            <a:off x="1371600" y="304800"/>
            <a:ext cx="7086600" cy="1066800"/>
          </a:xfrm>
        </p:spPr>
        <p:txBody>
          <a:bodyPr/>
          <a:lstStyle/>
          <a:p>
            <a:r>
              <a:rPr lang="en-US" dirty="0" smtClean="0">
                <a:solidFill>
                  <a:schemeClr val="bg1"/>
                </a:solidFill>
              </a:rPr>
              <a:t>WRC-12  AI 1.6 - The Item </a:t>
            </a:r>
            <a:r>
              <a:rPr lang="en-US" dirty="0">
                <a:solidFill>
                  <a:schemeClr val="bg1"/>
                </a:solidFill>
              </a:rPr>
              <a:t>of Major </a:t>
            </a:r>
            <a:br>
              <a:rPr lang="en-US" dirty="0">
                <a:solidFill>
                  <a:schemeClr val="bg1"/>
                </a:solidFill>
              </a:rPr>
            </a:br>
            <a:r>
              <a:rPr lang="en-US" dirty="0">
                <a:solidFill>
                  <a:schemeClr val="bg1"/>
                </a:solidFill>
              </a:rPr>
              <a:t>Interest to Radio Astronomy</a:t>
            </a:r>
          </a:p>
        </p:txBody>
      </p:sp>
      <p:sp>
        <p:nvSpPr>
          <p:cNvPr id="89091" name="Rectangle 3"/>
          <p:cNvSpPr>
            <a:spLocks noGrp="1" noChangeArrowheads="1"/>
          </p:cNvSpPr>
          <p:nvPr>
            <p:ph type="body" idx="1"/>
          </p:nvPr>
        </p:nvSpPr>
        <p:spPr>
          <a:xfrm>
            <a:off x="1066800" y="1447800"/>
            <a:ext cx="7693025" cy="5029200"/>
          </a:xfrm>
        </p:spPr>
        <p:txBody>
          <a:bodyPr/>
          <a:lstStyle/>
          <a:p>
            <a:pPr>
              <a:buClr>
                <a:schemeClr val="bg1"/>
              </a:buClr>
            </a:pPr>
            <a:endParaRPr lang="en-US" sz="2800" dirty="0" smtClean="0">
              <a:solidFill>
                <a:schemeClr val="accent1"/>
              </a:solidFill>
            </a:endParaRPr>
          </a:p>
          <a:p>
            <a:pPr>
              <a:buClr>
                <a:schemeClr val="bg1"/>
              </a:buClr>
            </a:pPr>
            <a:r>
              <a:rPr lang="en-US" dirty="0" smtClean="0">
                <a:solidFill>
                  <a:schemeClr val="accent1"/>
                </a:solidFill>
              </a:rPr>
              <a:t>	</a:t>
            </a:r>
            <a:r>
              <a:rPr lang="en-US" sz="2000" dirty="0" smtClean="0">
                <a:solidFill>
                  <a:schemeClr val="bg1"/>
                </a:solidFill>
              </a:rPr>
              <a:t>Res. 950 - Revision of footnote 5.565, based </a:t>
            </a:r>
            <a:br>
              <a:rPr lang="en-US" sz="2000" dirty="0" smtClean="0">
                <a:solidFill>
                  <a:schemeClr val="bg1"/>
                </a:solidFill>
              </a:rPr>
            </a:br>
            <a:r>
              <a:rPr lang="en-US" sz="2000" dirty="0" smtClean="0">
                <a:solidFill>
                  <a:schemeClr val="bg1"/>
                </a:solidFill>
              </a:rPr>
              <a:t>        on ITU-R studies</a:t>
            </a:r>
          </a:p>
          <a:p>
            <a:pPr lvl="2">
              <a:buClr>
                <a:srgbClr val="FF0000"/>
              </a:buClr>
            </a:pPr>
            <a:r>
              <a:rPr lang="en-US" sz="1800" dirty="0" smtClean="0">
                <a:solidFill>
                  <a:schemeClr val="bg1"/>
                </a:solidFill>
              </a:rPr>
              <a:t>Revise the listing of bands in the 275 - 1000 GHz range, </a:t>
            </a:r>
          </a:p>
          <a:p>
            <a:pPr lvl="1">
              <a:buClr>
                <a:srgbClr val="FF0000"/>
              </a:buClr>
              <a:buNone/>
            </a:pPr>
            <a:r>
              <a:rPr lang="en-US" sz="1800" dirty="0" smtClean="0">
                <a:solidFill>
                  <a:schemeClr val="bg1"/>
                </a:solidFill>
              </a:rPr>
              <a:t>	       currently in the footnote</a:t>
            </a:r>
          </a:p>
          <a:p>
            <a:pPr lvl="2">
              <a:buClr>
                <a:srgbClr val="FF0000"/>
              </a:buClr>
            </a:pPr>
            <a:r>
              <a:rPr lang="en-US" sz="1800" dirty="0" smtClean="0">
                <a:solidFill>
                  <a:schemeClr val="bg1"/>
                </a:solidFill>
              </a:rPr>
              <a:t>Extend the range of the footnote, to cover up to 3000 GHz</a:t>
            </a:r>
          </a:p>
          <a:p>
            <a:pPr>
              <a:buClr>
                <a:schemeClr val="bg1"/>
              </a:buClr>
            </a:pPr>
            <a:r>
              <a:rPr lang="en-US" sz="2100" dirty="0" smtClean="0">
                <a:solidFill>
                  <a:schemeClr val="bg1"/>
                </a:solidFill>
              </a:rPr>
              <a:t>	</a:t>
            </a:r>
            <a:r>
              <a:rPr lang="en-US" sz="2000" dirty="0" smtClean="0">
                <a:solidFill>
                  <a:schemeClr val="bg1"/>
                </a:solidFill>
              </a:rPr>
              <a:t>Res. 955  - Consider possible procedures for 	free-	space optical links, based on ITU-R studies </a:t>
            </a:r>
          </a:p>
          <a:p>
            <a:pPr>
              <a:buNone/>
            </a:pPr>
            <a:endParaRPr lang="en-US" sz="2000" dirty="0" smtClean="0">
              <a:solidFill>
                <a:schemeClr val="accent1"/>
              </a:solidFill>
            </a:endParaRPr>
          </a:p>
          <a:p>
            <a:pPr>
              <a:lnSpc>
                <a:spcPct val="80000"/>
              </a:lnSpc>
            </a:pPr>
            <a:endParaRPr lang="en-GB" dirty="0">
              <a:solidFill>
                <a:srgbClr val="FF0000"/>
              </a:solidFill>
              <a:cs typeface="Times New Roman" pitchFamily="18" charset="0"/>
            </a:endParaRPr>
          </a:p>
        </p:txBody>
      </p:sp>
      <p:pic>
        <p:nvPicPr>
          <p:cNvPr id="6" name="Picture 4"/>
          <p:cNvPicPr>
            <a:picLocks noChangeAspect="1" noChangeArrowheads="1"/>
          </p:cNvPicPr>
          <p:nvPr/>
        </p:nvPicPr>
        <p:blipFill>
          <a:blip r:embed="rId3" cstate="print"/>
          <a:srcRect/>
          <a:stretch>
            <a:fillRect/>
          </a:stretch>
        </p:blipFill>
        <p:spPr bwMode="auto">
          <a:xfrm>
            <a:off x="1219200" y="4800600"/>
            <a:ext cx="7313613" cy="1049338"/>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66800" y="304800"/>
            <a:ext cx="7696200" cy="1066800"/>
          </a:xfrm>
        </p:spPr>
        <p:txBody>
          <a:bodyPr/>
          <a:lstStyle/>
          <a:p>
            <a:r>
              <a:rPr lang="en-US" sz="2800" dirty="0" smtClean="0">
                <a:solidFill>
                  <a:schemeClr val="bg1"/>
                </a:solidFill>
              </a:rPr>
              <a:t>(Some) Other WRC-12 Agenda Items</a:t>
            </a:r>
            <a:br>
              <a:rPr lang="en-US" sz="2800" dirty="0" smtClean="0">
                <a:solidFill>
                  <a:schemeClr val="bg1"/>
                </a:solidFill>
              </a:rPr>
            </a:br>
            <a:r>
              <a:rPr lang="en-US" sz="2800" dirty="0" smtClean="0">
                <a:solidFill>
                  <a:schemeClr val="bg1"/>
                </a:solidFill>
              </a:rPr>
              <a:t> of Interest to Radio Astronomy </a:t>
            </a:r>
            <a:br>
              <a:rPr lang="en-US" sz="2800" dirty="0" smtClean="0">
                <a:solidFill>
                  <a:schemeClr val="bg1"/>
                </a:solidFill>
              </a:rPr>
            </a:br>
            <a:endParaRPr lang="en-US" sz="2000" dirty="0" smtClean="0">
              <a:solidFill>
                <a:schemeClr val="bg1"/>
              </a:solidFill>
            </a:endParaRPr>
          </a:p>
        </p:txBody>
      </p:sp>
      <p:sp>
        <p:nvSpPr>
          <p:cNvPr id="17411" name="Rectangle 3"/>
          <p:cNvSpPr>
            <a:spLocks noGrp="1" noChangeArrowheads="1"/>
          </p:cNvSpPr>
          <p:nvPr>
            <p:ph type="body" idx="1"/>
          </p:nvPr>
        </p:nvSpPr>
        <p:spPr>
          <a:xfrm>
            <a:off x="838200" y="1143000"/>
            <a:ext cx="8077200" cy="5562600"/>
          </a:xfrm>
        </p:spPr>
        <p:txBody>
          <a:bodyPr/>
          <a:lstStyle/>
          <a:p>
            <a:pPr>
              <a:buClr>
                <a:schemeClr val="bg1"/>
              </a:buClr>
            </a:pPr>
            <a:r>
              <a:rPr lang="en-GB" sz="1600" dirty="0" smtClean="0">
                <a:solidFill>
                  <a:schemeClr val="bg1"/>
                </a:solidFill>
              </a:rPr>
              <a:t>AI 1.4. “….to consider, …. further regulatory measures to facilitate introduction of new aeronautical mobile (R) service (AM(R)S) systems in the bands …5 000-5 030 MHz”</a:t>
            </a:r>
          </a:p>
          <a:p>
            <a:pPr lvl="1">
              <a:buClr>
                <a:schemeClr val="bg1"/>
              </a:buClr>
              <a:buFont typeface="Wingdings" pitchFamily="2" charset="2"/>
              <a:buChar char="Ø"/>
            </a:pPr>
            <a:r>
              <a:rPr lang="en-US" sz="1400" dirty="0" smtClean="0">
                <a:solidFill>
                  <a:schemeClr val="bg1"/>
                </a:solidFill>
              </a:rPr>
              <a:t>Issue:  airborne transmitters may be operating next to the primary 4990-5000 MHz radio astronomy band</a:t>
            </a:r>
            <a:r>
              <a:rPr lang="en-US" sz="1400" dirty="0" smtClean="0"/>
              <a:t> </a:t>
            </a:r>
          </a:p>
          <a:p>
            <a:pPr lvl="1">
              <a:buClr>
                <a:schemeClr val="bg1"/>
              </a:buClr>
              <a:buFont typeface="Wingdings" pitchFamily="2" charset="2"/>
              <a:buChar char="Ø"/>
            </a:pPr>
            <a:endParaRPr lang="en-US" sz="1600" dirty="0" smtClean="0"/>
          </a:p>
          <a:p>
            <a:pPr>
              <a:lnSpc>
                <a:spcPct val="80000"/>
              </a:lnSpc>
              <a:buClr>
                <a:schemeClr val="bg1"/>
              </a:buClr>
            </a:pPr>
            <a:r>
              <a:rPr lang="en-US" sz="1600" dirty="0" smtClean="0">
                <a:solidFill>
                  <a:schemeClr val="bg1"/>
                </a:solidFill>
              </a:rPr>
              <a:t>AI 1.18”… </a:t>
            </a:r>
            <a:r>
              <a:rPr lang="en-GB" sz="1600" dirty="0" smtClean="0">
                <a:solidFill>
                  <a:schemeClr val="bg1"/>
                </a:solidFill>
              </a:rPr>
              <a:t>extending the existing …radiodetermination-satellite service (space-to-Earth) allocations in the band 2 483.5-2 500 MHz in order to make a global primary allocation, and determine the necessary regulatory provisions….”</a:t>
            </a:r>
          </a:p>
          <a:p>
            <a:pPr lvl="2">
              <a:lnSpc>
                <a:spcPct val="80000"/>
              </a:lnSpc>
              <a:buFont typeface="Wingdings" pitchFamily="2" charset="2"/>
              <a:buChar char="Ø"/>
            </a:pPr>
            <a:r>
              <a:rPr lang="en-GB" sz="1400" dirty="0" smtClean="0">
                <a:solidFill>
                  <a:schemeClr val="bg1"/>
                </a:solidFill>
              </a:rPr>
              <a:t>Issue:  2</a:t>
            </a:r>
            <a:r>
              <a:rPr lang="en-GB" sz="1400" baseline="30000" dirty="0" smtClean="0">
                <a:solidFill>
                  <a:schemeClr val="bg1"/>
                </a:solidFill>
              </a:rPr>
              <a:t>nd</a:t>
            </a:r>
            <a:r>
              <a:rPr lang="en-GB" sz="1400" dirty="0" smtClean="0">
                <a:solidFill>
                  <a:schemeClr val="bg1"/>
                </a:solidFill>
              </a:rPr>
              <a:t> harmonic of downlink falls on 4990-5000 MHz RA band, currently subject to footnote RR 5.402, that urges protection of RA </a:t>
            </a:r>
          </a:p>
          <a:p>
            <a:pPr>
              <a:lnSpc>
                <a:spcPct val="80000"/>
              </a:lnSpc>
              <a:buFont typeface="Wingdings" pitchFamily="2" charset="2"/>
              <a:buChar char="Ø"/>
            </a:pPr>
            <a:endParaRPr lang="en-GB" sz="1800" dirty="0" smtClean="0">
              <a:solidFill>
                <a:schemeClr val="bg1"/>
              </a:solidFill>
            </a:endParaRPr>
          </a:p>
          <a:p>
            <a:pPr>
              <a:lnSpc>
                <a:spcPct val="80000"/>
              </a:lnSpc>
              <a:buClr>
                <a:schemeClr val="bg1"/>
              </a:buClr>
            </a:pPr>
            <a:r>
              <a:rPr lang="en-GB" sz="1600" dirty="0" smtClean="0">
                <a:solidFill>
                  <a:schemeClr val="bg1"/>
                </a:solidFill>
              </a:rPr>
              <a:t>AI 1.21. “to consider a primary allocation to the radiolocation service in the band 15.4-15.7 GHz…”</a:t>
            </a:r>
            <a:r>
              <a:rPr lang="en-GB" sz="2000" dirty="0" smtClean="0">
                <a:solidFill>
                  <a:schemeClr val="bg1"/>
                </a:solidFill>
              </a:rPr>
              <a:t> </a:t>
            </a:r>
          </a:p>
          <a:p>
            <a:pPr lvl="2">
              <a:lnSpc>
                <a:spcPct val="80000"/>
              </a:lnSpc>
              <a:buClr>
                <a:schemeClr val="bg1"/>
              </a:buClr>
              <a:buFont typeface="Wingdings" pitchFamily="2" charset="2"/>
              <a:buChar char="Ø"/>
            </a:pPr>
            <a:r>
              <a:rPr lang="en-GB" sz="1400" dirty="0" smtClean="0">
                <a:solidFill>
                  <a:schemeClr val="bg1"/>
                </a:solidFill>
              </a:rPr>
              <a:t>Issue: Strong, possibly airborne transmitters operating next to the  15.35-15.4 GHz passive band </a:t>
            </a:r>
          </a:p>
          <a:p>
            <a:pPr lvl="2">
              <a:lnSpc>
                <a:spcPct val="80000"/>
              </a:lnSpc>
              <a:buClr>
                <a:schemeClr val="bg1"/>
              </a:buClr>
              <a:buFont typeface="Wingdings" pitchFamily="2" charset="2"/>
              <a:buChar char="Ø"/>
            </a:pPr>
            <a:endParaRPr lang="en-GB" sz="1400" dirty="0" smtClean="0">
              <a:solidFill>
                <a:schemeClr val="bg1"/>
              </a:solidFill>
            </a:endParaRPr>
          </a:p>
          <a:p>
            <a:pPr>
              <a:buClr>
                <a:schemeClr val="bg1"/>
              </a:buClr>
            </a:pPr>
            <a:r>
              <a:rPr lang="en-US" sz="1600" dirty="0" smtClean="0">
                <a:solidFill>
                  <a:schemeClr val="bg1"/>
                </a:solidFill>
              </a:rPr>
              <a:t>AI 1.20 “</a:t>
            </a:r>
            <a:r>
              <a:rPr lang="en-GB" sz="1600" dirty="0" smtClean="0">
                <a:solidFill>
                  <a:schemeClr val="bg1"/>
                </a:solidFill>
              </a:rPr>
              <a:t>spectrum identification for gateway links for high altitude platform stations (HAPS) in the range 5 850-7 075 MHz in order to support operations in the fixed and mobile services</a:t>
            </a:r>
            <a:r>
              <a:rPr lang="en-US" sz="1600" dirty="0" smtClean="0">
                <a:solidFill>
                  <a:schemeClr val="bg1"/>
                </a:solidFill>
              </a:rPr>
              <a:t>”  </a:t>
            </a:r>
          </a:p>
          <a:p>
            <a:pPr lvl="1">
              <a:buClr>
                <a:schemeClr val="bg1"/>
              </a:buClr>
              <a:buFont typeface="Wingdings" pitchFamily="2" charset="2"/>
              <a:buChar char="Ø"/>
            </a:pPr>
            <a:r>
              <a:rPr lang="en-US" sz="1400" dirty="0" smtClean="0">
                <a:solidFill>
                  <a:schemeClr val="bg1"/>
                </a:solidFill>
              </a:rPr>
              <a:t>Issue: Potential interference with observations of the 6650-6675.2 MHz band, identified for observations of the 6668 MHz methanol line </a:t>
            </a:r>
          </a:p>
          <a:p>
            <a:pPr>
              <a:lnSpc>
                <a:spcPct val="80000"/>
              </a:lnSpc>
              <a:buClr>
                <a:schemeClr val="bg1"/>
              </a:buClr>
              <a:buFont typeface="Wingdings" pitchFamily="2" charset="2"/>
              <a:buChar char="Ø"/>
            </a:pPr>
            <a:endParaRPr lang="en-GB" sz="1600" dirty="0" smtClean="0">
              <a:solidFill>
                <a:schemeClr val="bg1"/>
              </a:solidFill>
            </a:endParaRPr>
          </a:p>
          <a:p>
            <a:pPr>
              <a:lnSpc>
                <a:spcPct val="80000"/>
              </a:lnSpc>
            </a:pPr>
            <a:endParaRPr lang="en-US" sz="1400" dirty="0" smtClean="0">
              <a:solidFill>
                <a:schemeClr val="bg1"/>
              </a:solidFill>
            </a:endParaRPr>
          </a:p>
        </p:txBody>
      </p:sp>
      <p:sp>
        <p:nvSpPr>
          <p:cNvPr id="816132" name="Rectangle 4"/>
          <p:cNvSpPr>
            <a:spLocks noChangeArrowheads="1"/>
          </p:cNvSpPr>
          <p:nvPr/>
        </p:nvSpPr>
        <p:spPr bwMode="auto">
          <a:xfrm>
            <a:off x="1828800" y="4876800"/>
            <a:ext cx="5410200" cy="152400"/>
          </a:xfrm>
          <a:prstGeom prst="rect">
            <a:avLst/>
          </a:prstGeom>
          <a:noFill/>
          <a:ln w="9525" algn="ctr">
            <a:noFill/>
            <a:miter lim="800000"/>
            <a:headEnd/>
            <a:tailEnd/>
          </a:ln>
          <a:effectLst>
            <a:outerShdw dist="45791" dir="3378596" algn="ctr" rotWithShape="0">
              <a:srgbClr val="4D4D4D">
                <a:alpha val="80000"/>
              </a:srgbClr>
            </a:outerShdw>
          </a:effectLst>
        </p:spPr>
        <p:txBody>
          <a:bodyPr wrap="none" lIns="92075" tIns="46038" rIns="92075" bIns="46038" anchor="ctr">
            <a:spAutoFit/>
          </a:bodyPr>
          <a:lstStyle/>
          <a:p>
            <a:pPr>
              <a:defRPr/>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66800" y="361950"/>
            <a:ext cx="7753350" cy="628650"/>
          </a:xfrm>
        </p:spPr>
        <p:txBody>
          <a:bodyPr/>
          <a:lstStyle/>
          <a:p>
            <a:r>
              <a:rPr lang="en-US" sz="2800" dirty="0" smtClean="0">
                <a:solidFill>
                  <a:schemeClr val="bg1"/>
                </a:solidFill>
              </a:rPr>
              <a:t>AIs that May Impact Radio Astronomy</a:t>
            </a:r>
          </a:p>
        </p:txBody>
      </p:sp>
      <p:sp>
        <p:nvSpPr>
          <p:cNvPr id="20483" name="Rectangle 3"/>
          <p:cNvSpPr>
            <a:spLocks noGrp="1" noChangeArrowheads="1"/>
          </p:cNvSpPr>
          <p:nvPr>
            <p:ph type="body" idx="1"/>
          </p:nvPr>
        </p:nvSpPr>
        <p:spPr>
          <a:xfrm>
            <a:off x="1143000" y="1066800"/>
            <a:ext cx="7848600" cy="5334000"/>
          </a:xfrm>
        </p:spPr>
        <p:txBody>
          <a:bodyPr/>
          <a:lstStyle/>
          <a:p>
            <a:pPr>
              <a:lnSpc>
                <a:spcPct val="90000"/>
              </a:lnSpc>
              <a:buClr>
                <a:schemeClr val="bg1"/>
              </a:buClr>
            </a:pPr>
            <a:r>
              <a:rPr lang="en-US" sz="1800" dirty="0" smtClean="0">
                <a:solidFill>
                  <a:schemeClr val="bg1"/>
                </a:solidFill>
              </a:rPr>
              <a:t>AI 1.2 </a:t>
            </a:r>
            <a:r>
              <a:rPr lang="en-GB" sz="1800" dirty="0" smtClean="0">
                <a:solidFill>
                  <a:schemeClr val="bg1"/>
                </a:solidFill>
              </a:rPr>
              <a:t>“Taking into account ITU-R studies ….to take appropriate action with a view to enhancing the international regulatory framework” </a:t>
            </a:r>
            <a:r>
              <a:rPr lang="en-US" sz="1800" dirty="0" smtClean="0">
                <a:solidFill>
                  <a:schemeClr val="bg1"/>
                </a:solidFill>
              </a:rPr>
              <a:t> </a:t>
            </a:r>
          </a:p>
          <a:p>
            <a:pPr>
              <a:lnSpc>
                <a:spcPct val="90000"/>
              </a:lnSpc>
              <a:buClr>
                <a:schemeClr val="bg1"/>
              </a:buClr>
              <a:buNone/>
            </a:pPr>
            <a:endParaRPr lang="en-US" sz="1800" dirty="0" smtClean="0">
              <a:solidFill>
                <a:schemeClr val="bg1"/>
              </a:solidFill>
            </a:endParaRPr>
          </a:p>
          <a:p>
            <a:pPr>
              <a:lnSpc>
                <a:spcPct val="90000"/>
              </a:lnSpc>
              <a:buClr>
                <a:schemeClr val="bg1"/>
              </a:buClr>
            </a:pPr>
            <a:r>
              <a:rPr lang="en-US" sz="1800" dirty="0" smtClean="0">
                <a:solidFill>
                  <a:schemeClr val="bg1"/>
                </a:solidFill>
              </a:rPr>
              <a:t>AI 1.8 “ to </a:t>
            </a:r>
            <a:r>
              <a:rPr lang="en-GB" sz="1800" dirty="0" smtClean="0">
                <a:solidFill>
                  <a:schemeClr val="bg1"/>
                </a:solidFill>
              </a:rPr>
              <a:t>consider the progress of ITU‑R studies concerning the technical and regulatory issues  relative to the fixed service in the bands between 71 GHz and 238 GHz…” </a:t>
            </a:r>
          </a:p>
          <a:p>
            <a:pPr>
              <a:lnSpc>
                <a:spcPct val="90000"/>
              </a:lnSpc>
              <a:buClr>
                <a:schemeClr val="bg1"/>
              </a:buClr>
            </a:pPr>
            <a:endParaRPr lang="en-GB" sz="1800" dirty="0" smtClean="0">
              <a:solidFill>
                <a:schemeClr val="bg1"/>
              </a:solidFill>
            </a:endParaRPr>
          </a:p>
          <a:p>
            <a:pPr>
              <a:lnSpc>
                <a:spcPct val="90000"/>
              </a:lnSpc>
              <a:buClr>
                <a:schemeClr val="bg1"/>
              </a:buClr>
            </a:pPr>
            <a:r>
              <a:rPr lang="en-GB" sz="1800" dirty="0" smtClean="0">
                <a:solidFill>
                  <a:schemeClr val="bg1"/>
                </a:solidFill>
              </a:rPr>
              <a:t>AI 1.19 “ to consider regulatory measures and their relevance, in order to enable the introduction of software-defined radio and cognitive radio systems</a:t>
            </a:r>
            <a:r>
              <a:rPr lang="en-US" sz="1800" dirty="0" smtClean="0">
                <a:solidFill>
                  <a:schemeClr val="bg1"/>
                </a:solidFill>
              </a:rPr>
              <a:t>” </a:t>
            </a:r>
          </a:p>
          <a:p>
            <a:pPr>
              <a:lnSpc>
                <a:spcPct val="90000"/>
              </a:lnSpc>
              <a:buClr>
                <a:schemeClr val="bg1"/>
              </a:buClr>
              <a:buNone/>
            </a:pPr>
            <a:endParaRPr lang="en-US" sz="1800" dirty="0" smtClean="0">
              <a:solidFill>
                <a:schemeClr val="bg1"/>
              </a:solidFill>
            </a:endParaRPr>
          </a:p>
          <a:p>
            <a:pPr>
              <a:lnSpc>
                <a:spcPct val="90000"/>
              </a:lnSpc>
              <a:buClr>
                <a:schemeClr val="bg1"/>
              </a:buClr>
            </a:pPr>
            <a:r>
              <a:rPr lang="en-GB" sz="1800" dirty="0" smtClean="0">
                <a:solidFill>
                  <a:schemeClr val="bg1"/>
                </a:solidFill>
              </a:rPr>
              <a:t>AI 1.25 to consider possible additional allocations to the mobile-satellite service</a:t>
            </a:r>
            <a:r>
              <a:rPr lang="en-US" sz="1800" dirty="0" smtClean="0">
                <a:solidFill>
                  <a:schemeClr val="bg1"/>
                </a:solidFill>
              </a:rPr>
              <a:t> </a:t>
            </a:r>
          </a:p>
          <a:p>
            <a:pPr>
              <a:lnSpc>
                <a:spcPct val="90000"/>
              </a:lnSpc>
              <a:buClr>
                <a:schemeClr val="bg1"/>
              </a:buClr>
            </a:pPr>
            <a:endParaRPr lang="en-US" sz="1800" dirty="0" smtClean="0">
              <a:solidFill>
                <a:schemeClr val="bg1"/>
              </a:solidFill>
            </a:endParaRPr>
          </a:p>
          <a:p>
            <a:pPr>
              <a:buClr>
                <a:srgbClr val="FFFF00"/>
              </a:buClr>
            </a:pPr>
            <a:r>
              <a:rPr lang="en-GB" sz="1800" dirty="0" smtClean="0">
                <a:solidFill>
                  <a:srgbClr val="FFFF00"/>
                </a:solidFill>
              </a:rPr>
              <a:t>AI 8.2 “to recommend ….items for inclusion in the agenda for the next WRC”   - (possibly 2015)</a:t>
            </a:r>
          </a:p>
          <a:p>
            <a:pPr lvl="1">
              <a:buClr>
                <a:srgbClr val="FFFF00"/>
              </a:buClr>
            </a:pPr>
            <a:r>
              <a:rPr lang="en-US" sz="1600" dirty="0" smtClean="0">
                <a:solidFill>
                  <a:srgbClr val="FFFF00"/>
                </a:solidFill>
              </a:rPr>
              <a:t>Are There any  Astronomy/Science Related Requirements?  If so, it’s not too soon to start work to place it on the Agenda.</a:t>
            </a:r>
            <a:r>
              <a:rPr lang="en-US" dirty="0" smtClean="0">
                <a:solidFill>
                  <a:srgbClr val="FFFF00"/>
                </a:solidFill>
              </a:rPr>
              <a:t> </a:t>
            </a:r>
          </a:p>
          <a:p>
            <a:pPr>
              <a:lnSpc>
                <a:spcPct val="90000"/>
              </a:lnSpc>
              <a:buClr>
                <a:schemeClr val="bg1"/>
              </a:buClr>
            </a:pPr>
            <a:endParaRPr lang="en-US" sz="1800" dirty="0" smtClean="0">
              <a:solidFill>
                <a:schemeClr val="bg1"/>
              </a:solidFill>
            </a:endParaRPr>
          </a:p>
          <a:p>
            <a:pPr>
              <a:lnSpc>
                <a:spcPct val="90000"/>
              </a:lnSpc>
              <a:buClr>
                <a:schemeClr val="bg1"/>
              </a:buClr>
              <a:buNone/>
            </a:pPr>
            <a:endParaRPr lang="en-US" sz="1800" dirty="0" smtClean="0">
              <a:solidFill>
                <a:schemeClr val="bg1"/>
              </a:solidFill>
            </a:endParaRPr>
          </a:p>
          <a:p>
            <a:pPr>
              <a:lnSpc>
                <a:spcPct val="90000"/>
              </a:lnSpc>
              <a:buClr>
                <a:schemeClr val="bg1"/>
              </a:buClr>
            </a:pPr>
            <a:endParaRPr lang="en-US" sz="1800" dirty="0" smtClean="0">
              <a:solidFill>
                <a:schemeClr val="bg1"/>
              </a:solidFill>
            </a:endParaRPr>
          </a:p>
          <a:p>
            <a:pPr>
              <a:lnSpc>
                <a:spcPct val="90000"/>
              </a:lnSpc>
              <a:buClr>
                <a:schemeClr val="bg1"/>
              </a:buClr>
            </a:pPr>
            <a:endParaRPr lang="en-US" sz="1800" dirty="0" smtClean="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CB78F4-FE6E-4449-8DB3-C77B97654842}" type="datetime3">
              <a:rPr lang="en-US"/>
              <a:pPr/>
              <a:t>2 June 2010</a:t>
            </a:fld>
            <a:endParaRPr lang="en-US" dirty="0"/>
          </a:p>
        </p:txBody>
      </p:sp>
      <p:sp>
        <p:nvSpPr>
          <p:cNvPr id="5" name="Slide Number Placeholder 5"/>
          <p:cNvSpPr>
            <a:spLocks noGrp="1"/>
          </p:cNvSpPr>
          <p:nvPr>
            <p:ph type="sldNum" sz="quarter" idx="12"/>
          </p:nvPr>
        </p:nvSpPr>
        <p:spPr/>
        <p:txBody>
          <a:bodyPr/>
          <a:lstStyle/>
          <a:p>
            <a:fld id="{F21B076C-1D0C-4FF8-97C0-8935AC9F91B3}" type="slidenum">
              <a:rPr lang="en-US"/>
              <a:pPr/>
              <a:t>16</a:t>
            </a:fld>
            <a:endParaRPr lang="en-US" dirty="0"/>
          </a:p>
        </p:txBody>
      </p:sp>
      <p:sp>
        <p:nvSpPr>
          <p:cNvPr id="95234" name="Rectangle 2"/>
          <p:cNvSpPr>
            <a:spLocks noGrp="1" noChangeArrowheads="1"/>
          </p:cNvSpPr>
          <p:nvPr>
            <p:ph type="title"/>
          </p:nvPr>
        </p:nvSpPr>
        <p:spPr>
          <a:xfrm>
            <a:off x="990600" y="0"/>
            <a:ext cx="7753350" cy="990600"/>
          </a:xfrm>
        </p:spPr>
        <p:txBody>
          <a:bodyPr/>
          <a:lstStyle/>
          <a:p>
            <a:r>
              <a:rPr lang="en-US" dirty="0">
                <a:solidFill>
                  <a:schemeClr val="bg1"/>
                </a:solidFill>
              </a:rPr>
              <a:t>WRC Preparations: </a:t>
            </a:r>
            <a:br>
              <a:rPr lang="en-US" dirty="0">
                <a:solidFill>
                  <a:schemeClr val="bg1"/>
                </a:solidFill>
              </a:rPr>
            </a:br>
            <a:r>
              <a:rPr lang="en-US" dirty="0">
                <a:solidFill>
                  <a:schemeClr val="bg1"/>
                </a:solidFill>
              </a:rPr>
              <a:t>The International Process</a:t>
            </a:r>
          </a:p>
        </p:txBody>
      </p:sp>
      <p:sp>
        <p:nvSpPr>
          <p:cNvPr id="95235" name="Rectangle 3"/>
          <p:cNvSpPr>
            <a:spLocks noGrp="1" noChangeArrowheads="1"/>
          </p:cNvSpPr>
          <p:nvPr>
            <p:ph type="body" idx="1"/>
          </p:nvPr>
        </p:nvSpPr>
        <p:spPr>
          <a:xfrm>
            <a:off x="1066800" y="1066800"/>
            <a:ext cx="7677150" cy="5334000"/>
          </a:xfrm>
        </p:spPr>
        <p:txBody>
          <a:bodyPr/>
          <a:lstStyle/>
          <a:p>
            <a:pPr>
              <a:lnSpc>
                <a:spcPct val="90000"/>
              </a:lnSpc>
              <a:buClr>
                <a:schemeClr val="bg1"/>
              </a:buClr>
            </a:pPr>
            <a:r>
              <a:rPr lang="en-US" sz="1800" dirty="0" smtClean="0">
                <a:solidFill>
                  <a:schemeClr val="bg1">
                    <a:lumMod val="95000"/>
                  </a:schemeClr>
                </a:solidFill>
              </a:rPr>
              <a:t>Preparations for the (next) WRC start as soon as one ends. They are channeled towards the Conference Preparatory Meeting (CPM), that prepares a report containing the “technical” basis for the various agenda items</a:t>
            </a:r>
          </a:p>
          <a:p>
            <a:pPr>
              <a:lnSpc>
                <a:spcPct val="90000"/>
              </a:lnSpc>
              <a:buClr>
                <a:schemeClr val="bg1"/>
              </a:buClr>
            </a:pPr>
            <a:r>
              <a:rPr lang="en-US" sz="2000" dirty="0" smtClean="0">
                <a:solidFill>
                  <a:schemeClr val="bg1">
                    <a:lumMod val="95000"/>
                  </a:schemeClr>
                </a:solidFill>
              </a:rPr>
              <a:t>First </a:t>
            </a:r>
            <a:r>
              <a:rPr lang="en-US" sz="2000" dirty="0">
                <a:solidFill>
                  <a:schemeClr val="bg1">
                    <a:lumMod val="95000"/>
                  </a:schemeClr>
                </a:solidFill>
              </a:rPr>
              <a:t>CPM </a:t>
            </a:r>
            <a:r>
              <a:rPr lang="en-US" sz="2000" dirty="0" smtClean="0">
                <a:solidFill>
                  <a:schemeClr val="bg1">
                    <a:lumMod val="95000"/>
                  </a:schemeClr>
                </a:solidFill>
              </a:rPr>
              <a:t>meeting, held immediately after the WRC, determines the content and organization of the CPM report, based on the WRC agenda</a:t>
            </a:r>
            <a:endParaRPr lang="en-US" sz="2000" dirty="0">
              <a:solidFill>
                <a:schemeClr val="bg1">
                  <a:lumMod val="95000"/>
                </a:schemeClr>
              </a:solidFill>
            </a:endParaRPr>
          </a:p>
          <a:p>
            <a:pPr>
              <a:lnSpc>
                <a:spcPct val="90000"/>
              </a:lnSpc>
              <a:buClr>
                <a:schemeClr val="bg1"/>
              </a:buClr>
            </a:pPr>
            <a:r>
              <a:rPr lang="en-US" sz="2000" dirty="0" smtClean="0">
                <a:solidFill>
                  <a:schemeClr val="bg1">
                    <a:lumMod val="95000"/>
                  </a:schemeClr>
                </a:solidFill>
              </a:rPr>
              <a:t>Studies, often mandated in WRC resolutions are carried  </a:t>
            </a:r>
            <a:br>
              <a:rPr lang="en-US" sz="2000" dirty="0" smtClean="0">
                <a:solidFill>
                  <a:schemeClr val="bg1">
                    <a:lumMod val="95000"/>
                  </a:schemeClr>
                </a:solidFill>
              </a:rPr>
            </a:br>
            <a:r>
              <a:rPr lang="en-US" sz="2000" dirty="0" smtClean="0">
                <a:solidFill>
                  <a:schemeClr val="bg1">
                    <a:lumMod val="95000"/>
                  </a:schemeClr>
                </a:solidFill>
              </a:rPr>
              <a:t> out (or not!) In the various study groups </a:t>
            </a:r>
          </a:p>
          <a:p>
            <a:pPr>
              <a:lnSpc>
                <a:spcPct val="90000"/>
              </a:lnSpc>
              <a:buClr>
                <a:schemeClr val="bg1"/>
              </a:buClr>
            </a:pPr>
            <a:r>
              <a:rPr lang="en-US" sz="2000" dirty="0" smtClean="0">
                <a:solidFill>
                  <a:schemeClr val="bg1">
                    <a:lumMod val="95000"/>
                  </a:schemeClr>
                </a:solidFill>
              </a:rPr>
              <a:t>“Responsible” SGs draft CPM text, with input from other “interested” SGs </a:t>
            </a:r>
          </a:p>
          <a:p>
            <a:pPr>
              <a:lnSpc>
                <a:spcPct val="90000"/>
              </a:lnSpc>
              <a:buClr>
                <a:schemeClr val="bg1"/>
              </a:buClr>
            </a:pPr>
            <a:r>
              <a:rPr lang="en-US" sz="2000" dirty="0" smtClean="0">
                <a:solidFill>
                  <a:schemeClr val="bg1">
                    <a:lumMod val="95000"/>
                  </a:schemeClr>
                </a:solidFill>
              </a:rPr>
              <a:t>Draft CPM report is put together by chapter </a:t>
            </a:r>
            <a:r>
              <a:rPr lang="en-US" sz="2000" dirty="0" err="1" smtClean="0">
                <a:solidFill>
                  <a:schemeClr val="bg1">
                    <a:lumMod val="95000"/>
                  </a:schemeClr>
                </a:solidFill>
              </a:rPr>
              <a:t>rapporteurs</a:t>
            </a:r>
            <a:endParaRPr lang="en-US" sz="2000" dirty="0" smtClean="0">
              <a:solidFill>
                <a:schemeClr val="bg1">
                  <a:lumMod val="95000"/>
                </a:schemeClr>
              </a:solidFill>
            </a:endParaRPr>
          </a:p>
          <a:p>
            <a:pPr>
              <a:lnSpc>
                <a:spcPct val="90000"/>
              </a:lnSpc>
              <a:buClr>
                <a:schemeClr val="bg1"/>
              </a:buClr>
            </a:pPr>
            <a:r>
              <a:rPr lang="en-US" sz="2000" dirty="0" smtClean="0">
                <a:solidFill>
                  <a:schemeClr val="bg1">
                    <a:lumMod val="95000"/>
                  </a:schemeClr>
                </a:solidFill>
              </a:rPr>
              <a:t>Second CPM meeting held, usually 6 months before the </a:t>
            </a:r>
            <a:br>
              <a:rPr lang="en-US" sz="2000" dirty="0" smtClean="0">
                <a:solidFill>
                  <a:schemeClr val="bg1">
                    <a:lumMod val="95000"/>
                  </a:schemeClr>
                </a:solidFill>
              </a:rPr>
            </a:br>
            <a:r>
              <a:rPr lang="en-US" sz="2000" dirty="0" smtClean="0">
                <a:solidFill>
                  <a:schemeClr val="bg1">
                    <a:lumMod val="95000"/>
                  </a:schemeClr>
                </a:solidFill>
              </a:rPr>
              <a:t> WRC, to finalize CPM report</a:t>
            </a:r>
          </a:p>
          <a:p>
            <a:pPr>
              <a:lnSpc>
                <a:spcPct val="90000"/>
              </a:lnSpc>
              <a:buClr>
                <a:schemeClr val="bg1"/>
              </a:buClr>
            </a:pPr>
            <a:r>
              <a:rPr lang="en-US" sz="2000" dirty="0" smtClean="0">
                <a:solidFill>
                  <a:schemeClr val="bg1">
                    <a:lumMod val="95000"/>
                  </a:schemeClr>
                </a:solidFill>
              </a:rPr>
              <a:t>CPM meetings have become very political and often serve to stake out preliminary positions for the WRC, rather than attempting </a:t>
            </a:r>
            <a:r>
              <a:rPr lang="en-US" sz="2000" dirty="0" smtClean="0">
                <a:solidFill>
                  <a:schemeClr val="bg1"/>
                </a:solidFill>
              </a:rPr>
              <a:t>to solve technical issues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6AC9A48-C9D8-42F1-963D-2AF06747799B}" type="datetime3">
              <a:rPr lang="en-US"/>
              <a:pPr/>
              <a:t>2 June 2010</a:t>
            </a:fld>
            <a:endParaRPr lang="en-US" dirty="0"/>
          </a:p>
        </p:txBody>
      </p:sp>
      <p:sp>
        <p:nvSpPr>
          <p:cNvPr id="5" name="Slide Number Placeholder 5"/>
          <p:cNvSpPr>
            <a:spLocks noGrp="1"/>
          </p:cNvSpPr>
          <p:nvPr>
            <p:ph type="sldNum" sz="quarter" idx="12"/>
          </p:nvPr>
        </p:nvSpPr>
        <p:spPr/>
        <p:txBody>
          <a:bodyPr/>
          <a:lstStyle/>
          <a:p>
            <a:fld id="{EC85F8AF-90EE-4798-925A-272CF0C79AA0}" type="slidenum">
              <a:rPr lang="en-US"/>
              <a:pPr/>
              <a:t>17</a:t>
            </a:fld>
            <a:endParaRPr lang="en-US" dirty="0"/>
          </a:p>
        </p:txBody>
      </p:sp>
      <p:sp>
        <p:nvSpPr>
          <p:cNvPr id="12290" name="Rectangle 2"/>
          <p:cNvSpPr>
            <a:spLocks noGrp="1" noChangeArrowheads="1"/>
          </p:cNvSpPr>
          <p:nvPr>
            <p:ph type="title"/>
          </p:nvPr>
        </p:nvSpPr>
        <p:spPr>
          <a:xfrm>
            <a:off x="1981200" y="152400"/>
            <a:ext cx="6096000" cy="1143000"/>
          </a:xfrm>
          <a:noFill/>
          <a:ln/>
        </p:spPr>
        <p:txBody>
          <a:bodyPr/>
          <a:lstStyle/>
          <a:p>
            <a:r>
              <a:rPr lang="en-US" dirty="0">
                <a:solidFill>
                  <a:schemeClr val="bg1"/>
                </a:solidFill>
              </a:rPr>
              <a:t>REFERENCES</a:t>
            </a:r>
          </a:p>
        </p:txBody>
      </p:sp>
      <p:sp>
        <p:nvSpPr>
          <p:cNvPr id="12291" name="Rectangle 3"/>
          <p:cNvSpPr>
            <a:spLocks noGrp="1" noChangeArrowheads="1"/>
          </p:cNvSpPr>
          <p:nvPr>
            <p:ph type="body" idx="1"/>
          </p:nvPr>
        </p:nvSpPr>
        <p:spPr>
          <a:xfrm>
            <a:off x="1162050" y="1219200"/>
            <a:ext cx="7581900" cy="4819650"/>
          </a:xfrm>
          <a:noFill/>
          <a:ln/>
        </p:spPr>
        <p:txBody>
          <a:bodyPr/>
          <a:lstStyle/>
          <a:p>
            <a:pPr>
              <a:buClr>
                <a:srgbClr val="C00000"/>
              </a:buClr>
              <a:buNone/>
            </a:pPr>
            <a:r>
              <a:rPr lang="en-US" sz="1600" dirty="0" err="1" smtClean="0">
                <a:solidFill>
                  <a:schemeClr val="bg1"/>
                </a:solidFill>
              </a:rPr>
              <a:t>Kuiper</a:t>
            </a:r>
            <a:r>
              <a:rPr lang="en-US" sz="1600" dirty="0">
                <a:solidFill>
                  <a:schemeClr val="bg1"/>
                </a:solidFill>
              </a:rPr>
              <a:t>, T. B. H. ,”WRC-97, Geneva, Nov. 2-7”, at</a:t>
            </a:r>
            <a:r>
              <a:rPr lang="en-US" sz="1600" dirty="0" smtClean="0">
                <a:solidFill>
                  <a:schemeClr val="bg1"/>
                </a:solidFill>
              </a:rPr>
              <a:t>:</a:t>
            </a:r>
            <a:r>
              <a:rPr lang="en-US" sz="1400" dirty="0" smtClean="0">
                <a:solidFill>
                  <a:schemeClr val="bg1"/>
                </a:solidFill>
              </a:rPr>
              <a:t/>
            </a:r>
            <a:br>
              <a:rPr lang="en-US" sz="1400" dirty="0" smtClean="0">
                <a:solidFill>
                  <a:schemeClr val="bg1"/>
                </a:solidFill>
              </a:rPr>
            </a:br>
            <a:r>
              <a:rPr lang="en-US" sz="1400" dirty="0" smtClean="0">
                <a:solidFill>
                  <a:schemeClr val="bg1"/>
                </a:solidFill>
                <a:hlinkClick r:id="rId3"/>
              </a:rPr>
              <a:t>http</a:t>
            </a:r>
            <a:r>
              <a:rPr lang="en-US" sz="1400" dirty="0">
                <a:solidFill>
                  <a:schemeClr val="bg1"/>
                </a:solidFill>
                <a:hlinkClick r:id="rId3"/>
              </a:rPr>
              <a:t>://</a:t>
            </a:r>
            <a:r>
              <a:rPr lang="en-US" sz="1400" dirty="0" smtClean="0">
                <a:solidFill>
                  <a:schemeClr val="bg1"/>
                </a:solidFill>
                <a:hlinkClick r:id="rId3"/>
              </a:rPr>
              <a:t>dsnra.jpl.nasa.gov/freq_man/wrc97.html</a:t>
            </a:r>
            <a:endParaRPr lang="en-US" sz="1400" dirty="0" smtClean="0">
              <a:solidFill>
                <a:schemeClr val="bg1"/>
              </a:solidFill>
            </a:endParaRPr>
          </a:p>
          <a:p>
            <a:pPr>
              <a:buClr>
                <a:schemeClr val="bg1"/>
              </a:buClr>
              <a:buNone/>
            </a:pPr>
            <a:endParaRPr lang="en-US" sz="1400" dirty="0" smtClean="0">
              <a:solidFill>
                <a:schemeClr val="bg1"/>
              </a:solidFill>
            </a:endParaRPr>
          </a:p>
          <a:p>
            <a:pPr>
              <a:buClr>
                <a:schemeClr val="bg1"/>
              </a:buClr>
              <a:buNone/>
            </a:pPr>
            <a:r>
              <a:rPr lang="en-US" sz="1600" u="sng" dirty="0" smtClean="0">
                <a:solidFill>
                  <a:schemeClr val="bg1"/>
                </a:solidFill>
              </a:rPr>
              <a:t>ITU related :</a:t>
            </a:r>
          </a:p>
          <a:p>
            <a:pPr>
              <a:buClr>
                <a:schemeClr val="bg1"/>
              </a:buClr>
              <a:buNone/>
            </a:pPr>
            <a:r>
              <a:rPr lang="en-US" sz="1400" u="sng" dirty="0" smtClean="0">
                <a:solidFill>
                  <a:schemeClr val="bg1"/>
                </a:solidFill>
              </a:rPr>
              <a:t>Websites  </a:t>
            </a:r>
            <a:r>
              <a:rPr lang="en-US" sz="1400" u="sng" dirty="0">
                <a:solidFill>
                  <a:schemeClr val="bg1"/>
                </a:solidFill>
              </a:rPr>
              <a:t>of the International Telecommunication Union (ITU):</a:t>
            </a:r>
          </a:p>
          <a:p>
            <a:pPr>
              <a:buClr>
                <a:srgbClr val="FF0000"/>
              </a:buClr>
              <a:buFont typeface="Wingdings" pitchFamily="2" charset="2"/>
              <a:buChar char="§"/>
            </a:pPr>
            <a:r>
              <a:rPr lang="en-US" sz="1400" dirty="0" smtClean="0">
                <a:solidFill>
                  <a:schemeClr val="bg1"/>
                </a:solidFill>
                <a:hlinkClick r:id="rId4"/>
              </a:rPr>
              <a:t>http://www.itu.int/en/pages/default.aspx</a:t>
            </a:r>
            <a:endParaRPr lang="en-US" sz="1400" dirty="0" smtClean="0">
              <a:solidFill>
                <a:schemeClr val="bg1"/>
              </a:solidFill>
            </a:endParaRPr>
          </a:p>
          <a:p>
            <a:pPr>
              <a:buClr>
                <a:srgbClr val="FF0000"/>
              </a:buClr>
              <a:buFont typeface="Wingdings" pitchFamily="2" charset="2"/>
              <a:buChar char="§"/>
            </a:pPr>
            <a:r>
              <a:rPr lang="en-US" sz="1400" dirty="0" smtClean="0">
                <a:solidFill>
                  <a:schemeClr val="bg1"/>
                </a:solidFill>
                <a:hlinkClick r:id="rId5"/>
              </a:rPr>
              <a:t>http://www.itu.int/ITU-R/index.asp?category=conferences&amp;rlink=wrc&amp;lang=en</a:t>
            </a:r>
            <a:endParaRPr lang="en-US" sz="1400" dirty="0" smtClean="0">
              <a:solidFill>
                <a:schemeClr val="bg1"/>
              </a:solidFill>
            </a:endParaRPr>
          </a:p>
          <a:p>
            <a:endParaRPr lang="en-US" sz="1600" u="sng" dirty="0" smtClean="0">
              <a:solidFill>
                <a:schemeClr val="bg1"/>
              </a:solidFill>
            </a:endParaRPr>
          </a:p>
          <a:p>
            <a:pPr>
              <a:buNone/>
            </a:pPr>
            <a:r>
              <a:rPr lang="en-US" sz="1600" u="sng" dirty="0" smtClean="0">
                <a:solidFill>
                  <a:schemeClr val="bg1"/>
                </a:solidFill>
              </a:rPr>
              <a:t>Radio Astronomy at WRC’s:</a:t>
            </a:r>
            <a:endParaRPr lang="en-US" sz="1600" u="sng" dirty="0">
              <a:solidFill>
                <a:schemeClr val="bg1"/>
              </a:solidFill>
            </a:endParaRPr>
          </a:p>
          <a:p>
            <a:pPr>
              <a:buClr>
                <a:schemeClr val="bg1"/>
              </a:buClr>
            </a:pPr>
            <a:r>
              <a:rPr lang="en-US" sz="1400" dirty="0" smtClean="0">
                <a:solidFill>
                  <a:schemeClr val="bg1"/>
                </a:solidFill>
              </a:rPr>
              <a:t>Findlay, J.W. “IUCAF and Frequencies for Radio Astronomy”, in IAU Colloquium No. 112 (D. </a:t>
            </a:r>
            <a:r>
              <a:rPr lang="en-US" sz="1400" dirty="0" err="1" smtClean="0">
                <a:solidFill>
                  <a:schemeClr val="bg1"/>
                </a:solidFill>
              </a:rPr>
              <a:t>L.Crawford</a:t>
            </a:r>
            <a:r>
              <a:rPr lang="en-US" sz="1400" dirty="0" smtClean="0">
                <a:solidFill>
                  <a:schemeClr val="bg1"/>
                </a:solidFill>
              </a:rPr>
              <a:t>, ed.), </a:t>
            </a:r>
            <a:r>
              <a:rPr lang="en-US" sz="1400" i="1" dirty="0" smtClean="0">
                <a:solidFill>
                  <a:schemeClr val="bg1"/>
                </a:solidFill>
              </a:rPr>
              <a:t>Light Pollution, Radio Interference and Space Debris</a:t>
            </a:r>
            <a:r>
              <a:rPr lang="en-US" sz="1400" dirty="0" smtClean="0">
                <a:solidFill>
                  <a:schemeClr val="bg1"/>
                </a:solidFill>
              </a:rPr>
              <a:t>,  1991, </a:t>
            </a:r>
            <a:r>
              <a:rPr lang="en-US" sz="1400" dirty="0" err="1" smtClean="0">
                <a:solidFill>
                  <a:schemeClr val="bg1"/>
                </a:solidFill>
              </a:rPr>
              <a:t>Astr</a:t>
            </a:r>
            <a:r>
              <a:rPr lang="en-US" sz="1400" dirty="0" smtClean="0">
                <a:solidFill>
                  <a:schemeClr val="bg1"/>
                </a:solidFill>
              </a:rPr>
              <a:t>. Soc. Pacific Conf. Ser. , Vol. 17 </a:t>
            </a:r>
          </a:p>
          <a:p>
            <a:pPr>
              <a:buClr>
                <a:schemeClr val="bg1"/>
              </a:buClr>
            </a:pPr>
            <a:r>
              <a:rPr lang="en-US" sz="1400" dirty="0" smtClean="0">
                <a:solidFill>
                  <a:schemeClr val="bg1"/>
                </a:solidFill>
              </a:rPr>
              <a:t>Robinson, B. “Frequency Allocation: The First Forty Years”, Ann. Rev. Astron. </a:t>
            </a:r>
            <a:r>
              <a:rPr lang="en-US" sz="1400" dirty="0" err="1" smtClean="0">
                <a:solidFill>
                  <a:schemeClr val="bg1"/>
                </a:solidFill>
              </a:rPr>
              <a:t>Astrophys</a:t>
            </a:r>
            <a:r>
              <a:rPr lang="en-US" sz="1400" dirty="0" smtClean="0">
                <a:solidFill>
                  <a:schemeClr val="bg1"/>
                </a:solidFill>
              </a:rPr>
              <a:t>., 1999, </a:t>
            </a:r>
            <a:r>
              <a:rPr lang="en-US" sz="1400" u="sng" dirty="0" smtClean="0">
                <a:solidFill>
                  <a:schemeClr val="bg1"/>
                </a:solidFill>
              </a:rPr>
              <a:t>37</a:t>
            </a:r>
            <a:r>
              <a:rPr lang="en-US" sz="1400" dirty="0" smtClean="0">
                <a:solidFill>
                  <a:schemeClr val="bg1"/>
                </a:solidFill>
              </a:rPr>
              <a:t>, 65</a:t>
            </a:r>
          </a:p>
          <a:p>
            <a:endParaRPr lang="en-US" sz="1400" dirty="0"/>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solidFill>
                  <a:schemeClr val="bg1">
                    <a:lumMod val="95000"/>
                  </a:schemeClr>
                </a:solidFill>
              </a:rPr>
              <a:t>Back Up Slides</a:t>
            </a:r>
          </a:p>
        </p:txBody>
      </p:sp>
      <p:sp>
        <p:nvSpPr>
          <p:cNvPr id="29699" name="Slide Number Placeholder 2"/>
          <p:cNvSpPr>
            <a:spLocks noGrp="1"/>
          </p:cNvSpPr>
          <p:nvPr>
            <p:ph type="sldNum" sz="quarter" idx="12"/>
          </p:nvPr>
        </p:nvSpPr>
        <p:spPr>
          <a:noFill/>
        </p:spPr>
        <p:txBody>
          <a:bodyPr/>
          <a:lstStyle/>
          <a:p>
            <a:fld id="{10E74EB2-09FB-40C2-8060-E58A79E5CEC8}" type="slidenum">
              <a:rPr lang="en-US" smtClean="0"/>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AF360B7C-099D-4453-B927-8D9D666F2867}" type="datetime3">
              <a:rPr lang="en-US"/>
              <a:pPr/>
              <a:t>2 June 2010</a:t>
            </a:fld>
            <a:endParaRPr lang="en-US" dirty="0"/>
          </a:p>
        </p:txBody>
      </p:sp>
      <p:sp>
        <p:nvSpPr>
          <p:cNvPr id="7" name="Slide Number Placeholder 5"/>
          <p:cNvSpPr>
            <a:spLocks noGrp="1"/>
          </p:cNvSpPr>
          <p:nvPr>
            <p:ph type="sldNum" sz="quarter" idx="12"/>
          </p:nvPr>
        </p:nvSpPr>
        <p:spPr/>
        <p:txBody>
          <a:bodyPr/>
          <a:lstStyle/>
          <a:p>
            <a:fld id="{8B24C006-1B41-4EC1-8E89-D7EAC712EE97}" type="slidenum">
              <a:rPr lang="en-US"/>
              <a:pPr/>
              <a:t>19</a:t>
            </a:fld>
            <a:endParaRPr lang="en-US" dirty="0"/>
          </a:p>
        </p:txBody>
      </p:sp>
      <p:sp>
        <p:nvSpPr>
          <p:cNvPr id="45058" name="Rectangle 2"/>
          <p:cNvSpPr>
            <a:spLocks noGrp="1" noChangeArrowheads="1"/>
          </p:cNvSpPr>
          <p:nvPr>
            <p:ph type="title"/>
          </p:nvPr>
        </p:nvSpPr>
        <p:spPr>
          <a:xfrm>
            <a:off x="1143000" y="0"/>
            <a:ext cx="7753350" cy="609600"/>
          </a:xfrm>
        </p:spPr>
        <p:txBody>
          <a:bodyPr/>
          <a:lstStyle/>
          <a:p>
            <a:r>
              <a:rPr lang="en-US" dirty="0">
                <a:solidFill>
                  <a:schemeClr val="bg1"/>
                </a:solidFill>
              </a:rPr>
              <a:t>WRCs: History (1)</a:t>
            </a:r>
            <a:endParaRPr lang="en-US" sz="4000" dirty="0">
              <a:solidFill>
                <a:schemeClr val="bg1"/>
              </a:solidFill>
            </a:endParaRPr>
          </a:p>
        </p:txBody>
      </p:sp>
      <p:sp>
        <p:nvSpPr>
          <p:cNvPr id="45059" name="Rectangle 3"/>
          <p:cNvSpPr>
            <a:spLocks noGrp="1" noChangeArrowheads="1"/>
          </p:cNvSpPr>
          <p:nvPr>
            <p:ph type="body" idx="1"/>
          </p:nvPr>
        </p:nvSpPr>
        <p:spPr>
          <a:xfrm>
            <a:off x="1295400" y="609600"/>
            <a:ext cx="7581900" cy="5867400"/>
          </a:xfrm>
          <a:ln/>
        </p:spPr>
        <p:txBody>
          <a:bodyPr/>
          <a:lstStyle/>
          <a:p>
            <a:pPr>
              <a:spcBef>
                <a:spcPts val="500"/>
              </a:spcBef>
              <a:spcAft>
                <a:spcPts val="500"/>
              </a:spcAft>
              <a:buClr>
                <a:schemeClr val="bg1"/>
              </a:buClr>
            </a:pPr>
            <a:r>
              <a:rPr lang="en-US" sz="1400" dirty="0">
                <a:solidFill>
                  <a:schemeClr val="bg1"/>
                </a:solidFill>
              </a:rPr>
              <a:t>1865  First International Telegraph Convention signed in Paris by the 20 founding members; </a:t>
            </a:r>
            <a:r>
              <a:rPr lang="en-US" sz="1400" i="1" dirty="0">
                <a:solidFill>
                  <a:schemeClr val="bg1"/>
                </a:solidFill>
              </a:rPr>
              <a:t>International Telegraph Union</a:t>
            </a:r>
            <a:r>
              <a:rPr lang="en-US" sz="1400" dirty="0">
                <a:solidFill>
                  <a:schemeClr val="bg1"/>
                </a:solidFill>
              </a:rPr>
              <a:t> (ITU) established</a:t>
            </a:r>
          </a:p>
          <a:p>
            <a:pPr>
              <a:spcBef>
                <a:spcPts val="500"/>
              </a:spcBef>
              <a:spcAft>
                <a:spcPts val="500"/>
              </a:spcAft>
              <a:buClr>
                <a:schemeClr val="bg1"/>
              </a:buClr>
            </a:pPr>
            <a:r>
              <a:rPr lang="en-US" sz="1400" dirty="0">
                <a:solidFill>
                  <a:schemeClr val="bg1"/>
                </a:solidFill>
              </a:rPr>
              <a:t>1906 First International Radiotelegraph Conference held in Berlin signs the first International Radiotelegraph Convention. The annex to this Convention contained the first regulations governing wireless telegraphy. Expanded and revised by numerous radio conferences, these are now known as the </a:t>
            </a:r>
            <a:r>
              <a:rPr lang="en-US" sz="1400" i="1" dirty="0">
                <a:solidFill>
                  <a:schemeClr val="bg1"/>
                </a:solidFill>
              </a:rPr>
              <a:t>Radio Regulations</a:t>
            </a:r>
          </a:p>
          <a:p>
            <a:pPr>
              <a:spcBef>
                <a:spcPts val="500"/>
              </a:spcBef>
              <a:spcAft>
                <a:spcPts val="500"/>
              </a:spcAft>
              <a:buClr>
                <a:schemeClr val="bg1"/>
              </a:buClr>
            </a:pPr>
            <a:r>
              <a:rPr lang="en-US" sz="1400" dirty="0">
                <a:solidFill>
                  <a:schemeClr val="bg1"/>
                </a:solidFill>
              </a:rPr>
              <a:t>1927 Washington D.C. Conference held to establish the International Radio Consultative Committee (CCIR) </a:t>
            </a:r>
          </a:p>
          <a:p>
            <a:pPr>
              <a:spcBef>
                <a:spcPts val="500"/>
              </a:spcBef>
              <a:spcAft>
                <a:spcPts val="500"/>
              </a:spcAft>
              <a:buClr>
                <a:schemeClr val="bg1"/>
              </a:buClr>
            </a:pPr>
            <a:r>
              <a:rPr lang="en-US" sz="1400" dirty="0">
                <a:solidFill>
                  <a:schemeClr val="bg1"/>
                </a:solidFill>
              </a:rPr>
              <a:t>1932 Madrid Conference, decides to combine the </a:t>
            </a:r>
            <a:r>
              <a:rPr lang="en-US" sz="1400" i="1" dirty="0">
                <a:solidFill>
                  <a:schemeClr val="bg1"/>
                </a:solidFill>
              </a:rPr>
              <a:t>International Telegraph Convention</a:t>
            </a:r>
            <a:r>
              <a:rPr lang="en-US" sz="1400" dirty="0">
                <a:solidFill>
                  <a:schemeClr val="bg1"/>
                </a:solidFill>
              </a:rPr>
              <a:t> of 1865 and the </a:t>
            </a:r>
            <a:r>
              <a:rPr lang="en-US" sz="1400" i="1" dirty="0">
                <a:solidFill>
                  <a:schemeClr val="bg1"/>
                </a:solidFill>
              </a:rPr>
              <a:t>International Radiotelegraph Convention</a:t>
            </a:r>
            <a:r>
              <a:rPr lang="en-US" sz="1400" dirty="0">
                <a:solidFill>
                  <a:schemeClr val="bg1"/>
                </a:solidFill>
              </a:rPr>
              <a:t> of 1906 to form the </a:t>
            </a:r>
            <a:r>
              <a:rPr lang="en-US" sz="1400" i="1" dirty="0">
                <a:solidFill>
                  <a:schemeClr val="bg1"/>
                </a:solidFill>
              </a:rPr>
              <a:t>International Telecommunication Convention, and</a:t>
            </a:r>
            <a:r>
              <a:rPr lang="en-US" sz="1400" dirty="0">
                <a:solidFill>
                  <a:schemeClr val="bg1"/>
                </a:solidFill>
              </a:rPr>
              <a:t> to change the name of the Union to </a:t>
            </a:r>
            <a:r>
              <a:rPr lang="en-US" sz="1400" i="1" dirty="0">
                <a:solidFill>
                  <a:schemeClr val="bg1"/>
                </a:solidFill>
              </a:rPr>
              <a:t>International Telecommunication Union.</a:t>
            </a:r>
          </a:p>
          <a:p>
            <a:pPr>
              <a:spcBef>
                <a:spcPts val="500"/>
              </a:spcBef>
              <a:spcAft>
                <a:spcPts val="500"/>
              </a:spcAft>
              <a:buClr>
                <a:schemeClr val="bg1"/>
              </a:buClr>
            </a:pPr>
            <a:r>
              <a:rPr lang="en-US" sz="1400" dirty="0">
                <a:solidFill>
                  <a:schemeClr val="bg1"/>
                </a:solidFill>
              </a:rPr>
              <a:t>Atlantic City Conference held with the aim of developing and modernizing the 1947 organization. The ITU becomes a UN specialized agency. The International Frequency Registration Board (IFRB) is established to coordinate the increasingly complicated task of managing the radio-frequency spectrum. The Table of Frequency Allocations, introduced in 1912, is declared mandatory</a:t>
            </a:r>
            <a:r>
              <a:rPr lang="en-US" sz="1400" b="0" dirty="0">
                <a:solidFill>
                  <a:schemeClr val="bg1"/>
                </a:solidFill>
              </a:rPr>
              <a:t>.</a:t>
            </a:r>
            <a:r>
              <a:rPr lang="en-US" b="0" dirty="0">
                <a:solidFill>
                  <a:schemeClr val="bg1"/>
                </a:solidFill>
              </a:rPr>
              <a:t> </a:t>
            </a:r>
          </a:p>
          <a:p>
            <a:pPr>
              <a:spcBef>
                <a:spcPts val="500"/>
              </a:spcBef>
              <a:spcAft>
                <a:spcPts val="500"/>
              </a:spcAft>
              <a:buClr>
                <a:schemeClr val="bg1"/>
              </a:buClr>
            </a:pPr>
            <a:r>
              <a:rPr lang="en-US" sz="1400" dirty="0">
                <a:solidFill>
                  <a:schemeClr val="bg1"/>
                </a:solidFill>
              </a:rPr>
              <a:t>1959 CCIR sets up a study group responsible for studying space radiocommunication.</a:t>
            </a:r>
            <a:r>
              <a:rPr lang="en-US" b="0" dirty="0">
                <a:solidFill>
                  <a:schemeClr val="bg1"/>
                </a:solidFill>
              </a:rPr>
              <a:t> </a:t>
            </a:r>
          </a:p>
          <a:p>
            <a:pPr>
              <a:spcBef>
                <a:spcPts val="500"/>
              </a:spcBef>
              <a:spcAft>
                <a:spcPts val="500"/>
              </a:spcAft>
              <a:buClr>
                <a:schemeClr val="bg1"/>
              </a:buClr>
            </a:pPr>
            <a:r>
              <a:rPr lang="en-US" sz="1400" dirty="0">
                <a:solidFill>
                  <a:schemeClr val="bg1"/>
                </a:solidFill>
              </a:rPr>
              <a:t>1963 Geneva, Extraordinary Administrative Conference for space communications held to allocate frequencies to the various space services for the first time.</a:t>
            </a:r>
          </a:p>
        </p:txBody>
      </p:sp>
      <p:cxnSp>
        <p:nvCxnSpPr>
          <p:cNvPr id="45063" name="AutoShape 7"/>
          <p:cNvCxnSpPr>
            <a:cxnSpLocks noChangeShapeType="1"/>
            <a:endCxn id="45059" idx="1"/>
          </p:cNvCxnSpPr>
          <p:nvPr/>
        </p:nvCxnSpPr>
        <p:spPr bwMode="auto">
          <a:xfrm>
            <a:off x="1295400" y="3543300"/>
            <a:ext cx="0" cy="0"/>
          </a:xfrm>
          <a:prstGeom prst="straightConnector1">
            <a:avLst/>
          </a:prstGeom>
          <a:noFill/>
          <a:ln w="12700">
            <a:solidFill>
              <a:schemeClr val="tx1"/>
            </a:solidFill>
            <a:round/>
            <a:headEnd type="none" w="sm" len="sm"/>
            <a:tailEnd type="none" w="sm" len="sm"/>
          </a:ln>
          <a:effectLst/>
        </p:spPr>
      </p:cxnSp>
      <p:cxnSp>
        <p:nvCxnSpPr>
          <p:cNvPr id="45064" name="AutoShape 8"/>
          <p:cNvCxnSpPr>
            <a:cxnSpLocks noChangeShapeType="1"/>
            <a:stCxn id="45059" idx="1"/>
            <a:endCxn id="45059" idx="1"/>
          </p:cNvCxnSpPr>
          <p:nvPr/>
        </p:nvCxnSpPr>
        <p:spPr bwMode="auto">
          <a:xfrm>
            <a:off x="1295400" y="3543300"/>
            <a:ext cx="0" cy="0"/>
          </a:xfrm>
          <a:prstGeom prst="straightConnector1">
            <a:avLst/>
          </a:prstGeom>
          <a:noFill/>
          <a:ln w="12700">
            <a:solidFill>
              <a:schemeClr val="tx1"/>
            </a:solidFill>
            <a:round/>
            <a:headEnd type="none" w="sm" len="sm"/>
            <a:tailEnd type="none" w="sm" len="sm"/>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5059">
                                            <p:txEl>
                                              <p:pRg st="1" end="1"/>
                                            </p:txEl>
                                          </p:spTgt>
                                        </p:tgtEl>
                                        <p:attrNameLst>
                                          <p:attrName>style.visibility</p:attrName>
                                        </p:attrNameLst>
                                      </p:cBhvr>
                                      <p:to>
                                        <p:strVal val="visible"/>
                                      </p:to>
                                    </p:set>
                                    <p:anim calcmode="lin" valueType="num">
                                      <p:cBhvr additive="base">
                                        <p:cTn id="13" dur="500" fill="hold"/>
                                        <p:tgtEl>
                                          <p:spTgt spid="450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50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5059">
                                            <p:txEl>
                                              <p:pRg st="2" end="2"/>
                                            </p:txEl>
                                          </p:spTgt>
                                        </p:tgtEl>
                                        <p:attrNameLst>
                                          <p:attrName>style.visibility</p:attrName>
                                        </p:attrNameLst>
                                      </p:cBhvr>
                                      <p:to>
                                        <p:strVal val="visible"/>
                                      </p:to>
                                    </p:set>
                                    <p:anim calcmode="lin" valueType="num">
                                      <p:cBhvr additive="base">
                                        <p:cTn id="19" dur="500" fill="hold"/>
                                        <p:tgtEl>
                                          <p:spTgt spid="4505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50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5059">
                                            <p:txEl>
                                              <p:pRg st="3" end="3"/>
                                            </p:txEl>
                                          </p:spTgt>
                                        </p:tgtEl>
                                        <p:attrNameLst>
                                          <p:attrName>style.visibility</p:attrName>
                                        </p:attrNameLst>
                                      </p:cBhvr>
                                      <p:to>
                                        <p:strVal val="visible"/>
                                      </p:to>
                                    </p:set>
                                    <p:anim calcmode="lin" valueType="num">
                                      <p:cBhvr additive="base">
                                        <p:cTn id="25" dur="500" fill="hold"/>
                                        <p:tgtEl>
                                          <p:spTgt spid="4505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50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5059">
                                            <p:txEl>
                                              <p:pRg st="4" end="4"/>
                                            </p:txEl>
                                          </p:spTgt>
                                        </p:tgtEl>
                                        <p:attrNameLst>
                                          <p:attrName>style.visibility</p:attrName>
                                        </p:attrNameLst>
                                      </p:cBhvr>
                                      <p:to>
                                        <p:strVal val="visible"/>
                                      </p:to>
                                    </p:set>
                                    <p:anim calcmode="lin" valueType="num">
                                      <p:cBhvr additive="base">
                                        <p:cTn id="31" dur="500" fill="hold"/>
                                        <p:tgtEl>
                                          <p:spTgt spid="4505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50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45059">
                                            <p:txEl>
                                              <p:pRg st="5" end="5"/>
                                            </p:txEl>
                                          </p:spTgt>
                                        </p:tgtEl>
                                        <p:attrNameLst>
                                          <p:attrName>style.visibility</p:attrName>
                                        </p:attrNameLst>
                                      </p:cBhvr>
                                      <p:to>
                                        <p:strVal val="visible"/>
                                      </p:to>
                                    </p:set>
                                    <p:anim calcmode="lin" valueType="num">
                                      <p:cBhvr additive="base">
                                        <p:cTn id="37" dur="500" fill="hold"/>
                                        <p:tgtEl>
                                          <p:spTgt spid="4505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50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45059">
                                            <p:txEl>
                                              <p:pRg st="6" end="6"/>
                                            </p:txEl>
                                          </p:spTgt>
                                        </p:tgtEl>
                                        <p:attrNameLst>
                                          <p:attrName>style.visibility</p:attrName>
                                        </p:attrNameLst>
                                      </p:cBhvr>
                                      <p:to>
                                        <p:strVal val="visible"/>
                                      </p:to>
                                    </p:set>
                                    <p:anim calcmode="lin" valueType="num">
                                      <p:cBhvr additive="base">
                                        <p:cTn id="43" dur="500" fill="hold"/>
                                        <p:tgtEl>
                                          <p:spTgt spid="4505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4505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1"/>
          <p:cNvSpPr>
            <a:spLocks noGrp="1"/>
          </p:cNvSpPr>
          <p:nvPr>
            <p:ph type="dt" sz="half" idx="10"/>
          </p:nvPr>
        </p:nvSpPr>
        <p:spPr/>
        <p:txBody>
          <a:bodyPr/>
          <a:lstStyle/>
          <a:p>
            <a:fld id="{96F135E2-A1DE-4D85-A62C-C4708E0AE32F}" type="datetime3">
              <a:rPr lang="en-US"/>
              <a:pPr/>
              <a:t>2 June 2010</a:t>
            </a:fld>
            <a:endParaRPr lang="en-US" dirty="0"/>
          </a:p>
        </p:txBody>
      </p:sp>
      <p:sp>
        <p:nvSpPr>
          <p:cNvPr id="7" name="Slide Number Placeholder 3"/>
          <p:cNvSpPr>
            <a:spLocks noGrp="1"/>
          </p:cNvSpPr>
          <p:nvPr>
            <p:ph type="sldNum" sz="quarter" idx="12"/>
          </p:nvPr>
        </p:nvSpPr>
        <p:spPr/>
        <p:txBody>
          <a:bodyPr/>
          <a:lstStyle/>
          <a:p>
            <a:fld id="{461A956C-F516-466E-BAB7-F795D3098C48}" type="slidenum">
              <a:rPr lang="en-US"/>
              <a:pPr/>
              <a:t>2</a:t>
            </a:fld>
            <a:endParaRPr lang="en-US" dirty="0"/>
          </a:p>
        </p:txBody>
      </p:sp>
      <p:pic>
        <p:nvPicPr>
          <p:cNvPr id="105474" name="Picture 2" descr="WRC-95"/>
          <p:cNvPicPr>
            <a:picLocks noChangeAspect="1" noChangeArrowheads="1"/>
          </p:cNvPicPr>
          <p:nvPr/>
        </p:nvPicPr>
        <p:blipFill>
          <a:blip r:embed="rId5" cstate="print"/>
          <a:stretch>
            <a:fillRect/>
          </a:stretch>
        </p:blipFill>
        <p:spPr bwMode="auto">
          <a:xfrm>
            <a:off x="5105400" y="1371600"/>
            <a:ext cx="3291840" cy="2188724"/>
          </a:xfrm>
          <a:prstGeom prst="rect">
            <a:avLst/>
          </a:prstGeom>
          <a:noFill/>
        </p:spPr>
      </p:pic>
      <p:pic>
        <p:nvPicPr>
          <p:cNvPr id="105475" name="Picture 3" descr="WRC-00"/>
          <p:cNvPicPr>
            <a:picLocks noChangeAspect="1" noChangeArrowheads="1"/>
          </p:cNvPicPr>
          <p:nvPr/>
        </p:nvPicPr>
        <p:blipFill>
          <a:blip r:embed="rId6" cstate="print"/>
          <a:stretch>
            <a:fillRect/>
          </a:stretch>
        </p:blipFill>
        <p:spPr bwMode="auto">
          <a:xfrm>
            <a:off x="5120030" y="3657600"/>
            <a:ext cx="3323539" cy="2209800"/>
          </a:xfrm>
          <a:prstGeom prst="rect">
            <a:avLst/>
          </a:prstGeom>
          <a:noFill/>
        </p:spPr>
      </p:pic>
      <p:sp>
        <p:nvSpPr>
          <p:cNvPr id="105476" name="Rectangle 4"/>
          <p:cNvSpPr>
            <a:spLocks noGrp="1" noChangeArrowheads="1"/>
          </p:cNvSpPr>
          <p:nvPr/>
        </p:nvSpPr>
        <p:spPr bwMode="auto">
          <a:xfrm>
            <a:off x="1066800" y="361950"/>
            <a:ext cx="7753350" cy="1143000"/>
          </a:xfrm>
          <a:prstGeom prst="rect">
            <a:avLst/>
          </a:prstGeom>
          <a:noFill/>
          <a:ln w="9525">
            <a:noFill/>
            <a:miter lim="800000"/>
            <a:headEnd/>
            <a:tailEnd/>
          </a:ln>
          <a:effectLst/>
        </p:spPr>
        <p:txBody>
          <a:bodyPr lIns="92075" tIns="46038" rIns="92075" bIns="46038" anchor="ctr"/>
          <a:lstStyle/>
          <a:p>
            <a:pPr algn="ctr">
              <a:spcBef>
                <a:spcPct val="0"/>
              </a:spcBef>
              <a:spcAft>
                <a:spcPct val="0"/>
              </a:spcAft>
              <a:buClrTx/>
              <a:buSzTx/>
              <a:buFontTx/>
              <a:buNone/>
            </a:pPr>
            <a:r>
              <a:rPr kumimoji="0" lang="en-US" sz="3200" dirty="0">
                <a:solidFill>
                  <a:schemeClr val="bg1"/>
                </a:solidFill>
              </a:rPr>
              <a:t>WRCs: </a:t>
            </a:r>
            <a:r>
              <a:rPr kumimoji="0" lang="en-US" sz="3200" dirty="0" smtClean="0">
                <a:solidFill>
                  <a:schemeClr val="bg1"/>
                </a:solidFill>
              </a:rPr>
              <a:t>Introduction </a:t>
            </a:r>
            <a:endParaRPr kumimoji="0" lang="en-US" sz="3200" dirty="0">
              <a:solidFill>
                <a:schemeClr val="bg1"/>
              </a:solidFill>
            </a:endParaRPr>
          </a:p>
        </p:txBody>
      </p:sp>
      <p:sp>
        <p:nvSpPr>
          <p:cNvPr id="105477" name="Rectangle 5"/>
          <p:cNvSpPr>
            <a:spLocks noGrp="1" noChangeArrowheads="1"/>
          </p:cNvSpPr>
          <p:nvPr/>
        </p:nvSpPr>
        <p:spPr bwMode="auto">
          <a:xfrm>
            <a:off x="1066800" y="1371600"/>
            <a:ext cx="3581400" cy="4343400"/>
          </a:xfrm>
          <a:prstGeom prst="rect">
            <a:avLst/>
          </a:prstGeom>
          <a:noFill/>
          <a:ln w="9525">
            <a:solidFill>
              <a:schemeClr val="bg1"/>
            </a:solidFill>
            <a:miter lim="800000"/>
            <a:headEnd/>
            <a:tailEnd/>
          </a:ln>
          <a:effectLst/>
        </p:spPr>
        <p:txBody>
          <a:bodyPr lIns="92075" tIns="46038" rIns="92075" bIns="46038"/>
          <a:lstStyle/>
          <a:p>
            <a:pPr>
              <a:spcBef>
                <a:spcPct val="0"/>
              </a:spcBef>
              <a:spcAft>
                <a:spcPct val="0"/>
              </a:spcAft>
              <a:buClrTx/>
              <a:buSzTx/>
              <a:buFontTx/>
              <a:buNone/>
            </a:pPr>
            <a:r>
              <a:rPr kumimoji="0" lang="en-US" sz="2000" dirty="0">
                <a:solidFill>
                  <a:schemeClr val="bg1"/>
                </a:solidFill>
              </a:rPr>
              <a:t>WRCs Are a Big Deal</a:t>
            </a:r>
            <a:r>
              <a:rPr kumimoji="0" lang="en-US" sz="2000" dirty="0" smtClean="0">
                <a:solidFill>
                  <a:schemeClr val="bg1"/>
                </a:solidFill>
              </a:rPr>
              <a:t>!</a:t>
            </a:r>
          </a:p>
          <a:p>
            <a:pPr>
              <a:spcBef>
                <a:spcPct val="0"/>
              </a:spcBef>
              <a:spcAft>
                <a:spcPct val="0"/>
              </a:spcAft>
              <a:buClrTx/>
              <a:buSzTx/>
              <a:buFontTx/>
              <a:buNone/>
            </a:pPr>
            <a:endParaRPr kumimoji="0" lang="en-US" sz="2000" dirty="0">
              <a:solidFill>
                <a:schemeClr val="bg1"/>
              </a:solidFill>
            </a:endParaRPr>
          </a:p>
          <a:p>
            <a:pPr>
              <a:spcBef>
                <a:spcPct val="0"/>
              </a:spcBef>
              <a:spcAft>
                <a:spcPct val="0"/>
              </a:spcAft>
              <a:buClr>
                <a:schemeClr val="bg1"/>
              </a:buClr>
              <a:buSzPts val="3200"/>
              <a:buFont typeface="Wingdings" pitchFamily="2" charset="2"/>
              <a:buChar char="v"/>
            </a:pPr>
            <a:r>
              <a:rPr kumimoji="0" lang="en-US" sz="2000" b="0" dirty="0" smtClean="0">
                <a:solidFill>
                  <a:schemeClr val="bg1"/>
                </a:solidFill>
              </a:rPr>
              <a:t>WRC-07 attended by: </a:t>
            </a:r>
            <a:endParaRPr kumimoji="0" lang="en-US" sz="2000" b="0" dirty="0">
              <a:solidFill>
                <a:schemeClr val="bg1"/>
              </a:solidFill>
            </a:endParaRPr>
          </a:p>
          <a:p>
            <a:pPr>
              <a:buClrTx/>
              <a:buSzTx/>
              <a:buNone/>
            </a:pPr>
            <a:endParaRPr kumimoji="0" lang="en-US" sz="2000" b="0" dirty="0" smtClean="0"/>
          </a:p>
          <a:p>
            <a:pPr>
              <a:buClrTx/>
              <a:buSzTx/>
              <a:buFont typeface="Wingdings" pitchFamily="2" charset="2"/>
              <a:buChar char="§"/>
            </a:pPr>
            <a:r>
              <a:rPr kumimoji="0" lang="en-US" sz="2000" b="0" dirty="0" smtClean="0"/>
              <a:t>   over 2800 delegates</a:t>
            </a:r>
            <a:r>
              <a:rPr kumimoji="0" lang="en-US" sz="2000" b="0" dirty="0" smtClean="0">
                <a:solidFill>
                  <a:schemeClr val="accent1"/>
                </a:solidFill>
              </a:rPr>
              <a:t>  </a:t>
            </a:r>
          </a:p>
          <a:p>
            <a:pPr>
              <a:buClrTx/>
              <a:buSzTx/>
              <a:buFont typeface="Wingdings" pitchFamily="2" charset="2"/>
              <a:buChar char="§"/>
            </a:pPr>
            <a:r>
              <a:rPr kumimoji="0" lang="en-US" sz="2000" b="0" dirty="0" smtClean="0">
                <a:solidFill>
                  <a:schemeClr val="accent1"/>
                </a:solidFill>
              </a:rPr>
              <a:t>   </a:t>
            </a:r>
            <a:r>
              <a:rPr kumimoji="0" lang="en-US" sz="2000" b="0" dirty="0" smtClean="0">
                <a:solidFill>
                  <a:schemeClr val="bg1"/>
                </a:solidFill>
              </a:rPr>
              <a:t>from 164 </a:t>
            </a:r>
            <a:r>
              <a:rPr kumimoji="0" lang="en-US" sz="2000" b="0" dirty="0">
                <a:solidFill>
                  <a:schemeClr val="bg1"/>
                </a:solidFill>
              </a:rPr>
              <a:t>countries </a:t>
            </a:r>
          </a:p>
          <a:p>
            <a:pPr>
              <a:buClrTx/>
              <a:buSzTx/>
              <a:buFont typeface="Wingdings" pitchFamily="2" charset="2"/>
              <a:buChar char="§"/>
            </a:pPr>
            <a:r>
              <a:rPr kumimoji="0" lang="en-US" sz="2000" b="0" dirty="0">
                <a:solidFill>
                  <a:schemeClr val="bg1"/>
                </a:solidFill>
              </a:rPr>
              <a:t> </a:t>
            </a:r>
            <a:r>
              <a:rPr kumimoji="0" lang="en-US" sz="2000" b="0" dirty="0" smtClean="0">
                <a:solidFill>
                  <a:schemeClr val="bg1"/>
                </a:solidFill>
              </a:rPr>
              <a:t>  and 104 observers from </a:t>
            </a:r>
            <a:br>
              <a:rPr kumimoji="0" lang="en-US" sz="2000" b="0" dirty="0" smtClean="0">
                <a:solidFill>
                  <a:schemeClr val="bg1"/>
                </a:solidFill>
              </a:rPr>
            </a:br>
            <a:r>
              <a:rPr kumimoji="0" lang="en-US" sz="2000" b="0" dirty="0" smtClean="0">
                <a:solidFill>
                  <a:schemeClr val="bg1"/>
                </a:solidFill>
              </a:rPr>
              <a:t>     member organizations </a:t>
            </a:r>
          </a:p>
          <a:p>
            <a:pPr>
              <a:buClrTx/>
              <a:buSzTx/>
              <a:buFontTx/>
              <a:buNone/>
            </a:pPr>
            <a:endParaRPr kumimoji="0" lang="en-US" sz="2000" b="0" dirty="0">
              <a:solidFill>
                <a:schemeClr val="accent1"/>
              </a:solidFill>
            </a:endParaRPr>
          </a:p>
          <a:p>
            <a:pPr>
              <a:spcBef>
                <a:spcPct val="0"/>
              </a:spcBef>
              <a:spcAft>
                <a:spcPct val="0"/>
              </a:spcAft>
              <a:buClr>
                <a:schemeClr val="bg1"/>
              </a:buClr>
              <a:buSzPts val="2000"/>
              <a:buFont typeface="Webdings" pitchFamily="18" charset="2"/>
              <a:buChar char="ë"/>
            </a:pPr>
            <a:r>
              <a:rPr kumimoji="0" lang="en-US" sz="2000" b="0" dirty="0" smtClean="0">
                <a:solidFill>
                  <a:schemeClr val="bg1"/>
                </a:solidFill>
              </a:rPr>
              <a:t>Considered </a:t>
            </a:r>
            <a:endParaRPr kumimoji="0" lang="en-US" sz="2000" b="0" dirty="0">
              <a:solidFill>
                <a:schemeClr val="bg1"/>
              </a:solidFill>
            </a:endParaRPr>
          </a:p>
          <a:p>
            <a:pPr lvl="1">
              <a:spcBef>
                <a:spcPct val="0"/>
              </a:spcBef>
              <a:spcAft>
                <a:spcPct val="0"/>
              </a:spcAft>
              <a:buClr>
                <a:schemeClr val="accent1"/>
              </a:buClr>
              <a:buSzPts val="2000"/>
              <a:buFont typeface="Webdings" pitchFamily="18" charset="2"/>
              <a:buNone/>
            </a:pPr>
            <a:r>
              <a:rPr kumimoji="0" lang="en-US" sz="2000" b="0" dirty="0">
                <a:solidFill>
                  <a:schemeClr val="bg1"/>
                </a:solidFill>
              </a:rPr>
              <a:t>	over 400 </a:t>
            </a:r>
            <a:r>
              <a:rPr kumimoji="0" lang="en-US" sz="2000" b="0" dirty="0" smtClean="0">
                <a:solidFill>
                  <a:schemeClr val="bg1"/>
                </a:solidFill>
              </a:rPr>
              <a:t>documents </a:t>
            </a:r>
            <a:r>
              <a:rPr kumimoji="0" lang="en-US" sz="2000" b="0" dirty="0">
                <a:solidFill>
                  <a:schemeClr val="accent1"/>
                </a:solidFill>
              </a:rPr>
              <a:t>	</a:t>
            </a:r>
            <a:endParaRPr kumimoji="0" lang="en-US" sz="1700" b="0" dirty="0">
              <a:solidFill>
                <a:schemeClr val="accent2"/>
              </a:solidFill>
            </a:endParaRPr>
          </a:p>
          <a:p>
            <a:pPr>
              <a:spcBef>
                <a:spcPct val="0"/>
              </a:spcBef>
              <a:spcAft>
                <a:spcPct val="0"/>
              </a:spcAft>
              <a:buClrTx/>
              <a:buSzTx/>
              <a:buFontTx/>
              <a:buNone/>
            </a:pPr>
            <a:endParaRPr kumimoji="0" lang="en-US" sz="1700" b="0"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5477"/>
                                        </p:tgtEl>
                                        <p:attrNameLst>
                                          <p:attrName>style.visibility</p:attrName>
                                        </p:attrNameLst>
                                      </p:cBhvr>
                                      <p:to>
                                        <p:strVal val="visible"/>
                                      </p:to>
                                    </p:set>
                                    <p:anim calcmode="lin" valueType="num">
                                      <p:cBhvr additive="base">
                                        <p:cTn id="7" dur="500" fill="hold"/>
                                        <p:tgtEl>
                                          <p:spTgt spid="105477"/>
                                        </p:tgtEl>
                                        <p:attrNameLst>
                                          <p:attrName>ppt_x</p:attrName>
                                        </p:attrNameLst>
                                      </p:cBhvr>
                                      <p:tavLst>
                                        <p:tav tm="0">
                                          <p:val>
                                            <p:strVal val="0-#ppt_w/2"/>
                                          </p:val>
                                        </p:tav>
                                        <p:tav tm="100000">
                                          <p:val>
                                            <p:strVal val="#ppt_x"/>
                                          </p:val>
                                        </p:tav>
                                      </p:tavLst>
                                    </p:anim>
                                    <p:anim calcmode="lin" valueType="num">
                                      <p:cBhvr additive="base">
                                        <p:cTn id="8" dur="500" fill="hold"/>
                                        <p:tgtEl>
                                          <p:spTgt spid="10547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105474"/>
                                        </p:tgtEl>
                                        <p:attrNameLst>
                                          <p:attrName>style.visibility</p:attrName>
                                        </p:attrNameLst>
                                      </p:cBhvr>
                                      <p:to>
                                        <p:strVal val="visible"/>
                                      </p:to>
                                    </p:set>
                                    <p:animEffect transition="in" filter="checkerboard(across)">
                                      <p:cBhvr>
                                        <p:cTn id="13" dur="500"/>
                                        <p:tgtEl>
                                          <p:spTgt spid="105474"/>
                                        </p:tgtEl>
                                      </p:cBhvr>
                                    </p:animEffect>
                                  </p:childTnLst>
                                  <p:subTnLst>
                                    <p:audio>
                                      <p:cMediaNode>
                                        <p:cTn display="0" masterRel="sameClick">
                                          <p:stCondLst>
                                            <p:cond evt="begin" delay="0">
                                              <p:tn val="11"/>
                                            </p:cond>
                                          </p:stCondLst>
                                          <p:endCondLst>
                                            <p:cond evt="onStopAudio" delay="0">
                                              <p:tgtEl>
                                                <p:sldTgt/>
                                              </p:tgtEl>
                                            </p:cond>
                                          </p:endCondLst>
                                        </p:cTn>
                                        <p:tgtEl>
                                          <p:sndTgt r:embed="rId4" name="CAMERA.WAV"/>
                                        </p:tgtEl>
                                      </p:cMediaNode>
                                    </p:audio>
                                  </p:sub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105475"/>
                                        </p:tgtEl>
                                        <p:attrNameLst>
                                          <p:attrName>style.visibility</p:attrName>
                                        </p:attrNameLst>
                                      </p:cBhvr>
                                      <p:to>
                                        <p:strVal val="visible"/>
                                      </p:to>
                                    </p:set>
                                    <p:animEffect transition="in" filter="checkerboard(across)">
                                      <p:cBhvr>
                                        <p:cTn id="18" dur="500"/>
                                        <p:tgtEl>
                                          <p:spTgt spid="105475"/>
                                        </p:tgtEl>
                                      </p:cBhvr>
                                    </p:animEffect>
                                  </p:childTnLst>
                                  <p:subTnLst>
                                    <p:audio>
                                      <p:cMediaNode>
                                        <p:cTn display="0" masterRel="sameClick">
                                          <p:stCondLst>
                                            <p:cond evt="begin" delay="0">
                                              <p:tn val="16"/>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7"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fld id="{C86B7F41-D10A-4FF0-AA41-729FB1AD9E6B}" type="datetime3">
              <a:rPr lang="en-US"/>
              <a:pPr/>
              <a:t>2 June 2010</a:t>
            </a:fld>
            <a:endParaRPr lang="en-US" dirty="0"/>
          </a:p>
        </p:txBody>
      </p:sp>
      <p:sp>
        <p:nvSpPr>
          <p:cNvPr id="7" name="Slide Number Placeholder 6"/>
          <p:cNvSpPr>
            <a:spLocks noGrp="1"/>
          </p:cNvSpPr>
          <p:nvPr>
            <p:ph type="sldNum" sz="quarter" idx="12"/>
          </p:nvPr>
        </p:nvSpPr>
        <p:spPr/>
        <p:txBody>
          <a:bodyPr/>
          <a:lstStyle/>
          <a:p>
            <a:fld id="{63A73DE3-2DE2-4462-883F-7D9DB7238134}" type="slidenum">
              <a:rPr lang="en-US"/>
              <a:pPr/>
              <a:t>20</a:t>
            </a:fld>
            <a:endParaRPr lang="en-US" dirty="0"/>
          </a:p>
        </p:txBody>
      </p:sp>
      <p:sp>
        <p:nvSpPr>
          <p:cNvPr id="54274" name="Rectangle 2"/>
          <p:cNvSpPr>
            <a:spLocks noGrp="1" noChangeArrowheads="1"/>
          </p:cNvSpPr>
          <p:nvPr>
            <p:ph type="title"/>
          </p:nvPr>
        </p:nvSpPr>
        <p:spPr>
          <a:xfrm>
            <a:off x="990600" y="0"/>
            <a:ext cx="7753350" cy="1143000"/>
          </a:xfrm>
        </p:spPr>
        <p:txBody>
          <a:bodyPr/>
          <a:lstStyle/>
          <a:p>
            <a:r>
              <a:rPr lang="en-US" dirty="0">
                <a:solidFill>
                  <a:schemeClr val="bg1"/>
                </a:solidFill>
              </a:rPr>
              <a:t>WRCs: History (2)</a:t>
            </a:r>
            <a:endParaRPr lang="en-US" sz="4000" dirty="0">
              <a:solidFill>
                <a:schemeClr val="bg1"/>
              </a:solidFill>
            </a:endParaRPr>
          </a:p>
        </p:txBody>
      </p:sp>
      <p:sp>
        <p:nvSpPr>
          <p:cNvPr id="54275" name="Rectangle 3"/>
          <p:cNvSpPr>
            <a:spLocks noGrp="1" noChangeArrowheads="1"/>
          </p:cNvSpPr>
          <p:nvPr>
            <p:ph type="body" sz="half" idx="1"/>
          </p:nvPr>
        </p:nvSpPr>
        <p:spPr>
          <a:xfrm>
            <a:off x="1143000" y="1600200"/>
            <a:ext cx="3714750" cy="4876800"/>
          </a:xfrm>
        </p:spPr>
        <p:txBody>
          <a:bodyPr/>
          <a:lstStyle/>
          <a:p>
            <a:pPr>
              <a:lnSpc>
                <a:spcPct val="80000"/>
              </a:lnSpc>
            </a:pPr>
            <a:endParaRPr lang="en-US" sz="1600" dirty="0"/>
          </a:p>
          <a:p>
            <a:pPr>
              <a:lnSpc>
                <a:spcPct val="80000"/>
              </a:lnSpc>
              <a:buClr>
                <a:schemeClr val="bg1"/>
              </a:buClr>
            </a:pPr>
            <a:r>
              <a:rPr lang="en-US" sz="1600" dirty="0">
                <a:solidFill>
                  <a:schemeClr val="bg1"/>
                </a:solidFill>
              </a:rPr>
              <a:t>Before 1993 WRCs came in two </a:t>
            </a:r>
            <a:r>
              <a:rPr lang="en-US" sz="1600" dirty="0" smtClean="0">
                <a:solidFill>
                  <a:schemeClr val="bg1"/>
                </a:solidFill>
              </a:rPr>
              <a:t>flavors: Specialized </a:t>
            </a:r>
            <a:r>
              <a:rPr lang="en-US" sz="1600" dirty="0">
                <a:solidFill>
                  <a:schemeClr val="bg1"/>
                </a:solidFill>
              </a:rPr>
              <a:t>and G-WARCs, and were held on an “as needed” basis</a:t>
            </a:r>
          </a:p>
          <a:p>
            <a:pPr>
              <a:lnSpc>
                <a:spcPct val="80000"/>
              </a:lnSpc>
              <a:buClr>
                <a:schemeClr val="bg1"/>
              </a:buClr>
            </a:pPr>
            <a:endParaRPr lang="en-US" sz="1600" dirty="0">
              <a:solidFill>
                <a:schemeClr val="bg1"/>
              </a:solidFill>
            </a:endParaRPr>
          </a:p>
          <a:p>
            <a:pPr>
              <a:lnSpc>
                <a:spcPct val="70000"/>
              </a:lnSpc>
              <a:buClr>
                <a:schemeClr val="bg1"/>
              </a:buClr>
            </a:pPr>
            <a:r>
              <a:rPr lang="en-US" sz="1600" dirty="0">
                <a:solidFill>
                  <a:schemeClr val="bg1"/>
                </a:solidFill>
              </a:rPr>
              <a:t>WRCs held between 1979 and 1992:</a:t>
            </a:r>
          </a:p>
          <a:p>
            <a:pPr lvl="1">
              <a:lnSpc>
                <a:spcPct val="80000"/>
              </a:lnSpc>
              <a:buClr>
                <a:schemeClr val="bg1"/>
              </a:buClr>
              <a:buFontTx/>
              <a:buChar char="•"/>
            </a:pPr>
            <a:r>
              <a:rPr lang="en-US" sz="1400" dirty="0">
                <a:solidFill>
                  <a:schemeClr val="bg1"/>
                </a:solidFill>
              </a:rPr>
              <a:t>1979 G-WARC (WARC-79)</a:t>
            </a:r>
          </a:p>
          <a:p>
            <a:pPr lvl="1">
              <a:lnSpc>
                <a:spcPct val="80000"/>
              </a:lnSpc>
              <a:buClr>
                <a:schemeClr val="bg1"/>
              </a:buClr>
              <a:buFontTx/>
              <a:buChar char="•"/>
            </a:pPr>
            <a:r>
              <a:rPr lang="en-US" sz="1400" dirty="0">
                <a:solidFill>
                  <a:schemeClr val="bg1"/>
                </a:solidFill>
              </a:rPr>
              <a:t>1983 Mobile WARC (WARC </a:t>
            </a:r>
          </a:p>
          <a:p>
            <a:pPr lvl="1">
              <a:lnSpc>
                <a:spcPct val="80000"/>
              </a:lnSpc>
              <a:buClr>
                <a:schemeClr val="bg1"/>
              </a:buClr>
              <a:buFontTx/>
              <a:buNone/>
            </a:pPr>
            <a:r>
              <a:rPr lang="en-US" sz="1400" dirty="0">
                <a:solidFill>
                  <a:schemeClr val="bg1"/>
                </a:solidFill>
              </a:rPr>
              <a:t>               Mob-83) </a:t>
            </a:r>
          </a:p>
          <a:p>
            <a:pPr lvl="1">
              <a:lnSpc>
                <a:spcPct val="80000"/>
              </a:lnSpc>
              <a:buClr>
                <a:schemeClr val="bg1"/>
              </a:buClr>
              <a:buFontTx/>
              <a:buChar char="•"/>
            </a:pPr>
            <a:r>
              <a:rPr lang="en-US" sz="1400" dirty="0">
                <a:solidFill>
                  <a:schemeClr val="bg1"/>
                </a:solidFill>
              </a:rPr>
              <a:t>1984 HFBC WARC (HFBC-84)</a:t>
            </a:r>
          </a:p>
          <a:p>
            <a:pPr lvl="1">
              <a:lnSpc>
                <a:spcPct val="80000"/>
              </a:lnSpc>
              <a:buClr>
                <a:schemeClr val="bg1"/>
              </a:buClr>
              <a:buFontTx/>
              <a:buChar char="•"/>
            </a:pPr>
            <a:r>
              <a:rPr lang="en-US" sz="1400" dirty="0">
                <a:solidFill>
                  <a:schemeClr val="bg1"/>
                </a:solidFill>
              </a:rPr>
              <a:t>1985 WARC on Geostationary </a:t>
            </a:r>
            <a:br>
              <a:rPr lang="en-US" sz="1400" dirty="0">
                <a:solidFill>
                  <a:schemeClr val="bg1"/>
                </a:solidFill>
              </a:rPr>
            </a:br>
            <a:r>
              <a:rPr lang="en-US" sz="1400" dirty="0">
                <a:solidFill>
                  <a:schemeClr val="bg1"/>
                </a:solidFill>
              </a:rPr>
              <a:t>         Orbit Use (ORB-85)</a:t>
            </a:r>
          </a:p>
          <a:p>
            <a:pPr lvl="1">
              <a:lnSpc>
                <a:spcPct val="80000"/>
              </a:lnSpc>
              <a:buClr>
                <a:schemeClr val="bg1"/>
              </a:buClr>
              <a:buFontTx/>
              <a:buChar char="•"/>
            </a:pPr>
            <a:r>
              <a:rPr lang="en-US" sz="1400" dirty="0">
                <a:solidFill>
                  <a:schemeClr val="bg1"/>
                </a:solidFill>
              </a:rPr>
              <a:t>1987 HFBC WRC (HFBC-87)</a:t>
            </a:r>
          </a:p>
          <a:p>
            <a:pPr lvl="1">
              <a:lnSpc>
                <a:spcPct val="80000"/>
              </a:lnSpc>
              <a:buClr>
                <a:schemeClr val="bg1"/>
              </a:buClr>
              <a:buFontTx/>
              <a:buChar char="•"/>
            </a:pPr>
            <a:r>
              <a:rPr lang="en-US" sz="1400" dirty="0">
                <a:solidFill>
                  <a:schemeClr val="bg1"/>
                </a:solidFill>
              </a:rPr>
              <a:t>1987 Mobile WARC (WARC </a:t>
            </a:r>
          </a:p>
          <a:p>
            <a:pPr lvl="1">
              <a:lnSpc>
                <a:spcPct val="80000"/>
              </a:lnSpc>
              <a:buClr>
                <a:schemeClr val="bg1"/>
              </a:buClr>
              <a:buFontTx/>
              <a:buNone/>
            </a:pPr>
            <a:r>
              <a:rPr lang="en-US" sz="1400" dirty="0">
                <a:solidFill>
                  <a:schemeClr val="bg1"/>
                </a:solidFill>
              </a:rPr>
              <a:t>               Mob-87)</a:t>
            </a:r>
          </a:p>
          <a:p>
            <a:pPr lvl="1">
              <a:lnSpc>
                <a:spcPct val="80000"/>
              </a:lnSpc>
              <a:buClr>
                <a:schemeClr val="bg1"/>
              </a:buClr>
              <a:buFontTx/>
              <a:buChar char="•"/>
            </a:pPr>
            <a:r>
              <a:rPr lang="en-US" sz="1400" dirty="0">
                <a:solidFill>
                  <a:schemeClr val="bg1"/>
                </a:solidFill>
              </a:rPr>
              <a:t>1988 WARC on Geostationary </a:t>
            </a:r>
            <a:br>
              <a:rPr lang="en-US" sz="1400" dirty="0">
                <a:solidFill>
                  <a:schemeClr val="bg1"/>
                </a:solidFill>
              </a:rPr>
            </a:br>
            <a:r>
              <a:rPr lang="en-US" sz="1400" dirty="0">
                <a:solidFill>
                  <a:schemeClr val="bg1"/>
                </a:solidFill>
              </a:rPr>
              <a:t>         Orbit Use (ORB-85)</a:t>
            </a:r>
          </a:p>
          <a:p>
            <a:pPr lvl="1">
              <a:lnSpc>
                <a:spcPct val="80000"/>
              </a:lnSpc>
              <a:buClr>
                <a:schemeClr val="bg1"/>
              </a:buClr>
              <a:buFontTx/>
              <a:buChar char="•"/>
            </a:pPr>
            <a:r>
              <a:rPr lang="en-US" sz="1400" dirty="0">
                <a:solidFill>
                  <a:schemeClr val="bg1"/>
                </a:solidFill>
              </a:rPr>
              <a:t>1992 WARC for Dealing with </a:t>
            </a:r>
            <a:br>
              <a:rPr lang="en-US" sz="1400" dirty="0">
                <a:solidFill>
                  <a:schemeClr val="bg1"/>
                </a:solidFill>
              </a:rPr>
            </a:br>
            <a:r>
              <a:rPr lang="en-US" sz="1400" dirty="0">
                <a:solidFill>
                  <a:schemeClr val="bg1"/>
                </a:solidFill>
              </a:rPr>
              <a:t>         Allocations in Certain Parts </a:t>
            </a:r>
            <a:br>
              <a:rPr lang="en-US" sz="1400" dirty="0">
                <a:solidFill>
                  <a:schemeClr val="bg1"/>
                </a:solidFill>
              </a:rPr>
            </a:br>
            <a:r>
              <a:rPr lang="en-US" sz="1400" dirty="0">
                <a:solidFill>
                  <a:schemeClr val="bg1"/>
                </a:solidFill>
              </a:rPr>
              <a:t>         of the Spectrum (WARC-92)</a:t>
            </a:r>
            <a:endParaRPr lang="en-US" sz="2100" dirty="0">
              <a:solidFill>
                <a:schemeClr val="bg1"/>
              </a:solidFill>
            </a:endParaRPr>
          </a:p>
          <a:p>
            <a:pPr lvl="1"/>
            <a:endParaRPr lang="en-US" sz="2100" dirty="0">
              <a:solidFill>
                <a:schemeClr val="bg1"/>
              </a:solidFill>
            </a:endParaRPr>
          </a:p>
        </p:txBody>
      </p:sp>
      <p:sp>
        <p:nvSpPr>
          <p:cNvPr id="54276" name="Rectangle 4"/>
          <p:cNvSpPr>
            <a:spLocks noGrp="1" noChangeArrowheads="1"/>
          </p:cNvSpPr>
          <p:nvPr>
            <p:ph type="body" sz="half" idx="2"/>
          </p:nvPr>
        </p:nvSpPr>
        <p:spPr>
          <a:xfrm>
            <a:off x="5029200" y="1828800"/>
            <a:ext cx="3714750" cy="4114800"/>
          </a:xfrm>
        </p:spPr>
        <p:txBody>
          <a:bodyPr/>
          <a:lstStyle/>
          <a:p>
            <a:pPr>
              <a:buClr>
                <a:schemeClr val="bg1"/>
              </a:buClr>
            </a:pPr>
            <a:r>
              <a:rPr lang="en-US" sz="1600" dirty="0" smtClean="0">
                <a:solidFill>
                  <a:schemeClr val="bg1"/>
                </a:solidFill>
              </a:rPr>
              <a:t>1993 – 2003 </a:t>
            </a:r>
            <a:r>
              <a:rPr lang="en-US" sz="1600" dirty="0">
                <a:solidFill>
                  <a:schemeClr val="bg1"/>
                </a:solidFill>
              </a:rPr>
              <a:t>WRCs Have Been Held </a:t>
            </a:r>
            <a:r>
              <a:rPr lang="en-US" sz="1600" dirty="0" smtClean="0">
                <a:solidFill>
                  <a:schemeClr val="bg1"/>
                </a:solidFill>
              </a:rPr>
              <a:t>Regularly,</a:t>
            </a:r>
            <a:r>
              <a:rPr lang="en-US" sz="1600" dirty="0">
                <a:solidFill>
                  <a:schemeClr val="bg1"/>
                </a:solidFill>
              </a:rPr>
              <a:t> </a:t>
            </a:r>
            <a:r>
              <a:rPr lang="en-US" sz="1600" dirty="0" smtClean="0">
                <a:solidFill>
                  <a:schemeClr val="bg1"/>
                </a:solidFill>
              </a:rPr>
              <a:t>every </a:t>
            </a:r>
            <a:r>
              <a:rPr lang="en-US" sz="1600" i="1" dirty="0" smtClean="0">
                <a:solidFill>
                  <a:schemeClr val="bg1"/>
                </a:solidFill>
              </a:rPr>
              <a:t>2-3 </a:t>
            </a:r>
            <a:r>
              <a:rPr lang="en-US" sz="1600" i="1" dirty="0" err="1" smtClean="0">
                <a:solidFill>
                  <a:schemeClr val="bg1"/>
                </a:solidFill>
              </a:rPr>
              <a:t>yearsI</a:t>
            </a:r>
            <a:r>
              <a:rPr lang="en-US" sz="1600" i="1" dirty="0" smtClean="0">
                <a:solidFill>
                  <a:schemeClr val="bg1"/>
                </a:solidFill>
              </a:rPr>
              <a:t> </a:t>
            </a:r>
            <a:r>
              <a:rPr lang="en-US" sz="1600" dirty="0">
                <a:solidFill>
                  <a:schemeClr val="bg1"/>
                </a:solidFill>
              </a:rPr>
              <a:t>With Broad Agendas,  with no Content Restriction</a:t>
            </a:r>
          </a:p>
          <a:p>
            <a:pPr>
              <a:buClr>
                <a:schemeClr val="bg1"/>
              </a:buClr>
            </a:pPr>
            <a:r>
              <a:rPr lang="en-US" sz="1600" dirty="0" smtClean="0">
                <a:solidFill>
                  <a:schemeClr val="bg1"/>
                </a:solidFill>
              </a:rPr>
              <a:t>(Though </a:t>
            </a:r>
            <a:r>
              <a:rPr lang="en-US" sz="1600" dirty="0">
                <a:solidFill>
                  <a:schemeClr val="bg1"/>
                </a:solidFill>
              </a:rPr>
              <a:t>Administrations Attempt to Control the Number of Agenda Items) </a:t>
            </a:r>
          </a:p>
          <a:p>
            <a:pPr>
              <a:buClr>
                <a:schemeClr val="bg1"/>
              </a:buClr>
            </a:pPr>
            <a:r>
              <a:rPr lang="en-US" sz="1600" dirty="0">
                <a:solidFill>
                  <a:schemeClr val="bg1"/>
                </a:solidFill>
              </a:rPr>
              <a:t>WRCs held since 1993:</a:t>
            </a:r>
          </a:p>
          <a:p>
            <a:pPr lvl="1">
              <a:buClr>
                <a:schemeClr val="bg1"/>
              </a:buClr>
              <a:buFontTx/>
              <a:buChar char="•"/>
            </a:pPr>
            <a:r>
              <a:rPr lang="en-US" sz="1400" dirty="0">
                <a:solidFill>
                  <a:schemeClr val="bg1"/>
                </a:solidFill>
              </a:rPr>
              <a:t>Geneva 1995 (WRC-95)</a:t>
            </a:r>
          </a:p>
          <a:p>
            <a:pPr lvl="1">
              <a:buClr>
                <a:schemeClr val="bg1"/>
              </a:buClr>
              <a:buFontTx/>
              <a:buChar char="•"/>
            </a:pPr>
            <a:r>
              <a:rPr lang="en-US" sz="1400" dirty="0">
                <a:solidFill>
                  <a:schemeClr val="bg1"/>
                </a:solidFill>
              </a:rPr>
              <a:t>Geneva 1997 (WRC-97)</a:t>
            </a:r>
          </a:p>
          <a:p>
            <a:pPr lvl="1">
              <a:buClr>
                <a:schemeClr val="bg1"/>
              </a:buClr>
              <a:buFontTx/>
              <a:buChar char="•"/>
            </a:pPr>
            <a:r>
              <a:rPr lang="en-US" sz="1400" dirty="0">
                <a:solidFill>
                  <a:schemeClr val="bg1"/>
                </a:solidFill>
              </a:rPr>
              <a:t>Istanbul 2000 (WRC-00)</a:t>
            </a:r>
          </a:p>
          <a:p>
            <a:pPr lvl="1">
              <a:buClr>
                <a:schemeClr val="bg1"/>
              </a:buClr>
              <a:buFontTx/>
              <a:buChar char="•"/>
            </a:pPr>
            <a:r>
              <a:rPr lang="en-US" sz="1400" dirty="0">
                <a:solidFill>
                  <a:schemeClr val="bg1"/>
                </a:solidFill>
              </a:rPr>
              <a:t>Geneva 2003 (WRC-03)</a:t>
            </a:r>
          </a:p>
          <a:p>
            <a:pPr lvl="1">
              <a:buClr>
                <a:schemeClr val="bg1"/>
              </a:buClr>
              <a:buFontTx/>
              <a:buChar char="•"/>
            </a:pPr>
            <a:r>
              <a:rPr lang="en-US" sz="1400" dirty="0">
                <a:solidFill>
                  <a:schemeClr val="bg1"/>
                </a:solidFill>
              </a:rPr>
              <a:t>Geneva </a:t>
            </a:r>
            <a:r>
              <a:rPr lang="en-US" sz="1400" dirty="0" smtClean="0">
                <a:solidFill>
                  <a:schemeClr val="bg1"/>
                </a:solidFill>
              </a:rPr>
              <a:t>2007 </a:t>
            </a:r>
            <a:r>
              <a:rPr lang="en-US" sz="1400" dirty="0">
                <a:solidFill>
                  <a:schemeClr val="bg1"/>
                </a:solidFill>
              </a:rPr>
              <a:t>(</a:t>
            </a:r>
            <a:r>
              <a:rPr lang="en-US" sz="1400" dirty="0" smtClean="0">
                <a:solidFill>
                  <a:schemeClr val="bg1"/>
                </a:solidFill>
              </a:rPr>
              <a:t>WRC-07) </a:t>
            </a:r>
            <a:endParaRPr lang="en-US" sz="1400" dirty="0">
              <a:solidFill>
                <a:schemeClr val="bg1"/>
              </a:solidFill>
            </a:endParaRPr>
          </a:p>
        </p:txBody>
      </p:sp>
      <p:sp>
        <p:nvSpPr>
          <p:cNvPr id="54278" name="Rectangle 6"/>
          <p:cNvSpPr>
            <a:spLocks noChangeArrowheads="1"/>
          </p:cNvSpPr>
          <p:nvPr/>
        </p:nvSpPr>
        <p:spPr bwMode="auto">
          <a:xfrm>
            <a:off x="1219200" y="1066800"/>
            <a:ext cx="7162800" cy="641350"/>
          </a:xfrm>
          <a:prstGeom prst="rect">
            <a:avLst/>
          </a:prstGeom>
          <a:noFill/>
          <a:ln w="9525">
            <a:noFill/>
            <a:miter lim="800000"/>
            <a:headEnd/>
            <a:tailEnd/>
          </a:ln>
          <a:effectLst/>
        </p:spPr>
        <p:txBody>
          <a:bodyPr lIns="92075" tIns="46038" rIns="92075" bIns="46038">
            <a:spAutoFit/>
          </a:bodyPr>
          <a:lstStyle/>
          <a:p>
            <a:pPr>
              <a:spcBef>
                <a:spcPct val="0"/>
              </a:spcBef>
              <a:spcAft>
                <a:spcPct val="0"/>
              </a:spcAft>
              <a:buClrTx/>
              <a:buSzTx/>
              <a:buFontTx/>
              <a:buNone/>
            </a:pPr>
            <a:r>
              <a:rPr lang="en-US" sz="1800" dirty="0">
                <a:solidFill>
                  <a:schemeClr val="bg1"/>
                </a:solidFill>
              </a:rPr>
              <a:t>New Regulations (in Particular, Frequency Allocations) Are </a:t>
            </a:r>
            <a:br>
              <a:rPr lang="en-US" sz="1800" dirty="0">
                <a:solidFill>
                  <a:schemeClr val="bg1"/>
                </a:solidFill>
              </a:rPr>
            </a:br>
            <a:r>
              <a:rPr lang="en-US" sz="1800" dirty="0">
                <a:solidFill>
                  <a:schemeClr val="bg1"/>
                </a:solidFill>
              </a:rPr>
              <a:t>Adopted at and by WRCs, and Are Incorporated Into the RR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54278">
                                            <p:txEl>
                                              <p:pRg st="0" end="0"/>
                                            </p:txEl>
                                          </p:spTgt>
                                        </p:tgtEl>
                                        <p:attrNameLst>
                                          <p:attrName>style.visibility</p:attrName>
                                        </p:attrNameLst>
                                      </p:cBhvr>
                                      <p:to>
                                        <p:strVal val="visible"/>
                                      </p:to>
                                    </p:set>
                                    <p:anim calcmode="lin" valueType="num">
                                      <p:cBhvr additive="base">
                                        <p:cTn id="7" dur="300" fill="hold"/>
                                        <p:tgtEl>
                                          <p:spTgt spid="54278">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54278">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4275">
                                            <p:txEl>
                                              <p:pRg st="1" end="1"/>
                                            </p:txEl>
                                          </p:spTgt>
                                        </p:tgtEl>
                                        <p:attrNameLst>
                                          <p:attrName>style.visibility</p:attrName>
                                        </p:attrNameLst>
                                      </p:cBhvr>
                                      <p:to>
                                        <p:strVal val="visible"/>
                                      </p:to>
                                    </p:set>
                                    <p:anim calcmode="lin" valueType="num">
                                      <p:cBhvr additive="base">
                                        <p:cTn id="13" dur="500" fill="hold"/>
                                        <p:tgtEl>
                                          <p:spTgt spid="542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42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4275">
                                            <p:txEl>
                                              <p:pRg st="3" end="3"/>
                                            </p:txEl>
                                          </p:spTgt>
                                        </p:tgtEl>
                                        <p:attrNameLst>
                                          <p:attrName>style.visibility</p:attrName>
                                        </p:attrNameLst>
                                      </p:cBhvr>
                                      <p:to>
                                        <p:strVal val="visible"/>
                                      </p:to>
                                    </p:set>
                                    <p:anim calcmode="lin" valueType="num">
                                      <p:cBhvr additive="base">
                                        <p:cTn id="19" dur="500" fill="hold"/>
                                        <p:tgtEl>
                                          <p:spTgt spid="5427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42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4275">
                                            <p:txEl>
                                              <p:pRg st="4" end="4"/>
                                            </p:txEl>
                                          </p:spTgt>
                                        </p:tgtEl>
                                        <p:attrNameLst>
                                          <p:attrName>style.visibility</p:attrName>
                                        </p:attrNameLst>
                                      </p:cBhvr>
                                      <p:to>
                                        <p:strVal val="visible"/>
                                      </p:to>
                                    </p:set>
                                    <p:anim calcmode="lin" valueType="num">
                                      <p:cBhvr additive="base">
                                        <p:cTn id="25" dur="500" fill="hold"/>
                                        <p:tgtEl>
                                          <p:spTgt spid="5427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42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4275">
                                            <p:txEl>
                                              <p:pRg st="5" end="5"/>
                                            </p:txEl>
                                          </p:spTgt>
                                        </p:tgtEl>
                                        <p:attrNameLst>
                                          <p:attrName>style.visibility</p:attrName>
                                        </p:attrNameLst>
                                      </p:cBhvr>
                                      <p:to>
                                        <p:strVal val="visible"/>
                                      </p:to>
                                    </p:set>
                                    <p:anim calcmode="lin" valueType="num">
                                      <p:cBhvr additive="base">
                                        <p:cTn id="31" dur="500" fill="hold"/>
                                        <p:tgtEl>
                                          <p:spTgt spid="5427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42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4275">
                                            <p:txEl>
                                              <p:pRg st="6" end="6"/>
                                            </p:txEl>
                                          </p:spTgt>
                                        </p:tgtEl>
                                        <p:attrNameLst>
                                          <p:attrName>style.visibility</p:attrName>
                                        </p:attrNameLst>
                                      </p:cBhvr>
                                      <p:to>
                                        <p:strVal val="visible"/>
                                      </p:to>
                                    </p:set>
                                    <p:anim calcmode="lin" valueType="num">
                                      <p:cBhvr additive="base">
                                        <p:cTn id="37" dur="500" fill="hold"/>
                                        <p:tgtEl>
                                          <p:spTgt spid="54275">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42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4275">
                                            <p:txEl>
                                              <p:pRg st="7" end="7"/>
                                            </p:txEl>
                                          </p:spTgt>
                                        </p:tgtEl>
                                        <p:attrNameLst>
                                          <p:attrName>style.visibility</p:attrName>
                                        </p:attrNameLst>
                                      </p:cBhvr>
                                      <p:to>
                                        <p:strVal val="visible"/>
                                      </p:to>
                                    </p:set>
                                    <p:anim calcmode="lin" valueType="num">
                                      <p:cBhvr additive="base">
                                        <p:cTn id="43" dur="500" fill="hold"/>
                                        <p:tgtEl>
                                          <p:spTgt spid="54275">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427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4275">
                                            <p:txEl>
                                              <p:pRg st="8" end="8"/>
                                            </p:txEl>
                                          </p:spTgt>
                                        </p:tgtEl>
                                        <p:attrNameLst>
                                          <p:attrName>style.visibility</p:attrName>
                                        </p:attrNameLst>
                                      </p:cBhvr>
                                      <p:to>
                                        <p:strVal val="visible"/>
                                      </p:to>
                                    </p:set>
                                    <p:anim calcmode="lin" valueType="num">
                                      <p:cBhvr additive="base">
                                        <p:cTn id="49" dur="500" fill="hold"/>
                                        <p:tgtEl>
                                          <p:spTgt spid="54275">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5427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4275">
                                            <p:txEl>
                                              <p:pRg st="9" end="9"/>
                                            </p:txEl>
                                          </p:spTgt>
                                        </p:tgtEl>
                                        <p:attrNameLst>
                                          <p:attrName>style.visibility</p:attrName>
                                        </p:attrNameLst>
                                      </p:cBhvr>
                                      <p:to>
                                        <p:strVal val="visible"/>
                                      </p:to>
                                    </p:set>
                                    <p:anim calcmode="lin" valueType="num">
                                      <p:cBhvr additive="base">
                                        <p:cTn id="55" dur="500" fill="hold"/>
                                        <p:tgtEl>
                                          <p:spTgt spid="54275">
                                            <p:txEl>
                                              <p:pRg st="9" end="9"/>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5427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54275">
                                            <p:txEl>
                                              <p:pRg st="10" end="10"/>
                                            </p:txEl>
                                          </p:spTgt>
                                        </p:tgtEl>
                                        <p:attrNameLst>
                                          <p:attrName>style.visibility</p:attrName>
                                        </p:attrNameLst>
                                      </p:cBhvr>
                                      <p:to>
                                        <p:strVal val="visible"/>
                                      </p:to>
                                    </p:set>
                                    <p:anim calcmode="lin" valueType="num">
                                      <p:cBhvr additive="base">
                                        <p:cTn id="61" dur="500" fill="hold"/>
                                        <p:tgtEl>
                                          <p:spTgt spid="54275">
                                            <p:txEl>
                                              <p:pRg st="10" end="1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5427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54275">
                                            <p:txEl>
                                              <p:pRg st="11" end="11"/>
                                            </p:txEl>
                                          </p:spTgt>
                                        </p:tgtEl>
                                        <p:attrNameLst>
                                          <p:attrName>style.visibility</p:attrName>
                                        </p:attrNameLst>
                                      </p:cBhvr>
                                      <p:to>
                                        <p:strVal val="visible"/>
                                      </p:to>
                                    </p:set>
                                    <p:anim calcmode="lin" valueType="num">
                                      <p:cBhvr additive="base">
                                        <p:cTn id="67" dur="500" fill="hold"/>
                                        <p:tgtEl>
                                          <p:spTgt spid="54275">
                                            <p:txEl>
                                              <p:pRg st="11" end="11"/>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54275">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54275">
                                            <p:txEl>
                                              <p:pRg st="12" end="12"/>
                                            </p:txEl>
                                          </p:spTgt>
                                        </p:tgtEl>
                                        <p:attrNameLst>
                                          <p:attrName>style.visibility</p:attrName>
                                        </p:attrNameLst>
                                      </p:cBhvr>
                                      <p:to>
                                        <p:strVal val="visible"/>
                                      </p:to>
                                    </p:set>
                                    <p:anim calcmode="lin" valueType="num">
                                      <p:cBhvr additive="base">
                                        <p:cTn id="73" dur="500" fill="hold"/>
                                        <p:tgtEl>
                                          <p:spTgt spid="54275">
                                            <p:txEl>
                                              <p:pRg st="12" end="12"/>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5427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54275">
                                            <p:txEl>
                                              <p:pRg st="13" end="13"/>
                                            </p:txEl>
                                          </p:spTgt>
                                        </p:tgtEl>
                                        <p:attrNameLst>
                                          <p:attrName>style.visibility</p:attrName>
                                        </p:attrNameLst>
                                      </p:cBhvr>
                                      <p:to>
                                        <p:strVal val="visible"/>
                                      </p:to>
                                    </p:set>
                                    <p:anim calcmode="lin" valueType="num">
                                      <p:cBhvr additive="base">
                                        <p:cTn id="79" dur="500" fill="hold"/>
                                        <p:tgtEl>
                                          <p:spTgt spid="54275">
                                            <p:txEl>
                                              <p:pRg st="13" end="13"/>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54275">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54276">
                                            <p:txEl>
                                              <p:pRg st="0" end="0"/>
                                            </p:txEl>
                                          </p:spTgt>
                                        </p:tgtEl>
                                        <p:attrNameLst>
                                          <p:attrName>style.visibility</p:attrName>
                                        </p:attrNameLst>
                                      </p:cBhvr>
                                      <p:to>
                                        <p:strVal val="visible"/>
                                      </p:to>
                                    </p:set>
                                    <p:anim calcmode="lin" valueType="num">
                                      <p:cBhvr additive="base">
                                        <p:cTn id="85" dur="500" fill="hold"/>
                                        <p:tgtEl>
                                          <p:spTgt spid="54276">
                                            <p:txEl>
                                              <p:pRg st="0" end="0"/>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54276">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3"/>
                                            </p:cond>
                                          </p:stCondLst>
                                          <p:endCondLst>
                                            <p:cond evt="onStopAudio" delay="0">
                                              <p:tgtEl>
                                                <p:sldTgt/>
                                              </p:tgtEl>
                                            </p:cond>
                                          </p:endCondLst>
                                        </p:cTn>
                                        <p:tgtEl>
                                          <p:sndTgt r:embed="rId3" name="WHOOSH.WAV"/>
                                        </p:tgtEl>
                                      </p:cMediaNode>
                                    </p:audio>
                                  </p:subTnLst>
                                </p:cTn>
                              </p:par>
                            </p:childTnLst>
                          </p:cTn>
                        </p:par>
                      </p:childTnLst>
                    </p:cTn>
                  </p:par>
                  <p:par>
                    <p:cTn id="87" fill="hold">
                      <p:stCondLst>
                        <p:cond delay="indefinite"/>
                      </p:stCondLst>
                      <p:childTnLst>
                        <p:par>
                          <p:cTn id="88" fill="hold">
                            <p:stCondLst>
                              <p:cond delay="0"/>
                            </p:stCondLst>
                            <p:childTnLst>
                              <p:par>
                                <p:cTn id="89" presetID="2" presetClass="entr" presetSubtype="2" fill="hold" grpId="0" nodeType="clickEffect">
                                  <p:stCondLst>
                                    <p:cond delay="0"/>
                                  </p:stCondLst>
                                  <p:childTnLst>
                                    <p:set>
                                      <p:cBhvr>
                                        <p:cTn id="90" dur="1" fill="hold">
                                          <p:stCondLst>
                                            <p:cond delay="0"/>
                                          </p:stCondLst>
                                        </p:cTn>
                                        <p:tgtEl>
                                          <p:spTgt spid="54276">
                                            <p:txEl>
                                              <p:pRg st="1" end="1"/>
                                            </p:txEl>
                                          </p:spTgt>
                                        </p:tgtEl>
                                        <p:attrNameLst>
                                          <p:attrName>style.visibility</p:attrName>
                                        </p:attrNameLst>
                                      </p:cBhvr>
                                      <p:to>
                                        <p:strVal val="visible"/>
                                      </p:to>
                                    </p:set>
                                    <p:anim calcmode="lin" valueType="num">
                                      <p:cBhvr additive="base">
                                        <p:cTn id="91" dur="500" fill="hold"/>
                                        <p:tgtEl>
                                          <p:spTgt spid="54276">
                                            <p:txEl>
                                              <p:pRg st="1" end="1"/>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54276">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9"/>
                                            </p:cond>
                                          </p:stCondLst>
                                          <p:endCondLst>
                                            <p:cond evt="onStopAudio" delay="0">
                                              <p:tgtEl>
                                                <p:sldTgt/>
                                              </p:tgtEl>
                                            </p:cond>
                                          </p:endCondLst>
                                        </p:cTn>
                                        <p:tgtEl>
                                          <p:sndTgt r:embed="rId3" name="WHOOSH.WAV"/>
                                        </p:tgtEl>
                                      </p:cMediaNode>
                                    </p:audio>
                                  </p:subTnLst>
                                </p:cTn>
                              </p:par>
                            </p:childTnLst>
                          </p:cTn>
                        </p:par>
                      </p:childTnLst>
                    </p:cTn>
                  </p:par>
                  <p:par>
                    <p:cTn id="93" fill="hold">
                      <p:stCondLst>
                        <p:cond delay="indefinite"/>
                      </p:stCondLst>
                      <p:childTnLst>
                        <p:par>
                          <p:cTn id="94" fill="hold">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54276">
                                            <p:txEl>
                                              <p:pRg st="2" end="2"/>
                                            </p:txEl>
                                          </p:spTgt>
                                        </p:tgtEl>
                                        <p:attrNameLst>
                                          <p:attrName>style.visibility</p:attrName>
                                        </p:attrNameLst>
                                      </p:cBhvr>
                                      <p:to>
                                        <p:strVal val="visible"/>
                                      </p:to>
                                    </p:set>
                                    <p:anim calcmode="lin" valueType="num">
                                      <p:cBhvr additive="base">
                                        <p:cTn id="97" dur="500" fill="hold"/>
                                        <p:tgtEl>
                                          <p:spTgt spid="54276">
                                            <p:txEl>
                                              <p:pRg st="2" end="2"/>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54276">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5"/>
                                            </p:cond>
                                          </p:stCondLst>
                                          <p:endCondLst>
                                            <p:cond evt="onStopAudio" delay="0">
                                              <p:tgtEl>
                                                <p:sldTgt/>
                                              </p:tgtEl>
                                            </p:cond>
                                          </p:endCondLst>
                                        </p:cTn>
                                        <p:tgtEl>
                                          <p:sndTgt r:embed="rId3" name="WHOOSH.WAV"/>
                                        </p:tgtEl>
                                      </p:cMediaNode>
                                    </p:audio>
                                  </p:subTnLst>
                                </p:cTn>
                              </p:par>
                            </p:childTnLst>
                          </p:cTn>
                        </p:par>
                      </p:childTnLst>
                    </p:cTn>
                  </p:par>
                  <p:par>
                    <p:cTn id="99" fill="hold">
                      <p:stCondLst>
                        <p:cond delay="indefinite"/>
                      </p:stCondLst>
                      <p:childTnLst>
                        <p:par>
                          <p:cTn id="100" fill="hold">
                            <p:stCondLst>
                              <p:cond delay="0"/>
                            </p:stCondLst>
                            <p:childTnLst>
                              <p:par>
                                <p:cTn id="101" presetID="2" presetClass="entr" presetSubtype="2" fill="hold" grpId="0" nodeType="clickEffect">
                                  <p:stCondLst>
                                    <p:cond delay="0"/>
                                  </p:stCondLst>
                                  <p:childTnLst>
                                    <p:set>
                                      <p:cBhvr>
                                        <p:cTn id="102" dur="1" fill="hold">
                                          <p:stCondLst>
                                            <p:cond delay="0"/>
                                          </p:stCondLst>
                                        </p:cTn>
                                        <p:tgtEl>
                                          <p:spTgt spid="54276">
                                            <p:txEl>
                                              <p:pRg st="3" end="3"/>
                                            </p:txEl>
                                          </p:spTgt>
                                        </p:tgtEl>
                                        <p:attrNameLst>
                                          <p:attrName>style.visibility</p:attrName>
                                        </p:attrNameLst>
                                      </p:cBhvr>
                                      <p:to>
                                        <p:strVal val="visible"/>
                                      </p:to>
                                    </p:set>
                                    <p:anim calcmode="lin" valueType="num">
                                      <p:cBhvr additive="base">
                                        <p:cTn id="103" dur="500" fill="hold"/>
                                        <p:tgtEl>
                                          <p:spTgt spid="54276">
                                            <p:txEl>
                                              <p:pRg st="3" end="3"/>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54276">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1"/>
                                            </p:cond>
                                          </p:stCondLst>
                                          <p:endCondLst>
                                            <p:cond evt="onStopAudio" delay="0">
                                              <p:tgtEl>
                                                <p:sldTgt/>
                                              </p:tgtEl>
                                            </p:cond>
                                          </p:endCondLst>
                                        </p:cTn>
                                        <p:tgtEl>
                                          <p:sndTgt r:embed="rId3" name="WHOOSH.WAV"/>
                                        </p:tgtEl>
                                      </p:cMediaNode>
                                    </p:audio>
                                  </p:subTnLst>
                                </p:cTn>
                              </p:par>
                            </p:childTnLst>
                          </p:cTn>
                        </p:par>
                      </p:childTnLst>
                    </p:cTn>
                  </p:par>
                  <p:par>
                    <p:cTn id="105" fill="hold">
                      <p:stCondLst>
                        <p:cond delay="indefinite"/>
                      </p:stCondLst>
                      <p:childTnLst>
                        <p:par>
                          <p:cTn id="106" fill="hold">
                            <p:stCondLst>
                              <p:cond delay="0"/>
                            </p:stCondLst>
                            <p:childTnLst>
                              <p:par>
                                <p:cTn id="107" presetID="2" presetClass="entr" presetSubtype="2" fill="hold" grpId="0" nodeType="clickEffect">
                                  <p:stCondLst>
                                    <p:cond delay="0"/>
                                  </p:stCondLst>
                                  <p:childTnLst>
                                    <p:set>
                                      <p:cBhvr>
                                        <p:cTn id="108" dur="1" fill="hold">
                                          <p:stCondLst>
                                            <p:cond delay="0"/>
                                          </p:stCondLst>
                                        </p:cTn>
                                        <p:tgtEl>
                                          <p:spTgt spid="54276">
                                            <p:txEl>
                                              <p:pRg st="4" end="4"/>
                                            </p:txEl>
                                          </p:spTgt>
                                        </p:tgtEl>
                                        <p:attrNameLst>
                                          <p:attrName>style.visibility</p:attrName>
                                        </p:attrNameLst>
                                      </p:cBhvr>
                                      <p:to>
                                        <p:strVal val="visible"/>
                                      </p:to>
                                    </p:set>
                                    <p:anim calcmode="lin" valueType="num">
                                      <p:cBhvr additive="base">
                                        <p:cTn id="109" dur="500" fill="hold"/>
                                        <p:tgtEl>
                                          <p:spTgt spid="54276">
                                            <p:txEl>
                                              <p:pRg st="4" end="4"/>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54276">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7"/>
                                            </p:cond>
                                          </p:stCondLst>
                                          <p:endCondLst>
                                            <p:cond evt="onStopAudio" delay="0">
                                              <p:tgtEl>
                                                <p:sldTgt/>
                                              </p:tgtEl>
                                            </p:cond>
                                          </p:endCondLst>
                                        </p:cTn>
                                        <p:tgtEl>
                                          <p:sndTgt r:embed="rId3" name="WHOOSH.WAV"/>
                                        </p:tgtEl>
                                      </p:cMediaNode>
                                    </p:audio>
                                  </p:subTnLst>
                                </p:cTn>
                              </p:par>
                            </p:childTnLst>
                          </p:cTn>
                        </p:par>
                      </p:childTnLst>
                    </p:cTn>
                  </p:par>
                  <p:par>
                    <p:cTn id="111" fill="hold">
                      <p:stCondLst>
                        <p:cond delay="indefinite"/>
                      </p:stCondLst>
                      <p:childTnLst>
                        <p:par>
                          <p:cTn id="112" fill="hold">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54276">
                                            <p:txEl>
                                              <p:pRg st="5" end="5"/>
                                            </p:txEl>
                                          </p:spTgt>
                                        </p:tgtEl>
                                        <p:attrNameLst>
                                          <p:attrName>style.visibility</p:attrName>
                                        </p:attrNameLst>
                                      </p:cBhvr>
                                      <p:to>
                                        <p:strVal val="visible"/>
                                      </p:to>
                                    </p:set>
                                    <p:anim calcmode="lin" valueType="num">
                                      <p:cBhvr additive="base">
                                        <p:cTn id="115" dur="500" fill="hold"/>
                                        <p:tgtEl>
                                          <p:spTgt spid="54276">
                                            <p:txEl>
                                              <p:pRg st="5" end="5"/>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54276">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3"/>
                                            </p:cond>
                                          </p:stCondLst>
                                          <p:endCondLst>
                                            <p:cond evt="onStopAudio" delay="0">
                                              <p:tgtEl>
                                                <p:sldTgt/>
                                              </p:tgtEl>
                                            </p:cond>
                                          </p:endCondLst>
                                        </p:cTn>
                                        <p:tgtEl>
                                          <p:sndTgt r:embed="rId3" name="WHOOSH.WAV"/>
                                        </p:tgtEl>
                                      </p:cMediaNode>
                                    </p:audio>
                                  </p:subTnLst>
                                </p:cTn>
                              </p:par>
                            </p:childTnLst>
                          </p:cTn>
                        </p:par>
                      </p:childTnLst>
                    </p:cTn>
                  </p:par>
                  <p:par>
                    <p:cTn id="117" fill="hold">
                      <p:stCondLst>
                        <p:cond delay="indefinite"/>
                      </p:stCondLst>
                      <p:childTnLst>
                        <p:par>
                          <p:cTn id="118" fill="hold">
                            <p:stCondLst>
                              <p:cond delay="0"/>
                            </p:stCondLst>
                            <p:childTnLst>
                              <p:par>
                                <p:cTn id="119" presetID="2" presetClass="entr" presetSubtype="2" fill="hold" grpId="0" nodeType="clickEffect">
                                  <p:stCondLst>
                                    <p:cond delay="0"/>
                                  </p:stCondLst>
                                  <p:childTnLst>
                                    <p:set>
                                      <p:cBhvr>
                                        <p:cTn id="120" dur="1" fill="hold">
                                          <p:stCondLst>
                                            <p:cond delay="0"/>
                                          </p:stCondLst>
                                        </p:cTn>
                                        <p:tgtEl>
                                          <p:spTgt spid="54276">
                                            <p:txEl>
                                              <p:pRg st="6" end="6"/>
                                            </p:txEl>
                                          </p:spTgt>
                                        </p:tgtEl>
                                        <p:attrNameLst>
                                          <p:attrName>style.visibility</p:attrName>
                                        </p:attrNameLst>
                                      </p:cBhvr>
                                      <p:to>
                                        <p:strVal val="visible"/>
                                      </p:to>
                                    </p:set>
                                    <p:anim calcmode="lin" valueType="num">
                                      <p:cBhvr additive="base">
                                        <p:cTn id="121" dur="500" fill="hold"/>
                                        <p:tgtEl>
                                          <p:spTgt spid="54276">
                                            <p:txEl>
                                              <p:pRg st="6" end="6"/>
                                            </p:txEl>
                                          </p:spTgt>
                                        </p:tgtEl>
                                        <p:attrNameLst>
                                          <p:attrName>ppt_x</p:attrName>
                                        </p:attrNameLst>
                                      </p:cBhvr>
                                      <p:tavLst>
                                        <p:tav tm="0">
                                          <p:val>
                                            <p:strVal val="1+#ppt_w/2"/>
                                          </p:val>
                                        </p:tav>
                                        <p:tav tm="100000">
                                          <p:val>
                                            <p:strVal val="#ppt_x"/>
                                          </p:val>
                                        </p:tav>
                                      </p:tavLst>
                                    </p:anim>
                                    <p:anim calcmode="lin" valueType="num">
                                      <p:cBhvr additive="base">
                                        <p:cTn id="122" dur="500" fill="hold"/>
                                        <p:tgtEl>
                                          <p:spTgt spid="54276">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9"/>
                                            </p:cond>
                                          </p:stCondLst>
                                          <p:endCondLst>
                                            <p:cond evt="onStopAudio" delay="0">
                                              <p:tgtEl>
                                                <p:sldTgt/>
                                              </p:tgtEl>
                                            </p:cond>
                                          </p:endCondLst>
                                        </p:cTn>
                                        <p:tgtEl>
                                          <p:sndTgt r:embed="rId3" name="WHOOSH.WAV"/>
                                        </p:tgtEl>
                                      </p:cMediaNode>
                                    </p:audio>
                                  </p:subTnLst>
                                </p:cTn>
                              </p:par>
                            </p:childTnLst>
                          </p:cTn>
                        </p:par>
                      </p:childTnLst>
                    </p:cTn>
                  </p:par>
                  <p:par>
                    <p:cTn id="123" fill="hold">
                      <p:stCondLst>
                        <p:cond delay="indefinite"/>
                      </p:stCondLst>
                      <p:childTnLst>
                        <p:par>
                          <p:cTn id="124" fill="hold">
                            <p:stCondLst>
                              <p:cond delay="0"/>
                            </p:stCondLst>
                            <p:childTnLst>
                              <p:par>
                                <p:cTn id="125" presetID="2" presetClass="entr" presetSubtype="2" fill="hold" grpId="0" nodeType="clickEffect">
                                  <p:stCondLst>
                                    <p:cond delay="0"/>
                                  </p:stCondLst>
                                  <p:childTnLst>
                                    <p:set>
                                      <p:cBhvr>
                                        <p:cTn id="126" dur="1" fill="hold">
                                          <p:stCondLst>
                                            <p:cond delay="0"/>
                                          </p:stCondLst>
                                        </p:cTn>
                                        <p:tgtEl>
                                          <p:spTgt spid="54276">
                                            <p:txEl>
                                              <p:pRg st="7" end="7"/>
                                            </p:txEl>
                                          </p:spTgt>
                                        </p:tgtEl>
                                        <p:attrNameLst>
                                          <p:attrName>style.visibility</p:attrName>
                                        </p:attrNameLst>
                                      </p:cBhvr>
                                      <p:to>
                                        <p:strVal val="visible"/>
                                      </p:to>
                                    </p:set>
                                    <p:anim calcmode="lin" valueType="num">
                                      <p:cBhvr additive="base">
                                        <p:cTn id="127" dur="500" fill="hold"/>
                                        <p:tgtEl>
                                          <p:spTgt spid="54276">
                                            <p:txEl>
                                              <p:pRg st="7" end="7"/>
                                            </p:txEl>
                                          </p:spTgt>
                                        </p:tgtEl>
                                        <p:attrNameLst>
                                          <p:attrName>ppt_x</p:attrName>
                                        </p:attrNameLst>
                                      </p:cBhvr>
                                      <p:tavLst>
                                        <p:tav tm="0">
                                          <p:val>
                                            <p:strVal val="1+#ppt_w/2"/>
                                          </p:val>
                                        </p:tav>
                                        <p:tav tm="100000">
                                          <p:val>
                                            <p:strVal val="#ppt_x"/>
                                          </p:val>
                                        </p:tav>
                                      </p:tavLst>
                                    </p:anim>
                                    <p:anim calcmode="lin" valueType="num">
                                      <p:cBhvr additive="base">
                                        <p:cTn id="128" dur="500" fill="hold"/>
                                        <p:tgtEl>
                                          <p:spTgt spid="54276">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2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bldLvl="2" autoUpdateAnimBg="0"/>
      <p:bldP spid="54276" grpId="0" build="p" bldLvl="2" autoUpdateAnimBg="0"/>
      <p:bldP spid="54278"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FE06C79-063F-4D87-8691-799C54766168}" type="datetime3">
              <a:rPr lang="en-US"/>
              <a:pPr/>
              <a:t>2 June 2010</a:t>
            </a:fld>
            <a:endParaRPr lang="en-US" dirty="0"/>
          </a:p>
        </p:txBody>
      </p:sp>
      <p:sp>
        <p:nvSpPr>
          <p:cNvPr id="5" name="Slide Number Placeholder 5"/>
          <p:cNvSpPr>
            <a:spLocks noGrp="1"/>
          </p:cNvSpPr>
          <p:nvPr>
            <p:ph type="sldNum" sz="quarter" idx="12"/>
          </p:nvPr>
        </p:nvSpPr>
        <p:spPr/>
        <p:txBody>
          <a:bodyPr/>
          <a:lstStyle/>
          <a:p>
            <a:fld id="{AAEE356D-15BC-4A78-9E5A-5A186F93A9E4}" type="slidenum">
              <a:rPr lang="en-US"/>
              <a:pPr/>
              <a:t>21</a:t>
            </a:fld>
            <a:endParaRPr lang="en-US" dirty="0"/>
          </a:p>
        </p:txBody>
      </p:sp>
      <p:sp>
        <p:nvSpPr>
          <p:cNvPr id="53250" name="Rectangle 2"/>
          <p:cNvSpPr>
            <a:spLocks noGrp="1" noChangeArrowheads="1"/>
          </p:cNvSpPr>
          <p:nvPr>
            <p:ph type="title"/>
          </p:nvPr>
        </p:nvSpPr>
        <p:spPr>
          <a:xfrm>
            <a:off x="990600" y="0"/>
            <a:ext cx="7848600" cy="685800"/>
          </a:xfrm>
        </p:spPr>
        <p:txBody>
          <a:bodyPr/>
          <a:lstStyle/>
          <a:p>
            <a:r>
              <a:rPr lang="en-US" dirty="0">
                <a:solidFill>
                  <a:schemeClr val="bg1"/>
                </a:solidFill>
              </a:rPr>
              <a:t>Radio Astronomy at WRCs</a:t>
            </a:r>
            <a:r>
              <a:rPr lang="en-US" sz="4000" dirty="0">
                <a:solidFill>
                  <a:schemeClr val="bg1"/>
                </a:solidFill>
              </a:rPr>
              <a:t> </a:t>
            </a:r>
          </a:p>
        </p:txBody>
      </p:sp>
      <p:sp>
        <p:nvSpPr>
          <p:cNvPr id="53251" name="Rectangle 3"/>
          <p:cNvSpPr>
            <a:spLocks noGrp="1" noChangeArrowheads="1"/>
          </p:cNvSpPr>
          <p:nvPr>
            <p:ph type="body" sz="half" idx="1"/>
          </p:nvPr>
        </p:nvSpPr>
        <p:spPr>
          <a:xfrm>
            <a:off x="838200" y="609600"/>
            <a:ext cx="7924800" cy="6019800"/>
          </a:xfrm>
        </p:spPr>
        <p:txBody>
          <a:bodyPr/>
          <a:lstStyle/>
          <a:p>
            <a:pPr>
              <a:lnSpc>
                <a:spcPct val="110000"/>
              </a:lnSpc>
              <a:buClr>
                <a:schemeClr val="bg1"/>
              </a:buClr>
            </a:pPr>
            <a:r>
              <a:rPr lang="en-US" sz="1400" dirty="0">
                <a:solidFill>
                  <a:schemeClr val="bg1"/>
                </a:solidFill>
              </a:rPr>
              <a:t>1950 Zurich URSI GA Need to have frequency bands reserved for radio astronomy </a:t>
            </a:r>
            <a:br>
              <a:rPr lang="en-US" sz="1400" dirty="0">
                <a:solidFill>
                  <a:schemeClr val="bg1"/>
                </a:solidFill>
              </a:rPr>
            </a:br>
            <a:r>
              <a:rPr lang="en-US" sz="1400" dirty="0">
                <a:solidFill>
                  <a:schemeClr val="bg1"/>
                </a:solidFill>
              </a:rPr>
              <a:t>         discussed for the first time.  </a:t>
            </a:r>
          </a:p>
          <a:p>
            <a:pPr>
              <a:lnSpc>
                <a:spcPct val="110000"/>
              </a:lnSpc>
              <a:buClr>
                <a:schemeClr val="bg1"/>
              </a:buClr>
            </a:pPr>
            <a:r>
              <a:rPr lang="en-US" sz="1400" dirty="0">
                <a:solidFill>
                  <a:schemeClr val="bg1"/>
                </a:solidFill>
              </a:rPr>
              <a:t>1959 WARC, Geneva, Ch. Seeger, RA Representative (4 months, at $15 per diem!)</a:t>
            </a:r>
            <a:r>
              <a:rPr lang="en-US" sz="1400" b="0" dirty="0">
                <a:solidFill>
                  <a:schemeClr val="bg1"/>
                </a:solidFill>
              </a:rPr>
              <a:t>:</a:t>
            </a:r>
            <a:r>
              <a:rPr lang="en-US" sz="1400" dirty="0">
                <a:solidFill>
                  <a:schemeClr val="bg1"/>
                </a:solidFill>
              </a:rPr>
              <a:t>Radio    </a:t>
            </a:r>
            <a:br>
              <a:rPr lang="en-US" sz="1400" dirty="0">
                <a:solidFill>
                  <a:schemeClr val="bg1"/>
                </a:solidFill>
              </a:rPr>
            </a:br>
            <a:r>
              <a:rPr lang="en-US" sz="1400" dirty="0">
                <a:solidFill>
                  <a:schemeClr val="bg1"/>
                </a:solidFill>
              </a:rPr>
              <a:t>         Astronomy recognized as a “service” </a:t>
            </a:r>
          </a:p>
          <a:p>
            <a:pPr lvl="2">
              <a:lnSpc>
                <a:spcPct val="110000"/>
              </a:lnSpc>
              <a:buClr>
                <a:schemeClr val="bg1"/>
              </a:buClr>
              <a:buFont typeface="Wingdings" pitchFamily="2" charset="2"/>
              <a:buChar char="Ø"/>
            </a:pPr>
            <a:r>
              <a:rPr lang="en-US" sz="1400" dirty="0">
                <a:solidFill>
                  <a:schemeClr val="bg1"/>
                </a:solidFill>
              </a:rPr>
              <a:t>Protection provided to the HI line in the RR</a:t>
            </a:r>
          </a:p>
          <a:p>
            <a:pPr lvl="2">
              <a:lnSpc>
                <a:spcPct val="110000"/>
              </a:lnSpc>
              <a:buClr>
                <a:schemeClr val="bg1"/>
              </a:buClr>
              <a:buFont typeface="Wingdings" pitchFamily="2" charset="2"/>
              <a:buChar char="Ø"/>
            </a:pPr>
            <a:r>
              <a:rPr lang="en-US" sz="1400" dirty="0">
                <a:solidFill>
                  <a:schemeClr val="bg1"/>
                </a:solidFill>
              </a:rPr>
              <a:t>Footnote protection provided to other bands </a:t>
            </a:r>
          </a:p>
          <a:p>
            <a:pPr lvl="2">
              <a:lnSpc>
                <a:spcPct val="110000"/>
              </a:lnSpc>
              <a:buClr>
                <a:schemeClr val="bg1"/>
              </a:buClr>
              <a:buFont typeface="Wingdings" pitchFamily="2" charset="2"/>
              <a:buChar char="Ø"/>
            </a:pPr>
            <a:r>
              <a:rPr lang="en-US" sz="1400" dirty="0">
                <a:solidFill>
                  <a:schemeClr val="bg1"/>
                </a:solidFill>
              </a:rPr>
              <a:t>Further discussions and </a:t>
            </a:r>
            <a:r>
              <a:rPr lang="en-US" sz="1400">
                <a:solidFill>
                  <a:schemeClr val="bg1"/>
                </a:solidFill>
              </a:rPr>
              <a:t>“</a:t>
            </a:r>
            <a:r>
              <a:rPr lang="en-US" sz="1400" smtClean="0">
                <a:solidFill>
                  <a:schemeClr val="bg1"/>
                </a:solidFill>
              </a:rPr>
              <a:t>studies</a:t>
            </a:r>
          </a:p>
          <a:p>
            <a:pPr lvl="2">
              <a:lnSpc>
                <a:spcPct val="110000"/>
              </a:lnSpc>
              <a:buClr>
                <a:schemeClr val="bg1"/>
              </a:buClr>
              <a:buFont typeface="Wingdings" pitchFamily="2" charset="2"/>
              <a:buChar char="Ø"/>
            </a:pPr>
            <a:r>
              <a:rPr lang="en-US" sz="1400" smtClean="0">
                <a:solidFill>
                  <a:schemeClr val="bg1"/>
                </a:solidFill>
              </a:rPr>
              <a:t>” </a:t>
            </a:r>
            <a:r>
              <a:rPr lang="en-US" sz="1400" dirty="0">
                <a:solidFill>
                  <a:schemeClr val="bg1"/>
                </a:solidFill>
              </a:rPr>
              <a:t>at Space WARC-63</a:t>
            </a:r>
          </a:p>
          <a:p>
            <a:pPr lvl="2">
              <a:lnSpc>
                <a:spcPct val="110000"/>
              </a:lnSpc>
              <a:buClr>
                <a:schemeClr val="bg1"/>
              </a:buClr>
              <a:buFont typeface="Wingdings" pitchFamily="2" charset="2"/>
              <a:buChar char="Ø"/>
            </a:pPr>
            <a:r>
              <a:rPr lang="en-US" sz="1400" dirty="0">
                <a:solidFill>
                  <a:schemeClr val="bg1"/>
                </a:solidFill>
              </a:rPr>
              <a:t>IUCAF formed, to prepare RA positions for WARC-63</a:t>
            </a:r>
          </a:p>
          <a:p>
            <a:pPr>
              <a:lnSpc>
                <a:spcPct val="110000"/>
              </a:lnSpc>
              <a:buClr>
                <a:schemeClr val="bg1"/>
              </a:buClr>
            </a:pPr>
            <a:r>
              <a:rPr lang="en-US" sz="1400" dirty="0">
                <a:solidFill>
                  <a:schemeClr val="bg1"/>
                </a:solidFill>
              </a:rPr>
              <a:t>1963 Space WARC, Geneva:</a:t>
            </a:r>
          </a:p>
          <a:p>
            <a:pPr lvl="2">
              <a:lnSpc>
                <a:spcPct val="110000"/>
              </a:lnSpc>
              <a:buClr>
                <a:schemeClr val="bg1"/>
              </a:buClr>
              <a:buFont typeface="Wingdings" pitchFamily="2" charset="2"/>
              <a:buChar char="Ø"/>
            </a:pPr>
            <a:r>
              <a:rPr lang="en-US" sz="1400" dirty="0">
                <a:solidFill>
                  <a:schemeClr val="bg1"/>
                </a:solidFill>
              </a:rPr>
              <a:t>IUCAF participates, for the first time</a:t>
            </a:r>
          </a:p>
          <a:p>
            <a:pPr lvl="2">
              <a:lnSpc>
                <a:spcPct val="110000"/>
              </a:lnSpc>
              <a:buClr>
                <a:schemeClr val="bg1"/>
              </a:buClr>
              <a:buFont typeface="Wingdings" pitchFamily="2" charset="2"/>
              <a:buChar char="Ø"/>
            </a:pPr>
            <a:r>
              <a:rPr lang="en-US" sz="1400" dirty="0">
                <a:solidFill>
                  <a:schemeClr val="bg1"/>
                </a:solidFill>
              </a:rPr>
              <a:t>OH line discovery announced, secondary allocations to main OH lines made</a:t>
            </a:r>
          </a:p>
          <a:p>
            <a:pPr>
              <a:lnSpc>
                <a:spcPct val="110000"/>
              </a:lnSpc>
              <a:buClr>
                <a:schemeClr val="bg1"/>
              </a:buClr>
            </a:pPr>
            <a:r>
              <a:rPr lang="en-US" sz="1400" dirty="0">
                <a:solidFill>
                  <a:schemeClr val="bg1"/>
                </a:solidFill>
              </a:rPr>
              <a:t>1971 WARC-ST, Geneva:</a:t>
            </a:r>
          </a:p>
          <a:p>
            <a:pPr lvl="2">
              <a:lnSpc>
                <a:spcPct val="110000"/>
              </a:lnSpc>
              <a:buClr>
                <a:schemeClr val="bg1"/>
              </a:buClr>
              <a:buFont typeface="Wingdings" pitchFamily="2" charset="2"/>
              <a:buChar char="Ø"/>
            </a:pPr>
            <a:r>
              <a:rPr lang="en-US" sz="1400" dirty="0">
                <a:solidFill>
                  <a:schemeClr val="bg1"/>
                </a:solidFill>
              </a:rPr>
              <a:t>Allocations up to 275 GHz</a:t>
            </a:r>
          </a:p>
          <a:p>
            <a:pPr lvl="2">
              <a:lnSpc>
                <a:spcPct val="110000"/>
              </a:lnSpc>
              <a:buClr>
                <a:schemeClr val="bg1"/>
              </a:buClr>
              <a:buFont typeface="Wingdings" pitchFamily="2" charset="2"/>
              <a:buChar char="Ø"/>
            </a:pPr>
            <a:r>
              <a:rPr lang="en-US" sz="1400" dirty="0">
                <a:solidFill>
                  <a:schemeClr val="bg1"/>
                </a:solidFill>
              </a:rPr>
              <a:t>Table allocations to RA: OH (1665 &amp; 1667 MHz), NH3 (23.7 GHz) </a:t>
            </a:r>
          </a:p>
          <a:p>
            <a:pPr lvl="2">
              <a:lnSpc>
                <a:spcPct val="110000"/>
              </a:lnSpc>
              <a:buClr>
                <a:schemeClr val="bg1"/>
              </a:buClr>
              <a:buFont typeface="Wingdings" pitchFamily="2" charset="2"/>
              <a:buNone/>
            </a:pPr>
            <a:r>
              <a:rPr lang="en-US" sz="1400" dirty="0">
                <a:solidFill>
                  <a:schemeClr val="bg1"/>
                </a:solidFill>
              </a:rPr>
              <a:t>     and HCN(86.3 and 88.6 GHz)</a:t>
            </a:r>
          </a:p>
          <a:p>
            <a:pPr lvl="2">
              <a:lnSpc>
                <a:spcPct val="110000"/>
              </a:lnSpc>
              <a:buClr>
                <a:schemeClr val="bg1"/>
              </a:buClr>
              <a:buFont typeface="Wingdings" pitchFamily="2" charset="2"/>
              <a:buChar char="Ø"/>
            </a:pPr>
            <a:r>
              <a:rPr lang="en-US" sz="1400" dirty="0">
                <a:solidFill>
                  <a:schemeClr val="bg1"/>
                </a:solidFill>
              </a:rPr>
              <a:t>Footnote allocations to 7 other lines</a:t>
            </a:r>
          </a:p>
          <a:p>
            <a:pPr lvl="2">
              <a:lnSpc>
                <a:spcPct val="110000"/>
              </a:lnSpc>
              <a:buClr>
                <a:schemeClr val="bg1"/>
              </a:buClr>
              <a:buFont typeface="Wingdings" pitchFamily="2" charset="2"/>
              <a:buChar char="Ø"/>
            </a:pPr>
            <a:r>
              <a:rPr lang="en-US" sz="1400" dirty="0">
                <a:solidFill>
                  <a:schemeClr val="bg1"/>
                </a:solidFill>
              </a:rPr>
              <a:t>Recommendation on the Shielded Area of the Moon Reserved for RA</a:t>
            </a:r>
          </a:p>
          <a:p>
            <a:pPr>
              <a:lnSpc>
                <a:spcPct val="110000"/>
              </a:lnSpc>
              <a:buClr>
                <a:schemeClr val="bg1"/>
              </a:buClr>
            </a:pPr>
            <a:r>
              <a:rPr lang="en-US" sz="1400" dirty="0">
                <a:solidFill>
                  <a:schemeClr val="bg1"/>
                </a:solidFill>
              </a:rPr>
              <a:t>1979 G-WARC, Geneva, 14 RA Representatives for various periods, 6 weeks</a:t>
            </a:r>
          </a:p>
          <a:p>
            <a:pPr lvl="2">
              <a:lnSpc>
                <a:spcPct val="110000"/>
              </a:lnSpc>
              <a:buClr>
                <a:schemeClr val="bg1"/>
              </a:buClr>
              <a:buFont typeface="Wingdings" pitchFamily="2" charset="2"/>
              <a:buChar char="Ø"/>
            </a:pPr>
            <a:r>
              <a:rPr lang="en-US" sz="1400" dirty="0">
                <a:solidFill>
                  <a:schemeClr val="bg1"/>
                </a:solidFill>
              </a:rPr>
              <a:t>16 bands allocated in the Table to RA, up to 116 GHz</a:t>
            </a:r>
          </a:p>
          <a:p>
            <a:pPr lvl="2">
              <a:lnSpc>
                <a:spcPct val="110000"/>
              </a:lnSpc>
              <a:buClr>
                <a:schemeClr val="bg1"/>
              </a:buClr>
              <a:buFont typeface="Wingdings" pitchFamily="2" charset="2"/>
              <a:buChar char="Ø"/>
            </a:pPr>
            <a:r>
              <a:rPr lang="en-US" sz="1400" dirty="0">
                <a:solidFill>
                  <a:schemeClr val="bg1"/>
                </a:solidFill>
              </a:rPr>
              <a:t>18 bands allocated by footnote above 140 GHz above 140 GHz </a:t>
            </a:r>
          </a:p>
          <a:p>
            <a:pPr lvl="2">
              <a:lnSpc>
                <a:spcPct val="110000"/>
              </a:lnSpc>
              <a:buFont typeface="Wingdings" pitchFamily="2" charset="2"/>
              <a:buChar char="Ø"/>
            </a:pPr>
            <a:r>
              <a:rPr lang="en-US" sz="1400" dirty="0">
                <a:solidFill>
                  <a:schemeClr val="bg1"/>
                </a:solidFill>
              </a:rPr>
              <a:t>Recommendation 66 approved, first concerns about out-of-band emissions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3251">
                                            <p:txEl>
                                              <p:pRg st="1" end="1"/>
                                            </p:txEl>
                                          </p:spTgt>
                                        </p:tgtEl>
                                        <p:attrNameLst>
                                          <p:attrName>style.visibility</p:attrName>
                                        </p:attrNameLst>
                                      </p:cBhvr>
                                      <p:to>
                                        <p:strVal val="visible"/>
                                      </p:to>
                                    </p:set>
                                    <p:anim calcmode="lin" valueType="num">
                                      <p:cBhvr additive="base">
                                        <p:cTn id="13" dur="500" fill="hold"/>
                                        <p:tgtEl>
                                          <p:spTgt spid="532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251">
                                            <p:txEl>
                                              <p:pRg st="1" end="1"/>
                                            </p:txEl>
                                          </p:spTgt>
                                        </p:tgtEl>
                                        <p:attrNameLst>
                                          <p:attrName>ppt_y</p:attrName>
                                        </p:attrNameLst>
                                      </p:cBhvr>
                                      <p:tavLst>
                                        <p:tav tm="0">
                                          <p:val>
                                            <p:strVal val="0-#ppt_h/2"/>
                                          </p:val>
                                        </p:tav>
                                        <p:tav tm="100000">
                                          <p:val>
                                            <p:strVal val="#ppt_y"/>
                                          </p:val>
                                        </p:tav>
                                      </p:tavLst>
                                    </p:anim>
                                  </p:childTnLst>
                                </p:cTn>
                              </p:par>
                              <p:par>
                                <p:cTn id="15" presetID="2" presetClass="entr" presetSubtype="9" fill="hold" grpId="0" nodeType="with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 calcmode="lin" valueType="num">
                                      <p:cBhvr additive="base">
                                        <p:cTn id="17" dur="500" fill="hold"/>
                                        <p:tgtEl>
                                          <p:spTgt spid="5325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3251">
                                            <p:txEl>
                                              <p:pRg st="2" end="2"/>
                                            </p:txEl>
                                          </p:spTgt>
                                        </p:tgtEl>
                                        <p:attrNameLst>
                                          <p:attrName>ppt_y</p:attrName>
                                        </p:attrNameLst>
                                      </p:cBhvr>
                                      <p:tavLst>
                                        <p:tav tm="0">
                                          <p:val>
                                            <p:strVal val="0-#ppt_h/2"/>
                                          </p:val>
                                        </p:tav>
                                        <p:tav tm="100000">
                                          <p:val>
                                            <p:strVal val="#ppt_y"/>
                                          </p:val>
                                        </p:tav>
                                      </p:tavLst>
                                    </p:anim>
                                  </p:childTnLst>
                                </p:cTn>
                              </p:par>
                              <p:par>
                                <p:cTn id="19" presetID="2" presetClass="entr" presetSubtype="9" fill="hold" grpId="0" nodeType="withEffect">
                                  <p:stCondLst>
                                    <p:cond delay="0"/>
                                  </p:stCondLst>
                                  <p:childTnLst>
                                    <p:set>
                                      <p:cBhvr>
                                        <p:cTn id="20" dur="1" fill="hold">
                                          <p:stCondLst>
                                            <p:cond delay="0"/>
                                          </p:stCondLst>
                                        </p:cTn>
                                        <p:tgtEl>
                                          <p:spTgt spid="53251">
                                            <p:txEl>
                                              <p:pRg st="3" end="3"/>
                                            </p:txEl>
                                          </p:spTgt>
                                        </p:tgtEl>
                                        <p:attrNameLst>
                                          <p:attrName>style.visibility</p:attrName>
                                        </p:attrNameLst>
                                      </p:cBhvr>
                                      <p:to>
                                        <p:strVal val="visible"/>
                                      </p:to>
                                    </p:set>
                                    <p:anim calcmode="lin" valueType="num">
                                      <p:cBhvr additive="base">
                                        <p:cTn id="21"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3251">
                                            <p:txEl>
                                              <p:pRg st="3" end="3"/>
                                            </p:txEl>
                                          </p:spTgt>
                                        </p:tgtEl>
                                        <p:attrNameLst>
                                          <p:attrName>ppt_y</p:attrName>
                                        </p:attrNameLst>
                                      </p:cBhvr>
                                      <p:tavLst>
                                        <p:tav tm="0">
                                          <p:val>
                                            <p:strVal val="0-#ppt_h/2"/>
                                          </p:val>
                                        </p:tav>
                                        <p:tav tm="100000">
                                          <p:val>
                                            <p:strVal val="#ppt_y"/>
                                          </p:val>
                                        </p:tav>
                                      </p:tavLst>
                                    </p:anim>
                                  </p:childTnLst>
                                </p:cTn>
                              </p:par>
                              <p:par>
                                <p:cTn id="23" presetID="2" presetClass="entr" presetSubtype="9" fill="hold" grpId="0" nodeType="withEffect">
                                  <p:stCondLst>
                                    <p:cond delay="0"/>
                                  </p:stCondLst>
                                  <p:childTnLst>
                                    <p:set>
                                      <p:cBhvr>
                                        <p:cTn id="24" dur="1" fill="hold">
                                          <p:stCondLst>
                                            <p:cond delay="0"/>
                                          </p:stCondLst>
                                        </p:cTn>
                                        <p:tgtEl>
                                          <p:spTgt spid="53251">
                                            <p:txEl>
                                              <p:pRg st="4" end="4"/>
                                            </p:txEl>
                                          </p:spTgt>
                                        </p:tgtEl>
                                        <p:attrNameLst>
                                          <p:attrName>style.visibility</p:attrName>
                                        </p:attrNameLst>
                                      </p:cBhvr>
                                      <p:to>
                                        <p:strVal val="visible"/>
                                      </p:to>
                                    </p:set>
                                    <p:anim calcmode="lin" valueType="num">
                                      <p:cBhvr additive="base">
                                        <p:cTn id="25" dur="500" fill="hold"/>
                                        <p:tgtEl>
                                          <p:spTgt spid="5325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251">
                                            <p:txEl>
                                              <p:pRg st="4" end="4"/>
                                            </p:txEl>
                                          </p:spTgt>
                                        </p:tgtEl>
                                        <p:attrNameLst>
                                          <p:attrName>ppt_y</p:attrName>
                                        </p:attrNameLst>
                                      </p:cBhvr>
                                      <p:tavLst>
                                        <p:tav tm="0">
                                          <p:val>
                                            <p:strVal val="0-#ppt_h/2"/>
                                          </p:val>
                                        </p:tav>
                                        <p:tav tm="100000">
                                          <p:val>
                                            <p:strVal val="#ppt_y"/>
                                          </p:val>
                                        </p:tav>
                                      </p:tavLst>
                                    </p:anim>
                                  </p:childTnLst>
                                </p:cTn>
                              </p:par>
                              <p:par>
                                <p:cTn id="27" presetID="2" presetClass="entr" presetSubtype="9" fill="hold" grpId="0" nodeType="withEffect">
                                  <p:stCondLst>
                                    <p:cond delay="0"/>
                                  </p:stCondLst>
                                  <p:childTnLst>
                                    <p:set>
                                      <p:cBhvr>
                                        <p:cTn id="28" dur="1" fill="hold">
                                          <p:stCondLst>
                                            <p:cond delay="0"/>
                                          </p:stCondLst>
                                        </p:cTn>
                                        <p:tgtEl>
                                          <p:spTgt spid="53251">
                                            <p:txEl>
                                              <p:pRg st="5" end="5"/>
                                            </p:txEl>
                                          </p:spTgt>
                                        </p:tgtEl>
                                        <p:attrNameLst>
                                          <p:attrName>style.visibility</p:attrName>
                                        </p:attrNameLst>
                                      </p:cBhvr>
                                      <p:to>
                                        <p:strVal val="visible"/>
                                      </p:to>
                                    </p:set>
                                    <p:anim calcmode="lin" valueType="num">
                                      <p:cBhvr additive="base">
                                        <p:cTn id="29" dur="500" fill="hold"/>
                                        <p:tgtEl>
                                          <p:spTgt spid="53251">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3251">
                                            <p:txEl>
                                              <p:pRg st="5" end="5"/>
                                            </p:txEl>
                                          </p:spTgt>
                                        </p:tgtEl>
                                        <p:attrNameLst>
                                          <p:attrName>ppt_y</p:attrName>
                                        </p:attrNameLst>
                                      </p:cBhvr>
                                      <p:tavLst>
                                        <p:tav tm="0">
                                          <p:val>
                                            <p:strVal val="0-#ppt_h/2"/>
                                          </p:val>
                                        </p:tav>
                                        <p:tav tm="100000">
                                          <p:val>
                                            <p:strVal val="#ppt_y"/>
                                          </p:val>
                                        </p:tav>
                                      </p:tavLst>
                                    </p:anim>
                                  </p:childTnLst>
                                </p:cTn>
                              </p:par>
                              <p:par>
                                <p:cTn id="31" presetID="2" presetClass="entr" presetSubtype="9" fill="hold" grpId="0" nodeType="withEffect">
                                  <p:stCondLst>
                                    <p:cond delay="0"/>
                                  </p:stCondLst>
                                  <p:childTnLst>
                                    <p:set>
                                      <p:cBhvr>
                                        <p:cTn id="32" dur="1" fill="hold">
                                          <p:stCondLst>
                                            <p:cond delay="0"/>
                                          </p:stCondLst>
                                        </p:cTn>
                                        <p:tgtEl>
                                          <p:spTgt spid="53251">
                                            <p:txEl>
                                              <p:pRg st="6" end="6"/>
                                            </p:txEl>
                                          </p:spTgt>
                                        </p:tgtEl>
                                        <p:attrNameLst>
                                          <p:attrName>style.visibility</p:attrName>
                                        </p:attrNameLst>
                                      </p:cBhvr>
                                      <p:to>
                                        <p:strVal val="visible"/>
                                      </p:to>
                                    </p:set>
                                    <p:anim calcmode="lin" valueType="num">
                                      <p:cBhvr additive="base">
                                        <p:cTn id="33" dur="500" fill="hold"/>
                                        <p:tgtEl>
                                          <p:spTgt spid="53251">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53251">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9" fill="hold" grpId="0" nodeType="clickEffect">
                                  <p:stCondLst>
                                    <p:cond delay="0"/>
                                  </p:stCondLst>
                                  <p:childTnLst>
                                    <p:set>
                                      <p:cBhvr>
                                        <p:cTn id="38" dur="1" fill="hold">
                                          <p:stCondLst>
                                            <p:cond delay="0"/>
                                          </p:stCondLst>
                                        </p:cTn>
                                        <p:tgtEl>
                                          <p:spTgt spid="53251">
                                            <p:txEl>
                                              <p:pRg st="7" end="7"/>
                                            </p:txEl>
                                          </p:spTgt>
                                        </p:tgtEl>
                                        <p:attrNameLst>
                                          <p:attrName>style.visibility</p:attrName>
                                        </p:attrNameLst>
                                      </p:cBhvr>
                                      <p:to>
                                        <p:strVal val="visible"/>
                                      </p:to>
                                    </p:set>
                                    <p:anim calcmode="lin" valueType="num">
                                      <p:cBhvr additive="base">
                                        <p:cTn id="39" dur="500" fill="hold"/>
                                        <p:tgtEl>
                                          <p:spTgt spid="53251">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53251">
                                            <p:txEl>
                                              <p:pRg st="7" end="7"/>
                                            </p:txEl>
                                          </p:spTgt>
                                        </p:tgtEl>
                                        <p:attrNameLst>
                                          <p:attrName>ppt_y</p:attrName>
                                        </p:attrNameLst>
                                      </p:cBhvr>
                                      <p:tavLst>
                                        <p:tav tm="0">
                                          <p:val>
                                            <p:strVal val="0-#ppt_h/2"/>
                                          </p:val>
                                        </p:tav>
                                        <p:tav tm="100000">
                                          <p:val>
                                            <p:strVal val="#ppt_y"/>
                                          </p:val>
                                        </p:tav>
                                      </p:tavLst>
                                    </p:anim>
                                  </p:childTnLst>
                                </p:cTn>
                              </p:par>
                              <p:par>
                                <p:cTn id="41" presetID="2" presetClass="entr" presetSubtype="9" fill="hold" grpId="0" nodeType="withEffect">
                                  <p:stCondLst>
                                    <p:cond delay="0"/>
                                  </p:stCondLst>
                                  <p:childTnLst>
                                    <p:set>
                                      <p:cBhvr>
                                        <p:cTn id="42" dur="1" fill="hold">
                                          <p:stCondLst>
                                            <p:cond delay="0"/>
                                          </p:stCondLst>
                                        </p:cTn>
                                        <p:tgtEl>
                                          <p:spTgt spid="53251">
                                            <p:txEl>
                                              <p:pRg st="8" end="8"/>
                                            </p:txEl>
                                          </p:spTgt>
                                        </p:tgtEl>
                                        <p:attrNameLst>
                                          <p:attrName>style.visibility</p:attrName>
                                        </p:attrNameLst>
                                      </p:cBhvr>
                                      <p:to>
                                        <p:strVal val="visible"/>
                                      </p:to>
                                    </p:set>
                                    <p:anim calcmode="lin" valueType="num">
                                      <p:cBhvr additive="base">
                                        <p:cTn id="43" dur="500" fill="hold"/>
                                        <p:tgtEl>
                                          <p:spTgt spid="53251">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3251">
                                            <p:txEl>
                                              <p:pRg st="8" end="8"/>
                                            </p:txEl>
                                          </p:spTgt>
                                        </p:tgtEl>
                                        <p:attrNameLst>
                                          <p:attrName>ppt_y</p:attrName>
                                        </p:attrNameLst>
                                      </p:cBhvr>
                                      <p:tavLst>
                                        <p:tav tm="0">
                                          <p:val>
                                            <p:strVal val="0-#ppt_h/2"/>
                                          </p:val>
                                        </p:tav>
                                        <p:tav tm="100000">
                                          <p:val>
                                            <p:strVal val="#ppt_y"/>
                                          </p:val>
                                        </p:tav>
                                      </p:tavLst>
                                    </p:anim>
                                  </p:childTnLst>
                                </p:cTn>
                              </p:par>
                              <p:par>
                                <p:cTn id="45" presetID="2" presetClass="entr" presetSubtype="9" fill="hold" grpId="0" nodeType="withEffect">
                                  <p:stCondLst>
                                    <p:cond delay="0"/>
                                  </p:stCondLst>
                                  <p:childTnLst>
                                    <p:set>
                                      <p:cBhvr>
                                        <p:cTn id="46" dur="1" fill="hold">
                                          <p:stCondLst>
                                            <p:cond delay="0"/>
                                          </p:stCondLst>
                                        </p:cTn>
                                        <p:tgtEl>
                                          <p:spTgt spid="53251">
                                            <p:txEl>
                                              <p:pRg st="9" end="9"/>
                                            </p:txEl>
                                          </p:spTgt>
                                        </p:tgtEl>
                                        <p:attrNameLst>
                                          <p:attrName>style.visibility</p:attrName>
                                        </p:attrNameLst>
                                      </p:cBhvr>
                                      <p:to>
                                        <p:strVal val="visible"/>
                                      </p:to>
                                    </p:set>
                                    <p:anim calcmode="lin" valueType="num">
                                      <p:cBhvr additive="base">
                                        <p:cTn id="47" dur="500" fill="hold"/>
                                        <p:tgtEl>
                                          <p:spTgt spid="53251">
                                            <p:txEl>
                                              <p:pRg st="9" end="9"/>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53251">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9" fill="hold" grpId="0" nodeType="clickEffect">
                                  <p:stCondLst>
                                    <p:cond delay="0"/>
                                  </p:stCondLst>
                                  <p:childTnLst>
                                    <p:set>
                                      <p:cBhvr>
                                        <p:cTn id="52" dur="1" fill="hold">
                                          <p:stCondLst>
                                            <p:cond delay="0"/>
                                          </p:stCondLst>
                                        </p:cTn>
                                        <p:tgtEl>
                                          <p:spTgt spid="53251">
                                            <p:txEl>
                                              <p:pRg st="10" end="10"/>
                                            </p:txEl>
                                          </p:spTgt>
                                        </p:tgtEl>
                                        <p:attrNameLst>
                                          <p:attrName>style.visibility</p:attrName>
                                        </p:attrNameLst>
                                      </p:cBhvr>
                                      <p:to>
                                        <p:strVal val="visible"/>
                                      </p:to>
                                    </p:set>
                                    <p:anim calcmode="lin" valueType="num">
                                      <p:cBhvr additive="base">
                                        <p:cTn id="53" dur="500" fill="hold"/>
                                        <p:tgtEl>
                                          <p:spTgt spid="53251">
                                            <p:txEl>
                                              <p:pRg st="10" end="10"/>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53251">
                                            <p:txEl>
                                              <p:pRg st="10" end="10"/>
                                            </p:txEl>
                                          </p:spTgt>
                                        </p:tgtEl>
                                        <p:attrNameLst>
                                          <p:attrName>ppt_y</p:attrName>
                                        </p:attrNameLst>
                                      </p:cBhvr>
                                      <p:tavLst>
                                        <p:tav tm="0">
                                          <p:val>
                                            <p:strVal val="0-#ppt_h/2"/>
                                          </p:val>
                                        </p:tav>
                                        <p:tav tm="100000">
                                          <p:val>
                                            <p:strVal val="#ppt_y"/>
                                          </p:val>
                                        </p:tav>
                                      </p:tavLst>
                                    </p:anim>
                                  </p:childTnLst>
                                </p:cTn>
                              </p:par>
                              <p:par>
                                <p:cTn id="55" presetID="2" presetClass="entr" presetSubtype="9" fill="hold" grpId="0" nodeType="withEffect">
                                  <p:stCondLst>
                                    <p:cond delay="0"/>
                                  </p:stCondLst>
                                  <p:childTnLst>
                                    <p:set>
                                      <p:cBhvr>
                                        <p:cTn id="56" dur="1" fill="hold">
                                          <p:stCondLst>
                                            <p:cond delay="0"/>
                                          </p:stCondLst>
                                        </p:cTn>
                                        <p:tgtEl>
                                          <p:spTgt spid="53251">
                                            <p:txEl>
                                              <p:pRg st="11" end="11"/>
                                            </p:txEl>
                                          </p:spTgt>
                                        </p:tgtEl>
                                        <p:attrNameLst>
                                          <p:attrName>style.visibility</p:attrName>
                                        </p:attrNameLst>
                                      </p:cBhvr>
                                      <p:to>
                                        <p:strVal val="visible"/>
                                      </p:to>
                                    </p:set>
                                    <p:anim calcmode="lin" valueType="num">
                                      <p:cBhvr additive="base">
                                        <p:cTn id="57" dur="500" fill="hold"/>
                                        <p:tgtEl>
                                          <p:spTgt spid="53251">
                                            <p:txEl>
                                              <p:pRg st="11" end="11"/>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53251">
                                            <p:txEl>
                                              <p:pRg st="11" end="11"/>
                                            </p:txEl>
                                          </p:spTgt>
                                        </p:tgtEl>
                                        <p:attrNameLst>
                                          <p:attrName>ppt_y</p:attrName>
                                        </p:attrNameLst>
                                      </p:cBhvr>
                                      <p:tavLst>
                                        <p:tav tm="0">
                                          <p:val>
                                            <p:strVal val="0-#ppt_h/2"/>
                                          </p:val>
                                        </p:tav>
                                        <p:tav tm="100000">
                                          <p:val>
                                            <p:strVal val="#ppt_y"/>
                                          </p:val>
                                        </p:tav>
                                      </p:tavLst>
                                    </p:anim>
                                  </p:childTnLst>
                                </p:cTn>
                              </p:par>
                              <p:par>
                                <p:cTn id="59" presetID="2" presetClass="entr" presetSubtype="9" fill="hold" grpId="0" nodeType="withEffect">
                                  <p:stCondLst>
                                    <p:cond delay="0"/>
                                  </p:stCondLst>
                                  <p:childTnLst>
                                    <p:set>
                                      <p:cBhvr>
                                        <p:cTn id="60" dur="1" fill="hold">
                                          <p:stCondLst>
                                            <p:cond delay="0"/>
                                          </p:stCondLst>
                                        </p:cTn>
                                        <p:tgtEl>
                                          <p:spTgt spid="53251">
                                            <p:txEl>
                                              <p:pRg st="12" end="12"/>
                                            </p:txEl>
                                          </p:spTgt>
                                        </p:tgtEl>
                                        <p:attrNameLst>
                                          <p:attrName>style.visibility</p:attrName>
                                        </p:attrNameLst>
                                      </p:cBhvr>
                                      <p:to>
                                        <p:strVal val="visible"/>
                                      </p:to>
                                    </p:set>
                                    <p:anim calcmode="lin" valueType="num">
                                      <p:cBhvr additive="base">
                                        <p:cTn id="61" dur="500" fill="hold"/>
                                        <p:tgtEl>
                                          <p:spTgt spid="53251">
                                            <p:txEl>
                                              <p:pRg st="12" end="1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53251">
                                            <p:txEl>
                                              <p:pRg st="12" end="12"/>
                                            </p:txEl>
                                          </p:spTgt>
                                        </p:tgtEl>
                                        <p:attrNameLst>
                                          <p:attrName>ppt_y</p:attrName>
                                        </p:attrNameLst>
                                      </p:cBhvr>
                                      <p:tavLst>
                                        <p:tav tm="0">
                                          <p:val>
                                            <p:strVal val="0-#ppt_h/2"/>
                                          </p:val>
                                        </p:tav>
                                        <p:tav tm="100000">
                                          <p:val>
                                            <p:strVal val="#ppt_y"/>
                                          </p:val>
                                        </p:tav>
                                      </p:tavLst>
                                    </p:anim>
                                  </p:childTnLst>
                                </p:cTn>
                              </p:par>
                              <p:par>
                                <p:cTn id="63" presetID="2" presetClass="entr" presetSubtype="9" fill="hold" grpId="0" nodeType="withEffect">
                                  <p:stCondLst>
                                    <p:cond delay="0"/>
                                  </p:stCondLst>
                                  <p:childTnLst>
                                    <p:set>
                                      <p:cBhvr>
                                        <p:cTn id="64" dur="1" fill="hold">
                                          <p:stCondLst>
                                            <p:cond delay="0"/>
                                          </p:stCondLst>
                                        </p:cTn>
                                        <p:tgtEl>
                                          <p:spTgt spid="53251">
                                            <p:txEl>
                                              <p:pRg st="13" end="13"/>
                                            </p:txEl>
                                          </p:spTgt>
                                        </p:tgtEl>
                                        <p:attrNameLst>
                                          <p:attrName>style.visibility</p:attrName>
                                        </p:attrNameLst>
                                      </p:cBhvr>
                                      <p:to>
                                        <p:strVal val="visible"/>
                                      </p:to>
                                    </p:set>
                                    <p:anim calcmode="lin" valueType="num">
                                      <p:cBhvr additive="base">
                                        <p:cTn id="65" dur="500" fill="hold"/>
                                        <p:tgtEl>
                                          <p:spTgt spid="53251">
                                            <p:txEl>
                                              <p:pRg st="13" end="13"/>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53251">
                                            <p:txEl>
                                              <p:pRg st="13" end="13"/>
                                            </p:txEl>
                                          </p:spTgt>
                                        </p:tgtEl>
                                        <p:attrNameLst>
                                          <p:attrName>ppt_y</p:attrName>
                                        </p:attrNameLst>
                                      </p:cBhvr>
                                      <p:tavLst>
                                        <p:tav tm="0">
                                          <p:val>
                                            <p:strVal val="0-#ppt_h/2"/>
                                          </p:val>
                                        </p:tav>
                                        <p:tav tm="100000">
                                          <p:val>
                                            <p:strVal val="#ppt_y"/>
                                          </p:val>
                                        </p:tav>
                                      </p:tavLst>
                                    </p:anim>
                                  </p:childTnLst>
                                </p:cTn>
                              </p:par>
                              <p:par>
                                <p:cTn id="67" presetID="2" presetClass="entr" presetSubtype="9" fill="hold" grpId="0" nodeType="withEffect">
                                  <p:stCondLst>
                                    <p:cond delay="0"/>
                                  </p:stCondLst>
                                  <p:childTnLst>
                                    <p:set>
                                      <p:cBhvr>
                                        <p:cTn id="68" dur="1" fill="hold">
                                          <p:stCondLst>
                                            <p:cond delay="0"/>
                                          </p:stCondLst>
                                        </p:cTn>
                                        <p:tgtEl>
                                          <p:spTgt spid="53251">
                                            <p:txEl>
                                              <p:pRg st="14" end="14"/>
                                            </p:txEl>
                                          </p:spTgt>
                                        </p:tgtEl>
                                        <p:attrNameLst>
                                          <p:attrName>style.visibility</p:attrName>
                                        </p:attrNameLst>
                                      </p:cBhvr>
                                      <p:to>
                                        <p:strVal val="visible"/>
                                      </p:to>
                                    </p:set>
                                    <p:anim calcmode="lin" valueType="num">
                                      <p:cBhvr additive="base">
                                        <p:cTn id="69" dur="500" fill="hold"/>
                                        <p:tgtEl>
                                          <p:spTgt spid="53251">
                                            <p:txEl>
                                              <p:pRg st="14" end="14"/>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53251">
                                            <p:txEl>
                                              <p:pRg st="14" end="14"/>
                                            </p:txEl>
                                          </p:spTgt>
                                        </p:tgtEl>
                                        <p:attrNameLst>
                                          <p:attrName>ppt_y</p:attrName>
                                        </p:attrNameLst>
                                      </p:cBhvr>
                                      <p:tavLst>
                                        <p:tav tm="0">
                                          <p:val>
                                            <p:strVal val="0-#ppt_h/2"/>
                                          </p:val>
                                        </p:tav>
                                        <p:tav tm="100000">
                                          <p:val>
                                            <p:strVal val="#ppt_y"/>
                                          </p:val>
                                        </p:tav>
                                      </p:tavLst>
                                    </p:anim>
                                  </p:childTnLst>
                                </p:cTn>
                              </p:par>
                              <p:par>
                                <p:cTn id="71" presetID="2" presetClass="entr" presetSubtype="9" fill="hold" grpId="0" nodeType="withEffect">
                                  <p:stCondLst>
                                    <p:cond delay="0"/>
                                  </p:stCondLst>
                                  <p:childTnLst>
                                    <p:set>
                                      <p:cBhvr>
                                        <p:cTn id="72" dur="1" fill="hold">
                                          <p:stCondLst>
                                            <p:cond delay="0"/>
                                          </p:stCondLst>
                                        </p:cTn>
                                        <p:tgtEl>
                                          <p:spTgt spid="53251">
                                            <p:txEl>
                                              <p:pRg st="15" end="15"/>
                                            </p:txEl>
                                          </p:spTgt>
                                        </p:tgtEl>
                                        <p:attrNameLst>
                                          <p:attrName>style.visibility</p:attrName>
                                        </p:attrNameLst>
                                      </p:cBhvr>
                                      <p:to>
                                        <p:strVal val="visible"/>
                                      </p:to>
                                    </p:set>
                                    <p:anim calcmode="lin" valueType="num">
                                      <p:cBhvr additive="base">
                                        <p:cTn id="73" dur="500" fill="hold"/>
                                        <p:tgtEl>
                                          <p:spTgt spid="53251">
                                            <p:txEl>
                                              <p:pRg st="15" end="15"/>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53251">
                                            <p:txEl>
                                              <p:pRg st="15" end="15"/>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9" fill="hold" grpId="0" nodeType="clickEffect">
                                  <p:stCondLst>
                                    <p:cond delay="0"/>
                                  </p:stCondLst>
                                  <p:childTnLst>
                                    <p:set>
                                      <p:cBhvr>
                                        <p:cTn id="78" dur="1" fill="hold">
                                          <p:stCondLst>
                                            <p:cond delay="0"/>
                                          </p:stCondLst>
                                        </p:cTn>
                                        <p:tgtEl>
                                          <p:spTgt spid="53251">
                                            <p:txEl>
                                              <p:pRg st="16" end="16"/>
                                            </p:txEl>
                                          </p:spTgt>
                                        </p:tgtEl>
                                        <p:attrNameLst>
                                          <p:attrName>style.visibility</p:attrName>
                                        </p:attrNameLst>
                                      </p:cBhvr>
                                      <p:to>
                                        <p:strVal val="visible"/>
                                      </p:to>
                                    </p:set>
                                    <p:anim calcmode="lin" valueType="num">
                                      <p:cBhvr additive="base">
                                        <p:cTn id="79" dur="500" fill="hold"/>
                                        <p:tgtEl>
                                          <p:spTgt spid="53251">
                                            <p:txEl>
                                              <p:pRg st="16" end="16"/>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53251">
                                            <p:txEl>
                                              <p:pRg st="16" end="16"/>
                                            </p:txEl>
                                          </p:spTgt>
                                        </p:tgtEl>
                                        <p:attrNameLst>
                                          <p:attrName>ppt_y</p:attrName>
                                        </p:attrNameLst>
                                      </p:cBhvr>
                                      <p:tavLst>
                                        <p:tav tm="0">
                                          <p:val>
                                            <p:strVal val="0-#ppt_h/2"/>
                                          </p:val>
                                        </p:tav>
                                        <p:tav tm="100000">
                                          <p:val>
                                            <p:strVal val="#ppt_y"/>
                                          </p:val>
                                        </p:tav>
                                      </p:tavLst>
                                    </p:anim>
                                  </p:childTnLst>
                                </p:cTn>
                              </p:par>
                              <p:par>
                                <p:cTn id="81" presetID="2" presetClass="entr" presetSubtype="9" fill="hold" grpId="0" nodeType="withEffect">
                                  <p:stCondLst>
                                    <p:cond delay="0"/>
                                  </p:stCondLst>
                                  <p:childTnLst>
                                    <p:set>
                                      <p:cBhvr>
                                        <p:cTn id="82" dur="1" fill="hold">
                                          <p:stCondLst>
                                            <p:cond delay="0"/>
                                          </p:stCondLst>
                                        </p:cTn>
                                        <p:tgtEl>
                                          <p:spTgt spid="53251">
                                            <p:txEl>
                                              <p:pRg st="17" end="17"/>
                                            </p:txEl>
                                          </p:spTgt>
                                        </p:tgtEl>
                                        <p:attrNameLst>
                                          <p:attrName>style.visibility</p:attrName>
                                        </p:attrNameLst>
                                      </p:cBhvr>
                                      <p:to>
                                        <p:strVal val="visible"/>
                                      </p:to>
                                    </p:set>
                                    <p:anim calcmode="lin" valueType="num">
                                      <p:cBhvr additive="base">
                                        <p:cTn id="83" dur="500" fill="hold"/>
                                        <p:tgtEl>
                                          <p:spTgt spid="53251">
                                            <p:txEl>
                                              <p:pRg st="17" end="17"/>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53251">
                                            <p:txEl>
                                              <p:pRg st="17" end="17"/>
                                            </p:txEl>
                                          </p:spTgt>
                                        </p:tgtEl>
                                        <p:attrNameLst>
                                          <p:attrName>ppt_y</p:attrName>
                                        </p:attrNameLst>
                                      </p:cBhvr>
                                      <p:tavLst>
                                        <p:tav tm="0">
                                          <p:val>
                                            <p:strVal val="0-#ppt_h/2"/>
                                          </p:val>
                                        </p:tav>
                                        <p:tav tm="100000">
                                          <p:val>
                                            <p:strVal val="#ppt_y"/>
                                          </p:val>
                                        </p:tav>
                                      </p:tavLst>
                                    </p:anim>
                                  </p:childTnLst>
                                </p:cTn>
                              </p:par>
                              <p:par>
                                <p:cTn id="85" presetID="2" presetClass="entr" presetSubtype="9" fill="hold" grpId="0" nodeType="withEffect">
                                  <p:stCondLst>
                                    <p:cond delay="0"/>
                                  </p:stCondLst>
                                  <p:childTnLst>
                                    <p:set>
                                      <p:cBhvr>
                                        <p:cTn id="86" dur="1" fill="hold">
                                          <p:stCondLst>
                                            <p:cond delay="0"/>
                                          </p:stCondLst>
                                        </p:cTn>
                                        <p:tgtEl>
                                          <p:spTgt spid="53251">
                                            <p:txEl>
                                              <p:pRg st="18" end="18"/>
                                            </p:txEl>
                                          </p:spTgt>
                                        </p:tgtEl>
                                        <p:attrNameLst>
                                          <p:attrName>style.visibility</p:attrName>
                                        </p:attrNameLst>
                                      </p:cBhvr>
                                      <p:to>
                                        <p:strVal val="visible"/>
                                      </p:to>
                                    </p:set>
                                    <p:anim calcmode="lin" valueType="num">
                                      <p:cBhvr additive="base">
                                        <p:cTn id="87" dur="500" fill="hold"/>
                                        <p:tgtEl>
                                          <p:spTgt spid="53251">
                                            <p:txEl>
                                              <p:pRg st="18" end="18"/>
                                            </p:txEl>
                                          </p:spTgt>
                                        </p:tgtEl>
                                        <p:attrNameLst>
                                          <p:attrName>ppt_x</p:attrName>
                                        </p:attrNameLst>
                                      </p:cBhvr>
                                      <p:tavLst>
                                        <p:tav tm="0">
                                          <p:val>
                                            <p:strVal val="0-#ppt_w/2"/>
                                          </p:val>
                                        </p:tav>
                                        <p:tav tm="100000">
                                          <p:val>
                                            <p:strVal val="#ppt_x"/>
                                          </p:val>
                                        </p:tav>
                                      </p:tavLst>
                                    </p:anim>
                                    <p:anim calcmode="lin" valueType="num">
                                      <p:cBhvr additive="base">
                                        <p:cTn id="88" dur="500" fill="hold"/>
                                        <p:tgtEl>
                                          <p:spTgt spid="53251">
                                            <p:txEl>
                                              <p:pRg st="18" end="18"/>
                                            </p:txEl>
                                          </p:spTgt>
                                        </p:tgtEl>
                                        <p:attrNameLst>
                                          <p:attrName>ppt_y</p:attrName>
                                        </p:attrNameLst>
                                      </p:cBhvr>
                                      <p:tavLst>
                                        <p:tav tm="0">
                                          <p:val>
                                            <p:strVal val="0-#ppt_h/2"/>
                                          </p:val>
                                        </p:tav>
                                        <p:tav tm="100000">
                                          <p:val>
                                            <p:strVal val="#ppt_y"/>
                                          </p:val>
                                        </p:tav>
                                      </p:tavLst>
                                    </p:anim>
                                  </p:childTnLst>
                                </p:cTn>
                              </p:par>
                              <p:par>
                                <p:cTn id="89" presetID="2" presetClass="entr" presetSubtype="9" fill="hold" grpId="0" nodeType="withEffect">
                                  <p:stCondLst>
                                    <p:cond delay="0"/>
                                  </p:stCondLst>
                                  <p:childTnLst>
                                    <p:set>
                                      <p:cBhvr>
                                        <p:cTn id="90" dur="1" fill="hold">
                                          <p:stCondLst>
                                            <p:cond delay="0"/>
                                          </p:stCondLst>
                                        </p:cTn>
                                        <p:tgtEl>
                                          <p:spTgt spid="53251">
                                            <p:txEl>
                                              <p:pRg st="19" end="19"/>
                                            </p:txEl>
                                          </p:spTgt>
                                        </p:tgtEl>
                                        <p:attrNameLst>
                                          <p:attrName>style.visibility</p:attrName>
                                        </p:attrNameLst>
                                      </p:cBhvr>
                                      <p:to>
                                        <p:strVal val="visible"/>
                                      </p:to>
                                    </p:set>
                                    <p:anim calcmode="lin" valueType="num">
                                      <p:cBhvr additive="base">
                                        <p:cTn id="91" dur="500" fill="hold"/>
                                        <p:tgtEl>
                                          <p:spTgt spid="53251">
                                            <p:txEl>
                                              <p:pRg st="19" end="19"/>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53251">
                                            <p:txEl>
                                              <p:pRg st="19" end="1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FABEFC9-9735-410C-B1E0-7B827A7BC2B6}" type="datetime3">
              <a:rPr lang="en-US"/>
              <a:pPr/>
              <a:t>2 June 2010</a:t>
            </a:fld>
            <a:endParaRPr lang="en-US" dirty="0"/>
          </a:p>
        </p:txBody>
      </p:sp>
      <p:sp>
        <p:nvSpPr>
          <p:cNvPr id="5" name="Slide Number Placeholder 5"/>
          <p:cNvSpPr>
            <a:spLocks noGrp="1"/>
          </p:cNvSpPr>
          <p:nvPr>
            <p:ph type="sldNum" sz="quarter" idx="12"/>
          </p:nvPr>
        </p:nvSpPr>
        <p:spPr/>
        <p:txBody>
          <a:bodyPr/>
          <a:lstStyle/>
          <a:p>
            <a:fld id="{A4366B7C-EB79-4BD7-AC72-1D10AA05DF1C}" type="slidenum">
              <a:rPr lang="en-US"/>
              <a:pPr/>
              <a:t>22</a:t>
            </a:fld>
            <a:endParaRPr lang="en-US" dirty="0"/>
          </a:p>
        </p:txBody>
      </p:sp>
      <p:sp>
        <p:nvSpPr>
          <p:cNvPr id="56322" name="Rectangle 2"/>
          <p:cNvSpPr>
            <a:spLocks noGrp="1" noChangeArrowheads="1"/>
          </p:cNvSpPr>
          <p:nvPr>
            <p:ph type="title"/>
          </p:nvPr>
        </p:nvSpPr>
        <p:spPr>
          <a:xfrm>
            <a:off x="914400" y="0"/>
            <a:ext cx="8229600" cy="762000"/>
          </a:xfrm>
        </p:spPr>
        <p:txBody>
          <a:bodyPr/>
          <a:lstStyle/>
          <a:p>
            <a:r>
              <a:rPr lang="en-US" dirty="0">
                <a:solidFill>
                  <a:schemeClr val="bg1"/>
                </a:solidFill>
              </a:rPr>
              <a:t>Radio Astronomy at WRCs (2)</a:t>
            </a:r>
            <a:endParaRPr lang="en-US" sz="4000" dirty="0">
              <a:solidFill>
                <a:schemeClr val="bg1"/>
              </a:solidFill>
            </a:endParaRPr>
          </a:p>
        </p:txBody>
      </p:sp>
      <p:sp>
        <p:nvSpPr>
          <p:cNvPr id="56323" name="Rectangle 3"/>
          <p:cNvSpPr>
            <a:spLocks noGrp="1" noChangeArrowheads="1"/>
          </p:cNvSpPr>
          <p:nvPr>
            <p:ph type="body" idx="1"/>
          </p:nvPr>
        </p:nvSpPr>
        <p:spPr>
          <a:xfrm>
            <a:off x="1143000" y="685800"/>
            <a:ext cx="7581900" cy="5638800"/>
          </a:xfrm>
        </p:spPr>
        <p:txBody>
          <a:bodyPr/>
          <a:lstStyle/>
          <a:p>
            <a:pPr>
              <a:lnSpc>
                <a:spcPct val="90000"/>
              </a:lnSpc>
              <a:buClr>
                <a:schemeClr val="bg1"/>
              </a:buClr>
            </a:pPr>
            <a:r>
              <a:rPr lang="en-US" sz="1200" dirty="0">
                <a:solidFill>
                  <a:schemeClr val="bg1"/>
                </a:solidFill>
              </a:rPr>
              <a:t>1987 Mob-WARC, Geneva, 1 RA Representative</a:t>
            </a:r>
            <a:r>
              <a:rPr lang="en-US" sz="1200" b="0" dirty="0">
                <a:solidFill>
                  <a:schemeClr val="bg1"/>
                </a:solidFill>
              </a:rPr>
              <a:t> </a:t>
            </a:r>
          </a:p>
          <a:p>
            <a:pPr lvl="2">
              <a:lnSpc>
                <a:spcPct val="90000"/>
              </a:lnSpc>
              <a:buClr>
                <a:schemeClr val="bg1"/>
              </a:buClr>
              <a:buFont typeface="Wingdings" pitchFamily="2" charset="2"/>
              <a:buChar char="Ø"/>
            </a:pPr>
            <a:r>
              <a:rPr lang="en-US" sz="1500" dirty="0">
                <a:solidFill>
                  <a:schemeClr val="bg1"/>
                </a:solidFill>
              </a:rPr>
              <a:t>Limited Impact on RA</a:t>
            </a:r>
          </a:p>
          <a:p>
            <a:pPr>
              <a:lnSpc>
                <a:spcPct val="90000"/>
              </a:lnSpc>
              <a:buClr>
                <a:schemeClr val="bg1"/>
              </a:buClr>
            </a:pPr>
            <a:r>
              <a:rPr lang="en-US" sz="1200" dirty="0">
                <a:solidFill>
                  <a:schemeClr val="bg1"/>
                </a:solidFill>
              </a:rPr>
              <a:t>1988 WARC-Orb, Geneva, 1 RA Representative </a:t>
            </a:r>
          </a:p>
          <a:p>
            <a:pPr>
              <a:lnSpc>
                <a:spcPct val="90000"/>
              </a:lnSpc>
              <a:buClr>
                <a:schemeClr val="bg1"/>
              </a:buClr>
            </a:pPr>
            <a:r>
              <a:rPr lang="en-US" sz="1200" dirty="0">
                <a:solidFill>
                  <a:schemeClr val="bg1"/>
                </a:solidFill>
              </a:rPr>
              <a:t>1992 WARC, Malaga-Torremolinos, 9 RA Representatives (6 IUCAF, 3 on Nat. Delegations):</a:t>
            </a:r>
            <a:endParaRPr lang="en-US" sz="1200" b="0" dirty="0">
              <a:solidFill>
                <a:schemeClr val="bg1"/>
              </a:solidFill>
            </a:endParaRPr>
          </a:p>
          <a:p>
            <a:pPr lvl="2">
              <a:lnSpc>
                <a:spcPct val="90000"/>
              </a:lnSpc>
              <a:buClr>
                <a:schemeClr val="bg1"/>
              </a:buClr>
              <a:buFont typeface="Wingdings" pitchFamily="2" charset="2"/>
              <a:buChar char="Ø"/>
            </a:pPr>
            <a:r>
              <a:rPr lang="en-US" sz="1500" dirty="0">
                <a:solidFill>
                  <a:schemeClr val="bg1"/>
                </a:solidFill>
              </a:rPr>
              <a:t>1610-1626.5 MHz allocated to MSS (IRIDIUM), 1612 MHz RA allocation upgraded to primary, RR 733E approved</a:t>
            </a:r>
          </a:p>
          <a:p>
            <a:pPr>
              <a:lnSpc>
                <a:spcPct val="90000"/>
              </a:lnSpc>
              <a:buClr>
                <a:schemeClr val="bg1"/>
              </a:buClr>
            </a:pPr>
            <a:r>
              <a:rPr lang="en-US" sz="1200" dirty="0">
                <a:solidFill>
                  <a:schemeClr val="bg1"/>
                </a:solidFill>
              </a:rPr>
              <a:t>1993 WRC, Geneva, 2 RA Representatives, both IUCAF</a:t>
            </a:r>
          </a:p>
          <a:p>
            <a:pPr lvl="2">
              <a:lnSpc>
                <a:spcPct val="90000"/>
              </a:lnSpc>
              <a:buClr>
                <a:schemeClr val="bg1"/>
              </a:buClr>
              <a:buFont typeface="Wingdings" pitchFamily="2" charset="2"/>
              <a:buChar char="Ø"/>
            </a:pPr>
            <a:r>
              <a:rPr lang="en-US" sz="1500" dirty="0">
                <a:solidFill>
                  <a:schemeClr val="bg1"/>
                </a:solidFill>
              </a:rPr>
              <a:t>Agenda and timing of future conferences, no substantive issues </a:t>
            </a:r>
          </a:p>
          <a:p>
            <a:pPr>
              <a:lnSpc>
                <a:spcPct val="90000"/>
              </a:lnSpc>
              <a:buClr>
                <a:schemeClr val="bg1"/>
              </a:buClr>
            </a:pPr>
            <a:r>
              <a:rPr lang="en-US" sz="1200" dirty="0">
                <a:solidFill>
                  <a:schemeClr val="bg1"/>
                </a:solidFill>
              </a:rPr>
              <a:t>1995 WRC, Geneva, 9 RA Representatives (5 IUCAF, 4 on National Delegations</a:t>
            </a:r>
          </a:p>
          <a:p>
            <a:pPr lvl="2">
              <a:lnSpc>
                <a:spcPct val="90000"/>
              </a:lnSpc>
              <a:buClr>
                <a:schemeClr val="bg1"/>
              </a:buClr>
              <a:buFont typeface="Wingdings" pitchFamily="2" charset="2"/>
              <a:buChar char="Ø"/>
            </a:pPr>
            <a:r>
              <a:rPr lang="en-US" sz="1500" dirty="0">
                <a:solidFill>
                  <a:schemeClr val="bg1"/>
                </a:solidFill>
              </a:rPr>
              <a:t>Frequencies allocated to Teledesic (Broad-band systems), various footnotes protecting RA approved Radio Regs “simplified”</a:t>
            </a:r>
          </a:p>
          <a:p>
            <a:pPr>
              <a:lnSpc>
                <a:spcPct val="90000"/>
              </a:lnSpc>
              <a:buClr>
                <a:schemeClr val="bg1"/>
              </a:buClr>
            </a:pPr>
            <a:r>
              <a:rPr lang="en-US" sz="1200" dirty="0">
                <a:solidFill>
                  <a:schemeClr val="bg1"/>
                </a:solidFill>
              </a:rPr>
              <a:t>1997 WRC, Geneva,  14 RA Representatives (7  IUCAF, 7 on National Delegations)</a:t>
            </a:r>
          </a:p>
          <a:p>
            <a:pPr lvl="2">
              <a:lnSpc>
                <a:spcPct val="90000"/>
              </a:lnSpc>
              <a:buClr>
                <a:schemeClr val="bg1"/>
              </a:buClr>
              <a:buFont typeface="Wingdings" pitchFamily="2" charset="2"/>
              <a:buChar char="Ø"/>
            </a:pPr>
            <a:r>
              <a:rPr lang="en-US" sz="1500" dirty="0">
                <a:solidFill>
                  <a:schemeClr val="bg1"/>
                </a:solidFill>
              </a:rPr>
              <a:t>First Appearance of Aggregate interference pfd’s (and epfd concept), FSS allocated to 40.5-42.5 GHz</a:t>
            </a:r>
          </a:p>
          <a:p>
            <a:pPr lvl="2">
              <a:lnSpc>
                <a:spcPct val="90000"/>
              </a:lnSpc>
              <a:buClr>
                <a:schemeClr val="bg1"/>
              </a:buClr>
              <a:buFont typeface="Wingdings" pitchFamily="2" charset="2"/>
              <a:buChar char="Ø"/>
            </a:pPr>
            <a:r>
              <a:rPr lang="en-US" sz="1500" dirty="0">
                <a:solidFill>
                  <a:schemeClr val="bg1"/>
                </a:solidFill>
              </a:rPr>
              <a:t>Recommendation 66 revised</a:t>
            </a:r>
          </a:p>
          <a:p>
            <a:pPr lvl="2">
              <a:lnSpc>
                <a:spcPct val="90000"/>
              </a:lnSpc>
              <a:buClr>
                <a:schemeClr val="bg1"/>
              </a:buClr>
              <a:buFont typeface="Wingdings" pitchFamily="2" charset="2"/>
              <a:buChar char="Ø"/>
            </a:pPr>
            <a:r>
              <a:rPr lang="en-US" sz="1500" dirty="0">
                <a:solidFill>
                  <a:schemeClr val="bg1"/>
                </a:solidFill>
              </a:rPr>
              <a:t>15 GHz radio astronomy allocation is protected to specific pfd level</a:t>
            </a:r>
          </a:p>
          <a:p>
            <a:pPr lvl="2">
              <a:lnSpc>
                <a:spcPct val="90000"/>
              </a:lnSpc>
              <a:buClr>
                <a:schemeClr val="bg1"/>
              </a:buClr>
              <a:buFont typeface="Wingdings" pitchFamily="2" charset="2"/>
              <a:buChar char="Ø"/>
            </a:pPr>
            <a:r>
              <a:rPr lang="en-US" sz="1500" dirty="0">
                <a:solidFill>
                  <a:schemeClr val="bg1"/>
                </a:solidFill>
              </a:rPr>
              <a:t>Protection of RA at 42 GHz is addressed</a:t>
            </a:r>
          </a:p>
          <a:p>
            <a:pPr>
              <a:lnSpc>
                <a:spcPct val="90000"/>
              </a:lnSpc>
              <a:buClr>
                <a:schemeClr val="bg1"/>
              </a:buClr>
            </a:pPr>
            <a:r>
              <a:rPr lang="en-US" sz="1200" dirty="0">
                <a:solidFill>
                  <a:schemeClr val="bg1"/>
                </a:solidFill>
              </a:rPr>
              <a:t>2000 WRC, Istanbul, 17 RA representatives (3 IUCAF, 14 on National Delegations)</a:t>
            </a:r>
          </a:p>
          <a:p>
            <a:pPr lvl="2">
              <a:lnSpc>
                <a:spcPct val="90000"/>
              </a:lnSpc>
              <a:buClr>
                <a:schemeClr val="bg1"/>
              </a:buClr>
              <a:buFont typeface="Wingdings" pitchFamily="2" charset="2"/>
              <a:buChar char="Ø"/>
            </a:pPr>
            <a:r>
              <a:rPr lang="en-US" sz="1500" dirty="0">
                <a:solidFill>
                  <a:schemeClr val="bg1"/>
                </a:solidFill>
              </a:rPr>
              <a:t>71- 275 GHz spectrum realigned, to accommodate passive needs</a:t>
            </a:r>
          </a:p>
          <a:p>
            <a:pPr lvl="2">
              <a:lnSpc>
                <a:spcPct val="90000"/>
              </a:lnSpc>
              <a:buClr>
                <a:schemeClr val="bg1"/>
              </a:buClr>
              <a:buFont typeface="Wingdings" pitchFamily="2" charset="2"/>
              <a:buChar char="Ø"/>
            </a:pPr>
            <a:r>
              <a:rPr lang="en-US" sz="1500" dirty="0">
                <a:solidFill>
                  <a:schemeClr val="bg1"/>
                </a:solidFill>
              </a:rPr>
              <a:t>3 RA bands protected to specific pfd levels from adjacent satellite downlinks)</a:t>
            </a:r>
          </a:p>
          <a:p>
            <a:pPr lvl="2">
              <a:lnSpc>
                <a:spcPct val="90000"/>
              </a:lnSpc>
              <a:buClr>
                <a:schemeClr val="bg1"/>
              </a:buClr>
              <a:buFont typeface="Wingdings" pitchFamily="2" charset="2"/>
              <a:buChar char="Ø"/>
            </a:pPr>
            <a:r>
              <a:rPr lang="en-US" sz="1500" dirty="0">
                <a:solidFill>
                  <a:schemeClr val="bg1"/>
                </a:solidFill>
              </a:rPr>
              <a:t>42 GHz RA allocations protected</a:t>
            </a:r>
          </a:p>
          <a:p>
            <a:pPr>
              <a:lnSpc>
                <a:spcPct val="90000"/>
              </a:lnSpc>
              <a:buClr>
                <a:schemeClr val="bg1"/>
              </a:buClr>
            </a:pPr>
            <a:r>
              <a:rPr lang="en-US" sz="1200" dirty="0">
                <a:solidFill>
                  <a:schemeClr val="bg1"/>
                </a:solidFill>
              </a:rPr>
              <a:t>2003 WRC, Geneva, 17 RA representatives ( 4 IUCAF, 13 on National Delegations) </a:t>
            </a:r>
          </a:p>
          <a:p>
            <a:pPr lvl="2">
              <a:lnSpc>
                <a:spcPct val="90000"/>
              </a:lnSpc>
              <a:buClr>
                <a:schemeClr val="bg1"/>
              </a:buClr>
            </a:pPr>
            <a:r>
              <a:rPr lang="en-US" sz="1500" dirty="0">
                <a:solidFill>
                  <a:schemeClr val="bg1"/>
                </a:solidFill>
              </a:rPr>
              <a:t>5 GHz RA allocation protected from RNSS (Galileo) emissions </a:t>
            </a:r>
          </a:p>
          <a:p>
            <a:pPr lvl="2">
              <a:lnSpc>
                <a:spcPct val="90000"/>
              </a:lnSpc>
              <a:buClr>
                <a:schemeClr val="bg1"/>
              </a:buClr>
            </a:pPr>
            <a:r>
              <a:rPr lang="en-US" sz="1500" dirty="0">
                <a:solidFill>
                  <a:schemeClr val="bg1"/>
                </a:solidFill>
              </a:rPr>
              <a:t>1.4 GHz conditional satellite allocations </a:t>
            </a:r>
          </a:p>
          <a:p>
            <a:pPr lvl="2">
              <a:lnSpc>
                <a:spcPct val="90000"/>
              </a:lnSpc>
              <a:buClr>
                <a:schemeClr val="bg1"/>
              </a:buClr>
            </a:pPr>
            <a:r>
              <a:rPr lang="en-US" sz="1500" dirty="0">
                <a:solidFill>
                  <a:schemeClr val="bg1"/>
                </a:solidFill>
              </a:rPr>
              <a:t>Non-mandatory consultation between RA observatories and satellite operators if unwanted emission exceed 769 levels. </a:t>
            </a:r>
          </a:p>
          <a:p>
            <a:pPr lvl="1">
              <a:lnSpc>
                <a:spcPct val="90000"/>
              </a:lnSpc>
              <a:buClr>
                <a:schemeClr val="tx1"/>
              </a:buClr>
              <a:buFont typeface="Wingdings" pitchFamily="2" charset="2"/>
              <a:buChar char="Ø"/>
            </a:pPr>
            <a:endParaRPr lang="en-US" sz="15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sz="2800" smtClean="0">
                <a:solidFill>
                  <a:schemeClr val="bg1"/>
                </a:solidFill>
              </a:rPr>
              <a:t>Distance at which Rec. ITU-R RA.769 is met, under near worst case assumptions </a:t>
            </a:r>
            <a:r>
              <a:rPr lang="en-US" smtClean="0">
                <a:solidFill>
                  <a:schemeClr val="bg1"/>
                </a:solidFill>
              </a:rPr>
              <a:t/>
            </a:r>
            <a:br>
              <a:rPr lang="en-US" smtClean="0">
                <a:solidFill>
                  <a:schemeClr val="bg1"/>
                </a:solidFill>
              </a:rPr>
            </a:br>
            <a:r>
              <a:rPr lang="en-US" sz="2000" smtClean="0">
                <a:solidFill>
                  <a:schemeClr val="bg1"/>
                </a:solidFill>
              </a:rPr>
              <a:t>(see A. Clegg - US WP7D/71)</a:t>
            </a:r>
          </a:p>
        </p:txBody>
      </p:sp>
      <p:sp>
        <p:nvSpPr>
          <p:cNvPr id="16387" name="Slide Number Placeholder 3"/>
          <p:cNvSpPr>
            <a:spLocks noGrp="1"/>
          </p:cNvSpPr>
          <p:nvPr>
            <p:ph type="sldNum" sz="quarter" idx="12"/>
          </p:nvPr>
        </p:nvSpPr>
        <p:spPr>
          <a:noFill/>
        </p:spPr>
        <p:txBody>
          <a:bodyPr/>
          <a:lstStyle/>
          <a:p>
            <a:fld id="{F62413EC-CE08-46F9-8CCA-D297A50850C4}" type="slidenum">
              <a:rPr lang="en-US" smtClean="0"/>
              <a:pPr/>
              <a:t>23</a:t>
            </a:fld>
            <a:endParaRPr lang="en-US" smtClean="0"/>
          </a:p>
        </p:txBody>
      </p:sp>
      <p:pic>
        <p:nvPicPr>
          <p:cNvPr id="16388" name="Picture 2"/>
          <p:cNvPicPr>
            <a:picLocks noGrp="1" noChangeAspect="1" noChangeArrowheads="1"/>
          </p:cNvPicPr>
          <p:nvPr>
            <p:ph idx="1"/>
          </p:nvPr>
        </p:nvPicPr>
        <p:blipFill>
          <a:blip r:embed="rId2" cstate="print"/>
          <a:srcRect/>
          <a:stretch>
            <a:fillRect/>
          </a:stretch>
        </p:blipFill>
        <p:spPr>
          <a:xfrm>
            <a:off x="1981200" y="1676400"/>
            <a:ext cx="5943600" cy="4076700"/>
          </a:xfrm>
          <a:solidFill>
            <a:schemeClr val="bg1"/>
          </a:solid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fld id="{AF308515-4397-419F-B958-132414146B49}" type="datetime3">
              <a:rPr lang="en-US"/>
              <a:pPr/>
              <a:t>2 June 2010</a:t>
            </a:fld>
            <a:endParaRPr lang="en-US" dirty="0"/>
          </a:p>
        </p:txBody>
      </p:sp>
      <p:sp>
        <p:nvSpPr>
          <p:cNvPr id="5" name="Slide Number Placeholder 3"/>
          <p:cNvSpPr>
            <a:spLocks noGrp="1"/>
          </p:cNvSpPr>
          <p:nvPr>
            <p:ph type="sldNum" sz="quarter" idx="12"/>
          </p:nvPr>
        </p:nvSpPr>
        <p:spPr/>
        <p:txBody>
          <a:bodyPr/>
          <a:lstStyle/>
          <a:p>
            <a:fld id="{FF075E82-D33D-450B-95EC-41945793A66D}" type="slidenum">
              <a:rPr lang="en-US"/>
              <a:pPr/>
              <a:t>3</a:t>
            </a:fld>
            <a:endParaRPr lang="en-US" dirty="0"/>
          </a:p>
        </p:txBody>
      </p:sp>
      <p:sp>
        <p:nvSpPr>
          <p:cNvPr id="125954" name="Rectangle 2"/>
          <p:cNvSpPr>
            <a:spLocks noChangeArrowheads="1"/>
          </p:cNvSpPr>
          <p:nvPr/>
        </p:nvSpPr>
        <p:spPr bwMode="auto">
          <a:xfrm>
            <a:off x="1143000" y="1371600"/>
            <a:ext cx="7391400" cy="1754326"/>
          </a:xfrm>
          <a:prstGeom prst="rect">
            <a:avLst/>
          </a:prstGeom>
          <a:noFill/>
          <a:ln w="12700">
            <a:noFill/>
            <a:miter lim="800000"/>
            <a:headEnd type="none" w="sm" len="sm"/>
            <a:tailEnd type="none" w="sm" len="sm"/>
          </a:ln>
          <a:effectLst/>
        </p:spPr>
        <p:txBody>
          <a:bodyPr>
            <a:spAutoFit/>
          </a:bodyPr>
          <a:lstStyle/>
          <a:p>
            <a:pPr>
              <a:spcBef>
                <a:spcPct val="0"/>
              </a:spcBef>
              <a:spcAft>
                <a:spcPct val="0"/>
              </a:spcAft>
              <a:buClr>
                <a:schemeClr val="accent1"/>
              </a:buClr>
              <a:buSzPts val="3200"/>
              <a:buFont typeface="Wingdings" pitchFamily="2" charset="2"/>
              <a:buChar char="F"/>
            </a:pPr>
            <a:r>
              <a:rPr kumimoji="0" lang="en-US" sz="2800" dirty="0" smtClean="0">
                <a:solidFill>
                  <a:schemeClr val="bg1"/>
                </a:solidFill>
                <a:latin typeface="Comic Sans MS" pitchFamily="66" charset="0"/>
              </a:rPr>
              <a:t>For </a:t>
            </a:r>
            <a:r>
              <a:rPr kumimoji="0" lang="en-US" sz="2800" dirty="0">
                <a:solidFill>
                  <a:schemeClr val="bg1"/>
                </a:solidFill>
                <a:latin typeface="Comic Sans MS" pitchFamily="66" charset="0"/>
              </a:rPr>
              <a:t>a Feel of a WRC (WRC-97) as Experienced by An Astronomer, see:</a:t>
            </a:r>
          </a:p>
          <a:p>
            <a:pPr>
              <a:spcBef>
                <a:spcPct val="0"/>
              </a:spcBef>
              <a:spcAft>
                <a:spcPct val="0"/>
              </a:spcAft>
              <a:buClr>
                <a:schemeClr val="accent1"/>
              </a:buClr>
              <a:buSzPts val="3200"/>
              <a:buFont typeface="Wingdings" pitchFamily="2" charset="2"/>
              <a:buChar char="F"/>
            </a:pPr>
            <a:endParaRPr kumimoji="0" lang="en-US" sz="2800" dirty="0">
              <a:solidFill>
                <a:schemeClr val="accent1"/>
              </a:solidFill>
              <a:latin typeface="Comic Sans MS" pitchFamily="66" charset="0"/>
            </a:endParaRPr>
          </a:p>
          <a:p>
            <a:pPr>
              <a:spcBef>
                <a:spcPct val="0"/>
              </a:spcBef>
              <a:spcAft>
                <a:spcPct val="0"/>
              </a:spcAft>
              <a:buClrTx/>
              <a:buSzTx/>
              <a:buFontTx/>
              <a:buNone/>
            </a:pPr>
            <a:endParaRPr kumimoji="0" lang="en-US" sz="2400" b="0" dirty="0">
              <a:solidFill>
                <a:srgbClr val="E70127"/>
              </a:solidFill>
              <a:latin typeface="Times New Roman" pitchFamily="18" charset="0"/>
            </a:endParaRPr>
          </a:p>
        </p:txBody>
      </p:sp>
      <p:sp>
        <p:nvSpPr>
          <p:cNvPr id="125955" name="Rectangle 3"/>
          <p:cNvSpPr>
            <a:spLocks noChangeArrowheads="1"/>
          </p:cNvSpPr>
          <p:nvPr/>
        </p:nvSpPr>
        <p:spPr bwMode="auto">
          <a:xfrm>
            <a:off x="1600200" y="3352800"/>
            <a:ext cx="6172200" cy="1200971"/>
          </a:xfrm>
          <a:prstGeom prst="rect">
            <a:avLst/>
          </a:prstGeom>
          <a:noFill/>
          <a:ln w="12700">
            <a:noFill/>
            <a:miter lim="800000"/>
            <a:headEnd type="none" w="sm" len="sm"/>
            <a:tailEnd type="none" w="sm" len="sm"/>
          </a:ln>
          <a:effectLst/>
        </p:spPr>
        <p:txBody>
          <a:bodyPr lIns="92075" tIns="46038" rIns="92075" bIns="46038">
            <a:spAutoFit/>
          </a:bodyPr>
          <a:lstStyle/>
          <a:p>
            <a:pPr>
              <a:spcBef>
                <a:spcPct val="0"/>
              </a:spcBef>
              <a:spcAft>
                <a:spcPct val="0"/>
              </a:spcAft>
              <a:buClrTx/>
              <a:buSzTx/>
              <a:buFontTx/>
              <a:buNone/>
            </a:pPr>
            <a:r>
              <a:rPr kumimoji="0" lang="en-US" sz="2400" b="0" i="1" dirty="0">
                <a:solidFill>
                  <a:schemeClr val="bg1"/>
                </a:solidFill>
                <a:latin typeface="Times New Roman" pitchFamily="18" charset="0"/>
                <a:hlinkClick r:id="rId3"/>
              </a:rPr>
              <a:t>http://</a:t>
            </a:r>
            <a:r>
              <a:rPr kumimoji="0" lang="en-US" sz="2400" b="0" i="1" dirty="0" smtClean="0">
                <a:solidFill>
                  <a:schemeClr val="bg1"/>
                </a:solidFill>
                <a:latin typeface="Times New Roman" pitchFamily="18" charset="0"/>
                <a:hlinkClick r:id="rId3"/>
              </a:rPr>
              <a:t>dsnra.jpl.nasa.gov/freq_man/wrc97.html</a:t>
            </a:r>
            <a:endParaRPr kumimoji="0" lang="en-US" sz="2400" b="0" i="1" dirty="0" smtClean="0">
              <a:solidFill>
                <a:schemeClr val="bg1"/>
              </a:solidFill>
              <a:latin typeface="Times New Roman" pitchFamily="18" charset="0"/>
            </a:endParaRPr>
          </a:p>
          <a:p>
            <a:pPr>
              <a:spcBef>
                <a:spcPct val="0"/>
              </a:spcBef>
              <a:spcAft>
                <a:spcPct val="0"/>
              </a:spcAft>
              <a:buClrTx/>
              <a:buSzTx/>
              <a:buFontTx/>
              <a:buNone/>
            </a:pPr>
            <a:endParaRPr kumimoji="0" lang="en-US" sz="2400" b="0" i="1" dirty="0">
              <a:solidFill>
                <a:srgbClr val="E70127"/>
              </a:solidFill>
              <a:latin typeface="Times New Roman" pitchFamily="18" charset="0"/>
            </a:endParaRPr>
          </a:p>
          <a:p>
            <a:pPr>
              <a:spcBef>
                <a:spcPct val="0"/>
              </a:spcBef>
              <a:spcAft>
                <a:spcPct val="0"/>
              </a:spcAft>
              <a:buClrTx/>
              <a:buSzTx/>
              <a:buFontTx/>
              <a:buNone/>
            </a:pPr>
            <a:endParaRPr kumimoji="0" lang="en-US" sz="2400" b="0" i="1"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89E6922-6C76-4D62-A839-CB52BAD0C997}" type="datetime3">
              <a:rPr lang="en-US"/>
              <a:pPr/>
              <a:t>2 June 2010</a:t>
            </a:fld>
            <a:endParaRPr lang="en-US" dirty="0"/>
          </a:p>
        </p:txBody>
      </p:sp>
      <p:sp>
        <p:nvSpPr>
          <p:cNvPr id="5" name="Slide Number Placeholder 5"/>
          <p:cNvSpPr>
            <a:spLocks noGrp="1"/>
          </p:cNvSpPr>
          <p:nvPr>
            <p:ph type="sldNum" sz="quarter" idx="12"/>
          </p:nvPr>
        </p:nvSpPr>
        <p:spPr/>
        <p:txBody>
          <a:bodyPr/>
          <a:lstStyle/>
          <a:p>
            <a:fld id="{12F7A179-E6EF-4B0C-BBD7-4F26FD34539D}" type="slidenum">
              <a:rPr lang="en-US"/>
              <a:pPr/>
              <a:t>4</a:t>
            </a:fld>
            <a:endParaRPr lang="en-US" dirty="0"/>
          </a:p>
        </p:txBody>
      </p:sp>
      <p:sp>
        <p:nvSpPr>
          <p:cNvPr id="97282" name="Rectangle 2"/>
          <p:cNvSpPr>
            <a:spLocks noGrp="1" noChangeArrowheads="1"/>
          </p:cNvSpPr>
          <p:nvPr>
            <p:ph type="title"/>
          </p:nvPr>
        </p:nvSpPr>
        <p:spPr>
          <a:xfrm>
            <a:off x="1066800" y="152400"/>
            <a:ext cx="7753350" cy="609600"/>
          </a:xfrm>
        </p:spPr>
        <p:txBody>
          <a:bodyPr/>
          <a:lstStyle/>
          <a:p>
            <a:r>
              <a:rPr lang="en-US" dirty="0">
                <a:solidFill>
                  <a:schemeClr val="bg1"/>
                </a:solidFill>
              </a:rPr>
              <a:t>The ITU Framework</a:t>
            </a:r>
            <a:endParaRPr lang="en-US" sz="4000" b="0" dirty="0">
              <a:solidFill>
                <a:schemeClr val="bg1"/>
              </a:solidFill>
            </a:endParaRPr>
          </a:p>
        </p:txBody>
      </p:sp>
      <p:sp>
        <p:nvSpPr>
          <p:cNvPr id="97283" name="Rectangle 3"/>
          <p:cNvSpPr>
            <a:spLocks noGrp="1" noChangeArrowheads="1"/>
          </p:cNvSpPr>
          <p:nvPr>
            <p:ph type="body" idx="1"/>
          </p:nvPr>
        </p:nvSpPr>
        <p:spPr>
          <a:xfrm>
            <a:off x="914400" y="838200"/>
            <a:ext cx="8001000" cy="5562600"/>
          </a:xfrm>
        </p:spPr>
        <p:txBody>
          <a:bodyPr/>
          <a:lstStyle/>
          <a:p>
            <a:pPr>
              <a:lnSpc>
                <a:spcPct val="90000"/>
              </a:lnSpc>
              <a:buClr>
                <a:schemeClr val="bg1"/>
              </a:buClr>
            </a:pPr>
            <a:r>
              <a:rPr lang="en-US" sz="2000" dirty="0">
                <a:solidFill>
                  <a:schemeClr val="bg1"/>
                </a:solidFill>
              </a:rPr>
              <a:t>International </a:t>
            </a:r>
            <a:r>
              <a:rPr lang="en-US" sz="2000" dirty="0" smtClean="0">
                <a:solidFill>
                  <a:schemeClr val="bg1"/>
                </a:solidFill>
              </a:rPr>
              <a:t>uses </a:t>
            </a:r>
            <a:r>
              <a:rPr lang="en-US" sz="2000" dirty="0">
                <a:solidFill>
                  <a:schemeClr val="bg1"/>
                </a:solidFill>
              </a:rPr>
              <a:t>of the </a:t>
            </a:r>
            <a:r>
              <a:rPr lang="en-US" sz="2000" dirty="0" smtClean="0">
                <a:solidFill>
                  <a:schemeClr val="bg1"/>
                </a:solidFill>
              </a:rPr>
              <a:t>radio </a:t>
            </a:r>
            <a:r>
              <a:rPr lang="en-US" sz="2000" dirty="0">
                <a:solidFill>
                  <a:schemeClr val="bg1"/>
                </a:solidFill>
              </a:rPr>
              <a:t>s</a:t>
            </a:r>
            <a:r>
              <a:rPr lang="en-US" sz="2000" dirty="0" smtClean="0">
                <a:solidFill>
                  <a:schemeClr val="bg1"/>
                </a:solidFill>
              </a:rPr>
              <a:t>pectrum are regulated </a:t>
            </a:r>
            <a:r>
              <a:rPr lang="en-US" sz="2000" dirty="0">
                <a:solidFill>
                  <a:schemeClr val="bg1"/>
                </a:solidFill>
              </a:rPr>
              <a:t>by the </a:t>
            </a:r>
            <a:br>
              <a:rPr lang="en-US" sz="2000" dirty="0">
                <a:solidFill>
                  <a:schemeClr val="bg1"/>
                </a:solidFill>
              </a:rPr>
            </a:br>
            <a:r>
              <a:rPr lang="en-US" sz="2000" dirty="0">
                <a:solidFill>
                  <a:srgbClr val="FF0000"/>
                </a:solidFill>
              </a:rPr>
              <a:t>International Telecommunication Union (ITU)</a:t>
            </a:r>
            <a:r>
              <a:rPr lang="en-US" sz="2000" dirty="0">
                <a:solidFill>
                  <a:schemeClr val="bg1"/>
                </a:solidFill>
              </a:rPr>
              <a:t>, </a:t>
            </a:r>
            <a:r>
              <a:rPr lang="en-US" sz="2000" dirty="0" smtClean="0">
                <a:solidFill>
                  <a:schemeClr val="bg1"/>
                </a:solidFill>
              </a:rPr>
              <a:t>(a specialized agency of </a:t>
            </a:r>
            <a:r>
              <a:rPr lang="en-US" sz="2000" dirty="0">
                <a:solidFill>
                  <a:schemeClr val="bg1"/>
                </a:solidFill>
              </a:rPr>
              <a:t>the </a:t>
            </a:r>
            <a:r>
              <a:rPr lang="en-US" sz="2000" dirty="0" smtClean="0">
                <a:solidFill>
                  <a:srgbClr val="FF0000"/>
                </a:solidFill>
              </a:rPr>
              <a:t>United Nations</a:t>
            </a:r>
            <a:r>
              <a:rPr lang="en-US" sz="2000" dirty="0" smtClean="0">
                <a:solidFill>
                  <a:schemeClr val="bg1"/>
                </a:solidFill>
              </a:rPr>
              <a:t>) through </a:t>
            </a:r>
            <a:r>
              <a:rPr lang="en-US" sz="2000" dirty="0">
                <a:solidFill>
                  <a:schemeClr val="bg1"/>
                </a:solidFill>
              </a:rPr>
              <a:t>the </a:t>
            </a:r>
            <a:r>
              <a:rPr lang="en-US" sz="2000" dirty="0">
                <a:solidFill>
                  <a:srgbClr val="FF0000"/>
                </a:solidFill>
              </a:rPr>
              <a:t>Radio Regulations</a:t>
            </a:r>
          </a:p>
          <a:p>
            <a:pPr>
              <a:lnSpc>
                <a:spcPct val="90000"/>
              </a:lnSpc>
              <a:buClr>
                <a:schemeClr val="bg1"/>
              </a:buClr>
            </a:pPr>
            <a:r>
              <a:rPr lang="en-US" sz="2000" dirty="0" smtClean="0">
                <a:solidFill>
                  <a:schemeClr val="bg1"/>
                </a:solidFill>
              </a:rPr>
              <a:t>The </a:t>
            </a:r>
            <a:r>
              <a:rPr lang="en-US" sz="2000" dirty="0">
                <a:solidFill>
                  <a:srgbClr val="FF0000"/>
                </a:solidFill>
              </a:rPr>
              <a:t>International Table of Allocations </a:t>
            </a:r>
            <a:r>
              <a:rPr lang="en-US" sz="2000" dirty="0">
                <a:solidFill>
                  <a:schemeClr val="bg1"/>
                </a:solidFill>
              </a:rPr>
              <a:t>i</a:t>
            </a:r>
            <a:r>
              <a:rPr lang="en-US" sz="2000" dirty="0" smtClean="0">
                <a:solidFill>
                  <a:schemeClr val="bg1"/>
                </a:solidFill>
              </a:rPr>
              <a:t>s </a:t>
            </a:r>
            <a:r>
              <a:rPr lang="en-US" sz="2000" dirty="0">
                <a:solidFill>
                  <a:schemeClr val="bg1"/>
                </a:solidFill>
              </a:rPr>
              <a:t>p</a:t>
            </a:r>
            <a:r>
              <a:rPr lang="en-US" sz="2000" dirty="0" smtClean="0">
                <a:solidFill>
                  <a:schemeClr val="bg1"/>
                </a:solidFill>
              </a:rPr>
              <a:t>art </a:t>
            </a:r>
            <a:r>
              <a:rPr lang="en-US" sz="2000" dirty="0">
                <a:solidFill>
                  <a:schemeClr val="bg1"/>
                </a:solidFill>
              </a:rPr>
              <a:t>of the </a:t>
            </a:r>
            <a:r>
              <a:rPr lang="en-US" sz="2000" dirty="0">
                <a:solidFill>
                  <a:srgbClr val="FF0000"/>
                </a:solidFill>
              </a:rPr>
              <a:t>Radio </a:t>
            </a:r>
            <a:br>
              <a:rPr lang="en-US" sz="2000" dirty="0">
                <a:solidFill>
                  <a:srgbClr val="FF0000"/>
                </a:solidFill>
              </a:rPr>
            </a:br>
            <a:r>
              <a:rPr lang="en-US" sz="2000" dirty="0" smtClean="0">
                <a:solidFill>
                  <a:srgbClr val="FF0000"/>
                </a:solidFill>
              </a:rPr>
              <a:t> Regulations </a:t>
            </a:r>
            <a:r>
              <a:rPr lang="en-US" sz="2000" dirty="0">
                <a:solidFill>
                  <a:srgbClr val="FF0000"/>
                </a:solidFill>
              </a:rPr>
              <a:t>(Article 5</a:t>
            </a:r>
            <a:r>
              <a:rPr lang="en-US" sz="2000" dirty="0" smtClean="0">
                <a:solidFill>
                  <a:srgbClr val="FF0000"/>
                </a:solidFill>
              </a:rPr>
              <a:t>)</a:t>
            </a:r>
            <a:r>
              <a:rPr lang="en-US" sz="2000" dirty="0" smtClean="0">
                <a:solidFill>
                  <a:schemeClr val="bg1"/>
                </a:solidFill>
              </a:rPr>
              <a:t>. At present, within the ITU,  </a:t>
            </a:r>
            <a:r>
              <a:rPr lang="en-US" sz="2000" dirty="0">
                <a:solidFill>
                  <a:schemeClr val="bg1"/>
                </a:solidFill>
              </a:rPr>
              <a:t/>
            </a:r>
            <a:br>
              <a:rPr lang="en-US" sz="2000" dirty="0">
                <a:solidFill>
                  <a:schemeClr val="bg1"/>
                </a:solidFill>
              </a:rPr>
            </a:br>
            <a:r>
              <a:rPr lang="en-US" sz="2000" dirty="0" smtClean="0">
                <a:solidFill>
                  <a:schemeClr val="bg1"/>
                </a:solidFill>
              </a:rPr>
              <a:t> radiocommunication is </a:t>
            </a:r>
            <a:r>
              <a:rPr lang="en-US" sz="2000" dirty="0">
                <a:solidFill>
                  <a:schemeClr val="bg1"/>
                </a:solidFill>
              </a:rPr>
              <a:t>c</a:t>
            </a:r>
            <a:r>
              <a:rPr lang="en-US" sz="2000" dirty="0" smtClean="0">
                <a:solidFill>
                  <a:schemeClr val="bg1"/>
                </a:solidFill>
              </a:rPr>
              <a:t>onsidered </a:t>
            </a:r>
            <a:r>
              <a:rPr lang="en-US" sz="2000" dirty="0">
                <a:solidFill>
                  <a:schemeClr val="bg1"/>
                </a:solidFill>
              </a:rPr>
              <a:t>to </a:t>
            </a:r>
            <a:r>
              <a:rPr lang="en-US" sz="2000" dirty="0" smtClean="0">
                <a:solidFill>
                  <a:schemeClr val="bg1"/>
                </a:solidFill>
              </a:rPr>
              <a:t>encompass the  </a:t>
            </a:r>
            <a:br>
              <a:rPr lang="en-US" sz="2000" dirty="0" smtClean="0">
                <a:solidFill>
                  <a:schemeClr val="bg1"/>
                </a:solidFill>
              </a:rPr>
            </a:br>
            <a:r>
              <a:rPr lang="en-US" sz="2000" dirty="0" smtClean="0">
                <a:solidFill>
                  <a:schemeClr val="bg1"/>
                </a:solidFill>
              </a:rPr>
              <a:t> spectrum below </a:t>
            </a:r>
            <a:r>
              <a:rPr lang="en-US" sz="2000" dirty="0">
                <a:solidFill>
                  <a:schemeClr val="bg1"/>
                </a:solidFill>
              </a:rPr>
              <a:t>3 000 GHz, but </a:t>
            </a:r>
            <a:r>
              <a:rPr lang="en-US" sz="2000" dirty="0" smtClean="0">
                <a:solidFill>
                  <a:srgbClr val="FF0000"/>
                </a:solidFill>
              </a:rPr>
              <a:t>spectrum </a:t>
            </a:r>
            <a:r>
              <a:rPr lang="en-US" sz="2000" dirty="0">
                <a:solidFill>
                  <a:srgbClr val="FF0000"/>
                </a:solidFill>
              </a:rPr>
              <a:t>a</a:t>
            </a:r>
            <a:r>
              <a:rPr lang="en-US" sz="2000" dirty="0" smtClean="0">
                <a:solidFill>
                  <a:srgbClr val="FF0000"/>
                </a:solidFill>
              </a:rPr>
              <a:t>llocations </a:t>
            </a:r>
            <a:r>
              <a:rPr lang="en-US" sz="2000" dirty="0">
                <a:solidFill>
                  <a:schemeClr val="bg1"/>
                </a:solidFill>
              </a:rPr>
              <a:t>c</a:t>
            </a:r>
            <a:r>
              <a:rPr lang="en-US" sz="2000" dirty="0" smtClean="0">
                <a:solidFill>
                  <a:schemeClr val="bg1"/>
                </a:solidFill>
              </a:rPr>
              <a:t>over   </a:t>
            </a:r>
            <a:br>
              <a:rPr lang="en-US" sz="2000" dirty="0" smtClean="0">
                <a:solidFill>
                  <a:schemeClr val="bg1"/>
                </a:solidFill>
              </a:rPr>
            </a:br>
            <a:r>
              <a:rPr lang="en-US" sz="2000" dirty="0" smtClean="0">
                <a:solidFill>
                  <a:schemeClr val="bg1"/>
                </a:solidFill>
              </a:rPr>
              <a:t> only up </a:t>
            </a:r>
            <a:r>
              <a:rPr lang="en-US" sz="2000" dirty="0">
                <a:solidFill>
                  <a:schemeClr val="bg1"/>
                </a:solidFill>
              </a:rPr>
              <a:t>to </a:t>
            </a:r>
            <a:r>
              <a:rPr lang="en-US" sz="2000" dirty="0">
                <a:solidFill>
                  <a:srgbClr val="FF0000"/>
                </a:solidFill>
              </a:rPr>
              <a:t>275 </a:t>
            </a:r>
            <a:r>
              <a:rPr lang="en-US" sz="2000" dirty="0" smtClean="0">
                <a:solidFill>
                  <a:srgbClr val="FF0000"/>
                </a:solidFill>
              </a:rPr>
              <a:t>GHz</a:t>
            </a:r>
            <a:r>
              <a:rPr lang="en-US" sz="2000" dirty="0" smtClean="0">
                <a:solidFill>
                  <a:schemeClr val="bg1"/>
                </a:solidFill>
              </a:rPr>
              <a:t>.  </a:t>
            </a:r>
            <a:endParaRPr lang="en-US" sz="2000" dirty="0">
              <a:solidFill>
                <a:schemeClr val="bg1"/>
              </a:solidFill>
            </a:endParaRPr>
          </a:p>
          <a:p>
            <a:pPr>
              <a:lnSpc>
                <a:spcPct val="90000"/>
              </a:lnSpc>
              <a:buClr>
                <a:schemeClr val="bg1"/>
              </a:buClr>
            </a:pPr>
            <a:r>
              <a:rPr lang="en-US" sz="2000" dirty="0" smtClean="0">
                <a:solidFill>
                  <a:schemeClr val="bg1"/>
                </a:solidFill>
              </a:rPr>
              <a:t>WRC-12 will revise </a:t>
            </a:r>
            <a:r>
              <a:rPr lang="en-US" sz="2000" dirty="0" smtClean="0">
                <a:solidFill>
                  <a:srgbClr val="FF0000"/>
                </a:solidFill>
              </a:rPr>
              <a:t>footnote 5.565 </a:t>
            </a:r>
            <a:r>
              <a:rPr lang="en-US" sz="2000" dirty="0" smtClean="0">
                <a:solidFill>
                  <a:schemeClr val="bg1"/>
                </a:solidFill>
              </a:rPr>
              <a:t>that deals with passive   </a:t>
            </a:r>
            <a:br>
              <a:rPr lang="en-US" sz="2000" dirty="0" smtClean="0">
                <a:solidFill>
                  <a:schemeClr val="bg1"/>
                </a:solidFill>
              </a:rPr>
            </a:br>
            <a:r>
              <a:rPr lang="en-US" sz="2000" dirty="0" smtClean="0">
                <a:solidFill>
                  <a:schemeClr val="bg1"/>
                </a:solidFill>
              </a:rPr>
              <a:t> uses of the </a:t>
            </a:r>
            <a:r>
              <a:rPr lang="en-US" sz="2000" dirty="0" smtClean="0">
                <a:solidFill>
                  <a:srgbClr val="FF0000"/>
                </a:solidFill>
              </a:rPr>
              <a:t>275 – 1000 GHz </a:t>
            </a:r>
            <a:r>
              <a:rPr lang="en-US" sz="2000" dirty="0" smtClean="0">
                <a:solidFill>
                  <a:schemeClr val="bg1"/>
                </a:solidFill>
              </a:rPr>
              <a:t>range, to cover up to </a:t>
            </a:r>
            <a:r>
              <a:rPr lang="en-US" sz="2000" dirty="0" smtClean="0">
                <a:solidFill>
                  <a:srgbClr val="FF0000"/>
                </a:solidFill>
              </a:rPr>
              <a:t>3 000 GHz  </a:t>
            </a:r>
            <a:endParaRPr lang="en-US" sz="2000" dirty="0">
              <a:solidFill>
                <a:srgbClr val="FF0000"/>
              </a:solidFill>
            </a:endParaRPr>
          </a:p>
          <a:p>
            <a:pPr>
              <a:lnSpc>
                <a:spcPct val="90000"/>
              </a:lnSpc>
              <a:buClr>
                <a:schemeClr val="bg1"/>
              </a:buClr>
            </a:pPr>
            <a:r>
              <a:rPr lang="en-US" sz="2000" dirty="0" smtClean="0">
                <a:solidFill>
                  <a:schemeClr val="bg1"/>
                </a:solidFill>
              </a:rPr>
              <a:t>Countries are </a:t>
            </a:r>
            <a:r>
              <a:rPr lang="en-US" sz="2000" dirty="0">
                <a:solidFill>
                  <a:srgbClr val="FF0000"/>
                </a:solidFill>
              </a:rPr>
              <a:t>s</a:t>
            </a:r>
            <a:r>
              <a:rPr lang="en-US" sz="2000" dirty="0" smtClean="0">
                <a:solidFill>
                  <a:srgbClr val="FF0000"/>
                </a:solidFill>
              </a:rPr>
              <a:t>overeign</a:t>
            </a:r>
            <a:r>
              <a:rPr lang="en-US" sz="2000" dirty="0" smtClean="0">
                <a:solidFill>
                  <a:schemeClr val="bg1"/>
                </a:solidFill>
              </a:rPr>
              <a:t> </a:t>
            </a:r>
            <a:r>
              <a:rPr lang="en-US" sz="2000" dirty="0">
                <a:solidFill>
                  <a:schemeClr val="bg1"/>
                </a:solidFill>
              </a:rPr>
              <a:t>w</a:t>
            </a:r>
            <a:r>
              <a:rPr lang="en-US" sz="2000" dirty="0" smtClean="0">
                <a:solidFill>
                  <a:schemeClr val="bg1"/>
                </a:solidFill>
              </a:rPr>
              <a:t>ith  </a:t>
            </a:r>
            <a:r>
              <a:rPr lang="en-US" sz="2000" dirty="0">
                <a:solidFill>
                  <a:schemeClr val="bg1"/>
                </a:solidFill>
              </a:rPr>
              <a:t>r</a:t>
            </a:r>
            <a:r>
              <a:rPr lang="en-US" sz="2000" dirty="0" smtClean="0">
                <a:solidFill>
                  <a:schemeClr val="bg1"/>
                </a:solidFill>
              </a:rPr>
              <a:t>egard </a:t>
            </a:r>
            <a:r>
              <a:rPr lang="en-US" sz="2000" dirty="0">
                <a:solidFill>
                  <a:schemeClr val="bg1"/>
                </a:solidFill>
              </a:rPr>
              <a:t>to the </a:t>
            </a:r>
            <a:r>
              <a:rPr lang="en-US" sz="2000" dirty="0" smtClean="0">
                <a:solidFill>
                  <a:schemeClr val="bg1"/>
                </a:solidFill>
              </a:rPr>
              <a:t>uses and the </a:t>
            </a:r>
            <a:br>
              <a:rPr lang="en-US" sz="2000" dirty="0" smtClean="0">
                <a:solidFill>
                  <a:schemeClr val="bg1"/>
                </a:solidFill>
              </a:rPr>
            </a:br>
            <a:r>
              <a:rPr lang="en-US" sz="2000" dirty="0" smtClean="0">
                <a:solidFill>
                  <a:schemeClr val="bg1"/>
                </a:solidFill>
              </a:rPr>
              <a:t> regulation </a:t>
            </a:r>
            <a:r>
              <a:rPr lang="en-US" sz="2000" dirty="0">
                <a:solidFill>
                  <a:schemeClr val="bg1"/>
                </a:solidFill>
              </a:rPr>
              <a:t>of </a:t>
            </a:r>
            <a:r>
              <a:rPr lang="en-US" sz="2000" dirty="0" smtClean="0">
                <a:solidFill>
                  <a:schemeClr val="bg1"/>
                </a:solidFill>
              </a:rPr>
              <a:t>the radio spectrum </a:t>
            </a:r>
            <a:r>
              <a:rPr lang="en-US" sz="2000" dirty="0" smtClean="0">
                <a:solidFill>
                  <a:srgbClr val="FF0000"/>
                </a:solidFill>
              </a:rPr>
              <a:t>w</a:t>
            </a:r>
            <a:r>
              <a:rPr lang="en-US" sz="2000" u="sng" dirty="0" smtClean="0">
                <a:solidFill>
                  <a:srgbClr val="FF0000"/>
                </a:solidFill>
              </a:rPr>
              <a:t>ithin national </a:t>
            </a:r>
            <a:r>
              <a:rPr lang="en-US" sz="2000" u="sng" dirty="0">
                <a:solidFill>
                  <a:srgbClr val="FF0000"/>
                </a:solidFill>
              </a:rPr>
              <a:t>b</a:t>
            </a:r>
            <a:r>
              <a:rPr lang="en-US" sz="2000" u="sng" dirty="0" smtClean="0">
                <a:solidFill>
                  <a:srgbClr val="FF0000"/>
                </a:solidFill>
              </a:rPr>
              <a:t>orders</a:t>
            </a:r>
            <a:r>
              <a:rPr lang="en-US" sz="2000" dirty="0" smtClean="0">
                <a:solidFill>
                  <a:srgbClr val="FF0000"/>
                </a:solidFill>
              </a:rPr>
              <a:t> </a:t>
            </a:r>
            <a:r>
              <a:rPr lang="en-US" sz="2000" dirty="0">
                <a:solidFill>
                  <a:schemeClr val="bg1"/>
                </a:solidFill>
              </a:rPr>
              <a:t>and </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are under no </a:t>
            </a:r>
            <a:r>
              <a:rPr lang="en-US" sz="2000" dirty="0">
                <a:solidFill>
                  <a:schemeClr val="bg1"/>
                </a:solidFill>
              </a:rPr>
              <a:t>o</a:t>
            </a:r>
            <a:r>
              <a:rPr lang="en-US" sz="2000" dirty="0" smtClean="0">
                <a:solidFill>
                  <a:schemeClr val="bg1"/>
                </a:solidFill>
              </a:rPr>
              <a:t>bligation </a:t>
            </a:r>
            <a:r>
              <a:rPr lang="en-US" sz="2000" dirty="0">
                <a:solidFill>
                  <a:schemeClr val="bg1"/>
                </a:solidFill>
              </a:rPr>
              <a:t>to </a:t>
            </a:r>
            <a:r>
              <a:rPr lang="en-US" sz="2000" dirty="0" smtClean="0">
                <a:solidFill>
                  <a:schemeClr val="bg1"/>
                </a:solidFill>
              </a:rPr>
              <a:t>adopt </a:t>
            </a:r>
            <a:r>
              <a:rPr lang="en-US" sz="2000" dirty="0">
                <a:solidFill>
                  <a:schemeClr val="bg1"/>
                </a:solidFill>
              </a:rPr>
              <a:t>or </a:t>
            </a:r>
            <a:r>
              <a:rPr lang="en-US" sz="2000" dirty="0" smtClean="0">
                <a:solidFill>
                  <a:schemeClr val="bg1"/>
                </a:solidFill>
              </a:rPr>
              <a:t>follow </a:t>
            </a:r>
            <a:r>
              <a:rPr lang="en-US" sz="2000" dirty="0">
                <a:solidFill>
                  <a:schemeClr val="bg1"/>
                </a:solidFill>
              </a:rPr>
              <a:t>the </a:t>
            </a:r>
            <a:r>
              <a:rPr lang="en-US" sz="2000" dirty="0" smtClean="0">
                <a:solidFill>
                  <a:srgbClr val="FF0000"/>
                </a:solidFill>
              </a:rPr>
              <a:t>International </a:t>
            </a:r>
            <a:br>
              <a:rPr lang="en-US" sz="2000" dirty="0" smtClean="0">
                <a:solidFill>
                  <a:srgbClr val="FF0000"/>
                </a:solidFill>
              </a:rPr>
            </a:br>
            <a:r>
              <a:rPr lang="en-US" sz="2000" dirty="0" smtClean="0">
                <a:solidFill>
                  <a:srgbClr val="FF0000"/>
                </a:solidFill>
              </a:rPr>
              <a:t> Table </a:t>
            </a:r>
            <a:r>
              <a:rPr lang="en-US" sz="2000" dirty="0">
                <a:solidFill>
                  <a:srgbClr val="FF0000"/>
                </a:solidFill>
              </a:rPr>
              <a:t>of </a:t>
            </a:r>
            <a:r>
              <a:rPr lang="en-US" sz="2000" dirty="0" smtClean="0">
                <a:solidFill>
                  <a:srgbClr val="FF0000"/>
                </a:solidFill>
              </a:rPr>
              <a:t>Allocations</a:t>
            </a:r>
            <a:r>
              <a:rPr lang="en-US" sz="2000" dirty="0" smtClean="0">
                <a:solidFill>
                  <a:schemeClr val="bg1"/>
                </a:solidFill>
              </a:rPr>
              <a:t> inside their territory,  but mostly do so,  </a:t>
            </a:r>
            <a:br>
              <a:rPr lang="en-US" sz="2000" dirty="0" smtClean="0">
                <a:solidFill>
                  <a:schemeClr val="bg1"/>
                </a:solidFill>
              </a:rPr>
            </a:br>
            <a:r>
              <a:rPr lang="en-US" sz="2000" dirty="0" smtClean="0">
                <a:solidFill>
                  <a:schemeClr val="bg1"/>
                </a:solidFill>
              </a:rPr>
              <a:t> out of convenience. </a:t>
            </a:r>
          </a:p>
          <a:p>
            <a:pPr>
              <a:lnSpc>
                <a:spcPct val="90000"/>
              </a:lnSpc>
              <a:buClr>
                <a:schemeClr val="bg1"/>
              </a:buClr>
            </a:pPr>
            <a:r>
              <a:rPr lang="en-US" sz="2000" dirty="0" smtClean="0">
                <a:solidFill>
                  <a:schemeClr val="bg1"/>
                </a:solidFill>
              </a:rPr>
              <a:t>The </a:t>
            </a:r>
            <a:r>
              <a:rPr lang="en-US" sz="2000" dirty="0" smtClean="0">
                <a:solidFill>
                  <a:srgbClr val="FF0000"/>
                </a:solidFill>
              </a:rPr>
              <a:t>Radio Regulations </a:t>
            </a:r>
            <a:r>
              <a:rPr lang="en-US" sz="2000" dirty="0" smtClean="0">
                <a:solidFill>
                  <a:schemeClr val="bg1"/>
                </a:solidFill>
              </a:rPr>
              <a:t>are an </a:t>
            </a:r>
            <a:r>
              <a:rPr lang="en-US" sz="2000" dirty="0" smtClean="0">
                <a:solidFill>
                  <a:srgbClr val="FF0000"/>
                </a:solidFill>
              </a:rPr>
              <a:t>international treaty </a:t>
            </a:r>
            <a:r>
              <a:rPr lang="en-US" sz="2000" dirty="0" smtClean="0">
                <a:solidFill>
                  <a:schemeClr val="bg1"/>
                </a:solidFill>
              </a:rPr>
              <a:t>that covers   </a:t>
            </a:r>
            <a:br>
              <a:rPr lang="en-US" sz="2000" dirty="0" smtClean="0">
                <a:solidFill>
                  <a:schemeClr val="bg1"/>
                </a:solidFill>
              </a:rPr>
            </a:br>
            <a:r>
              <a:rPr lang="en-US" sz="2000" dirty="0" smtClean="0">
                <a:solidFill>
                  <a:schemeClr val="bg1"/>
                </a:solidFill>
              </a:rPr>
              <a:t> all aspects of </a:t>
            </a:r>
            <a:r>
              <a:rPr lang="en-US" sz="2000" dirty="0" err="1" smtClean="0">
                <a:solidFill>
                  <a:srgbClr val="FF0000"/>
                </a:solidFill>
              </a:rPr>
              <a:t>radiocommunications</a:t>
            </a:r>
            <a:r>
              <a:rPr lang="en-US" sz="2000" dirty="0" smtClean="0">
                <a:solidFill>
                  <a:schemeClr val="bg1"/>
                </a:solidFill>
              </a:rPr>
              <a:t>, in particular, the use of </a:t>
            </a:r>
            <a:br>
              <a:rPr lang="en-US" sz="2000" dirty="0" smtClean="0">
                <a:solidFill>
                  <a:schemeClr val="bg1"/>
                </a:solidFill>
              </a:rPr>
            </a:br>
            <a:r>
              <a:rPr lang="en-US" sz="2000" dirty="0" smtClean="0">
                <a:solidFill>
                  <a:schemeClr val="bg1"/>
                </a:solidFill>
              </a:rPr>
              <a:t> the radio-frequency spectrum by all </a:t>
            </a:r>
            <a:r>
              <a:rPr lang="en-US" sz="2000" dirty="0" smtClean="0">
                <a:solidFill>
                  <a:srgbClr val="FF0000"/>
                </a:solidFill>
              </a:rPr>
              <a:t>radio(communication) </a:t>
            </a:r>
            <a:br>
              <a:rPr lang="en-US" sz="2000" dirty="0" smtClean="0">
                <a:solidFill>
                  <a:srgbClr val="FF0000"/>
                </a:solidFill>
              </a:rPr>
            </a:br>
            <a:r>
              <a:rPr lang="en-US" sz="2000" dirty="0" smtClean="0">
                <a:solidFill>
                  <a:srgbClr val="FF0000"/>
                </a:solidFill>
              </a:rPr>
              <a:t> services</a:t>
            </a:r>
            <a:r>
              <a:rPr lang="en-US" sz="2000" dirty="0" smtClean="0">
                <a:solidFill>
                  <a:schemeClr val="bg1"/>
                </a:solidFill>
              </a:rPr>
              <a:t> and the </a:t>
            </a:r>
            <a:r>
              <a:rPr lang="en-US" sz="2000" dirty="0" smtClean="0">
                <a:solidFill>
                  <a:srgbClr val="FF0000"/>
                </a:solidFill>
              </a:rPr>
              <a:t>geostationary orbit</a:t>
            </a:r>
            <a:r>
              <a:rPr lang="en-US" sz="2000" dirty="0" smtClean="0">
                <a:solidFill>
                  <a:schemeClr val="bg1"/>
                </a:solidFill>
              </a:rPr>
              <a:t>.  </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BFBE3E2-5B50-42A7-A462-2A53C105DBCB}" type="datetime3">
              <a:rPr lang="en-US"/>
              <a:pPr/>
              <a:t>2 June 2010</a:t>
            </a:fld>
            <a:endParaRPr lang="en-US" dirty="0"/>
          </a:p>
        </p:txBody>
      </p:sp>
      <p:sp>
        <p:nvSpPr>
          <p:cNvPr id="5" name="Slide Number Placeholder 5"/>
          <p:cNvSpPr>
            <a:spLocks noGrp="1"/>
          </p:cNvSpPr>
          <p:nvPr>
            <p:ph type="sldNum" sz="quarter" idx="12"/>
          </p:nvPr>
        </p:nvSpPr>
        <p:spPr/>
        <p:txBody>
          <a:bodyPr/>
          <a:lstStyle/>
          <a:p>
            <a:fld id="{05CB11FC-BA50-4C20-BF5F-E8F8ED91193C}" type="slidenum">
              <a:rPr lang="en-US"/>
              <a:pPr/>
              <a:t>5</a:t>
            </a:fld>
            <a:endParaRPr lang="en-US" dirty="0"/>
          </a:p>
        </p:txBody>
      </p:sp>
      <p:sp>
        <p:nvSpPr>
          <p:cNvPr id="69634" name="Rectangle 2"/>
          <p:cNvSpPr>
            <a:spLocks noGrp="1" noChangeArrowheads="1"/>
          </p:cNvSpPr>
          <p:nvPr>
            <p:ph type="title"/>
          </p:nvPr>
        </p:nvSpPr>
        <p:spPr>
          <a:xfrm>
            <a:off x="914400" y="0"/>
            <a:ext cx="7543800" cy="1143000"/>
          </a:xfrm>
        </p:spPr>
        <p:txBody>
          <a:bodyPr/>
          <a:lstStyle/>
          <a:p>
            <a:r>
              <a:rPr lang="en-US" dirty="0">
                <a:solidFill>
                  <a:schemeClr val="bg1"/>
                </a:solidFill>
              </a:rPr>
              <a:t>How </a:t>
            </a:r>
            <a:r>
              <a:rPr lang="en-US" dirty="0" smtClean="0">
                <a:solidFill>
                  <a:schemeClr val="bg1"/>
                </a:solidFill>
              </a:rPr>
              <a:t>Can WRCs </a:t>
            </a:r>
            <a:r>
              <a:rPr lang="en-US" dirty="0">
                <a:solidFill>
                  <a:schemeClr val="bg1"/>
                </a:solidFill>
              </a:rPr>
              <a:t>Impact</a:t>
            </a:r>
            <a:br>
              <a:rPr lang="en-US" dirty="0">
                <a:solidFill>
                  <a:schemeClr val="bg1"/>
                </a:solidFill>
              </a:rPr>
            </a:br>
            <a:r>
              <a:rPr lang="en-US" dirty="0">
                <a:solidFill>
                  <a:schemeClr val="bg1"/>
                </a:solidFill>
              </a:rPr>
              <a:t> Radio Astronomy? </a:t>
            </a:r>
          </a:p>
        </p:txBody>
      </p:sp>
      <p:sp>
        <p:nvSpPr>
          <p:cNvPr id="69635" name="Rectangle 3"/>
          <p:cNvSpPr>
            <a:spLocks noGrp="1" noChangeArrowheads="1"/>
          </p:cNvSpPr>
          <p:nvPr>
            <p:ph type="body" idx="1"/>
          </p:nvPr>
        </p:nvSpPr>
        <p:spPr>
          <a:xfrm>
            <a:off x="990600" y="1143000"/>
            <a:ext cx="7620000" cy="5181600"/>
          </a:xfrm>
        </p:spPr>
        <p:txBody>
          <a:bodyPr/>
          <a:lstStyle/>
          <a:p>
            <a:pPr>
              <a:lnSpc>
                <a:spcPct val="110000"/>
              </a:lnSpc>
              <a:buClr>
                <a:schemeClr val="bg1"/>
              </a:buClr>
            </a:pPr>
            <a:r>
              <a:rPr lang="en-US" sz="2000" dirty="0">
                <a:solidFill>
                  <a:schemeClr val="bg1"/>
                </a:solidFill>
              </a:rPr>
              <a:t>Directly Through:</a:t>
            </a:r>
            <a:endParaRPr lang="en-US" sz="1800" dirty="0">
              <a:solidFill>
                <a:schemeClr val="bg1"/>
              </a:solidFill>
            </a:endParaRPr>
          </a:p>
          <a:p>
            <a:pPr lvl="2"/>
            <a:r>
              <a:rPr lang="en-US" sz="1800" dirty="0">
                <a:solidFill>
                  <a:schemeClr val="bg1"/>
                </a:solidFill>
              </a:rPr>
              <a:t>Allocations:</a:t>
            </a:r>
          </a:p>
          <a:p>
            <a:pPr lvl="3"/>
            <a:r>
              <a:rPr lang="en-US" sz="1800" dirty="0">
                <a:solidFill>
                  <a:schemeClr val="bg1"/>
                </a:solidFill>
              </a:rPr>
              <a:t>In-Band </a:t>
            </a:r>
            <a:r>
              <a:rPr lang="en-US" sz="1800" dirty="0" smtClean="0">
                <a:solidFill>
                  <a:schemeClr val="bg1"/>
                </a:solidFill>
              </a:rPr>
              <a:t>sharing</a:t>
            </a:r>
            <a:endParaRPr lang="en-US" sz="1800" dirty="0">
              <a:solidFill>
                <a:schemeClr val="bg1"/>
              </a:solidFill>
            </a:endParaRPr>
          </a:p>
          <a:p>
            <a:pPr lvl="3"/>
            <a:r>
              <a:rPr lang="en-US" sz="1800" dirty="0">
                <a:solidFill>
                  <a:schemeClr val="bg1"/>
                </a:solidFill>
              </a:rPr>
              <a:t>Adjacent </a:t>
            </a:r>
            <a:r>
              <a:rPr lang="en-US" sz="1800" dirty="0" smtClean="0">
                <a:solidFill>
                  <a:schemeClr val="bg1"/>
                </a:solidFill>
              </a:rPr>
              <a:t>band allocations  (satellite downlinks) </a:t>
            </a:r>
            <a:endParaRPr lang="en-US" sz="1800" dirty="0">
              <a:solidFill>
                <a:schemeClr val="bg1"/>
              </a:solidFill>
            </a:endParaRPr>
          </a:p>
          <a:p>
            <a:pPr lvl="3"/>
            <a:r>
              <a:rPr lang="en-US" sz="1800" dirty="0">
                <a:solidFill>
                  <a:schemeClr val="bg1"/>
                </a:solidFill>
              </a:rPr>
              <a:t>Footnotes </a:t>
            </a:r>
          </a:p>
          <a:p>
            <a:pPr lvl="3"/>
            <a:r>
              <a:rPr lang="en-US" sz="1800" dirty="0">
                <a:solidFill>
                  <a:schemeClr val="bg1"/>
                </a:solidFill>
              </a:rPr>
              <a:t>Establishing (or not establishing) </a:t>
            </a:r>
            <a:r>
              <a:rPr lang="en-US" sz="1800" dirty="0" smtClean="0">
                <a:solidFill>
                  <a:schemeClr val="bg1"/>
                </a:solidFill>
              </a:rPr>
              <a:t>standards  (e.g. spurious emissions, frequency tolerances, </a:t>
            </a:r>
            <a:r>
              <a:rPr lang="en-US" sz="1800" dirty="0">
                <a:solidFill>
                  <a:schemeClr val="bg1"/>
                </a:solidFill>
              </a:rPr>
              <a:t>etc.) </a:t>
            </a:r>
          </a:p>
          <a:p>
            <a:pPr lvl="3"/>
            <a:r>
              <a:rPr lang="en-US" sz="1800" dirty="0">
                <a:solidFill>
                  <a:schemeClr val="bg1"/>
                </a:solidFill>
              </a:rPr>
              <a:t>Other </a:t>
            </a:r>
            <a:r>
              <a:rPr lang="en-US" sz="1800" dirty="0" smtClean="0">
                <a:solidFill>
                  <a:schemeClr val="bg1"/>
                </a:solidFill>
              </a:rPr>
              <a:t>regulations </a:t>
            </a:r>
            <a:r>
              <a:rPr lang="en-US" sz="1800" dirty="0">
                <a:solidFill>
                  <a:schemeClr val="bg1"/>
                </a:solidFill>
              </a:rPr>
              <a:t>(e.g. </a:t>
            </a:r>
            <a:r>
              <a:rPr lang="en-US" sz="1800" dirty="0" smtClean="0">
                <a:solidFill>
                  <a:schemeClr val="bg1"/>
                </a:solidFill>
              </a:rPr>
              <a:t>coordination requirements ) </a:t>
            </a:r>
            <a:endParaRPr lang="en-US" sz="1800" dirty="0">
              <a:solidFill>
                <a:schemeClr val="bg1"/>
              </a:solidFill>
            </a:endParaRPr>
          </a:p>
          <a:p>
            <a:pPr lvl="2">
              <a:lnSpc>
                <a:spcPct val="110000"/>
              </a:lnSpc>
            </a:pPr>
            <a:endParaRPr lang="en-US" sz="800" dirty="0"/>
          </a:p>
          <a:p>
            <a:pPr>
              <a:lnSpc>
                <a:spcPct val="110000"/>
              </a:lnSpc>
              <a:buClr>
                <a:schemeClr val="bg1"/>
              </a:buClr>
            </a:pPr>
            <a:r>
              <a:rPr lang="en-US" sz="2000" dirty="0">
                <a:solidFill>
                  <a:srgbClr val="FF0000"/>
                </a:solidFill>
              </a:rPr>
              <a:t>Mandating Studies </a:t>
            </a:r>
            <a:r>
              <a:rPr lang="en-US" sz="2000" dirty="0">
                <a:solidFill>
                  <a:schemeClr val="bg1"/>
                </a:solidFill>
              </a:rPr>
              <a:t>t</a:t>
            </a:r>
            <a:r>
              <a:rPr lang="en-US" sz="2000" dirty="0" smtClean="0">
                <a:solidFill>
                  <a:schemeClr val="bg1"/>
                </a:solidFill>
              </a:rPr>
              <a:t>hat </a:t>
            </a:r>
            <a:r>
              <a:rPr lang="en-US" sz="2000" dirty="0">
                <a:solidFill>
                  <a:schemeClr val="bg1"/>
                </a:solidFill>
              </a:rPr>
              <a:t>m</a:t>
            </a:r>
            <a:r>
              <a:rPr lang="en-US" sz="2000" dirty="0" smtClean="0">
                <a:solidFill>
                  <a:schemeClr val="bg1"/>
                </a:solidFill>
              </a:rPr>
              <a:t>ay </a:t>
            </a:r>
            <a:r>
              <a:rPr lang="en-US" sz="2000" dirty="0">
                <a:solidFill>
                  <a:schemeClr val="bg1"/>
                </a:solidFill>
              </a:rPr>
              <a:t>a</a:t>
            </a:r>
            <a:r>
              <a:rPr lang="en-US" sz="2000" dirty="0" smtClean="0">
                <a:solidFill>
                  <a:schemeClr val="bg1"/>
                </a:solidFill>
              </a:rPr>
              <a:t>ffect </a:t>
            </a:r>
            <a:r>
              <a:rPr lang="en-US" sz="2000" dirty="0">
                <a:solidFill>
                  <a:schemeClr val="bg1"/>
                </a:solidFill>
              </a:rPr>
              <a:t>t</a:t>
            </a:r>
            <a:r>
              <a:rPr lang="en-US" sz="2000" dirty="0" smtClean="0">
                <a:solidFill>
                  <a:schemeClr val="bg1"/>
                </a:solidFill>
              </a:rPr>
              <a:t>he </a:t>
            </a:r>
            <a:r>
              <a:rPr lang="en-US" sz="2000" dirty="0">
                <a:solidFill>
                  <a:schemeClr val="bg1"/>
                </a:solidFill>
              </a:rPr>
              <a:t>s</a:t>
            </a:r>
            <a:r>
              <a:rPr lang="en-US" sz="2000" dirty="0" smtClean="0">
                <a:solidFill>
                  <a:schemeClr val="bg1"/>
                </a:solidFill>
              </a:rPr>
              <a:t>tatus </a:t>
            </a:r>
            <a:r>
              <a:rPr lang="en-US" sz="2000" dirty="0">
                <a:solidFill>
                  <a:schemeClr val="bg1"/>
                </a:solidFill>
              </a:rPr>
              <a:t>o</a:t>
            </a:r>
            <a:r>
              <a:rPr lang="en-US" sz="2000" dirty="0" smtClean="0">
                <a:solidFill>
                  <a:schemeClr val="bg1"/>
                </a:solidFill>
              </a:rPr>
              <a:t>f radio astronomy in various bands </a:t>
            </a:r>
            <a:endParaRPr lang="en-US" sz="2000" dirty="0">
              <a:solidFill>
                <a:schemeClr val="bg1"/>
              </a:solidFill>
            </a:endParaRPr>
          </a:p>
          <a:p>
            <a:pPr>
              <a:lnSpc>
                <a:spcPct val="110000"/>
              </a:lnSpc>
              <a:buClr>
                <a:schemeClr val="bg1"/>
              </a:buClr>
            </a:pPr>
            <a:r>
              <a:rPr lang="en-US" sz="2000" dirty="0">
                <a:solidFill>
                  <a:srgbClr val="FF0000"/>
                </a:solidFill>
              </a:rPr>
              <a:t>Other Regulations </a:t>
            </a:r>
            <a:r>
              <a:rPr lang="en-US" sz="2000" dirty="0">
                <a:solidFill>
                  <a:schemeClr val="bg1"/>
                </a:solidFill>
              </a:rPr>
              <a:t>(e.g. </a:t>
            </a:r>
            <a:r>
              <a:rPr lang="en-US" sz="2000" dirty="0" smtClean="0">
                <a:solidFill>
                  <a:schemeClr val="bg1"/>
                </a:solidFill>
              </a:rPr>
              <a:t>data required for the registration of Radio </a:t>
            </a:r>
            <a:r>
              <a:rPr lang="en-US" sz="2000" dirty="0">
                <a:solidFill>
                  <a:schemeClr val="bg1"/>
                </a:solidFill>
              </a:rPr>
              <a:t>Observatories, Earth Stations, etc. )</a:t>
            </a:r>
          </a:p>
          <a:p>
            <a:pPr>
              <a:lnSpc>
                <a:spcPct val="110000"/>
              </a:lnSpc>
              <a:buClr>
                <a:schemeClr val="bg1"/>
              </a:buClr>
            </a:pPr>
            <a:r>
              <a:rPr lang="en-US" sz="2000" dirty="0">
                <a:solidFill>
                  <a:schemeClr val="bg1"/>
                </a:solidFill>
              </a:rPr>
              <a:t>Placing Radio Astronomy </a:t>
            </a:r>
            <a:r>
              <a:rPr lang="en-US" sz="2000" dirty="0" smtClean="0">
                <a:solidFill>
                  <a:schemeClr val="bg1"/>
                </a:solidFill>
              </a:rPr>
              <a:t>issues </a:t>
            </a:r>
            <a:r>
              <a:rPr lang="en-US" sz="2000" dirty="0">
                <a:solidFill>
                  <a:schemeClr val="bg1"/>
                </a:solidFill>
              </a:rPr>
              <a:t>(or </a:t>
            </a:r>
            <a:r>
              <a:rPr lang="en-US" sz="2000" dirty="0" smtClean="0">
                <a:solidFill>
                  <a:schemeClr val="bg1"/>
                </a:solidFill>
              </a:rPr>
              <a:t>related </a:t>
            </a:r>
            <a:r>
              <a:rPr lang="en-US" sz="2000" dirty="0">
                <a:solidFill>
                  <a:schemeClr val="bg1"/>
                </a:solidFill>
              </a:rPr>
              <a:t>i</a:t>
            </a:r>
            <a:r>
              <a:rPr lang="en-US" sz="2000" dirty="0" smtClean="0">
                <a:solidFill>
                  <a:schemeClr val="bg1"/>
                </a:solidFill>
              </a:rPr>
              <a:t>ssues</a:t>
            </a:r>
            <a:r>
              <a:rPr lang="en-US" sz="2000" dirty="0">
                <a:solidFill>
                  <a:schemeClr val="bg1"/>
                </a:solidFill>
              </a:rPr>
              <a:t>)  </a:t>
            </a:r>
            <a:r>
              <a:rPr lang="en-US" sz="2000" dirty="0" smtClean="0">
                <a:solidFill>
                  <a:schemeClr val="bg1"/>
                </a:solidFill>
              </a:rPr>
              <a:t>on </a:t>
            </a:r>
            <a:r>
              <a:rPr lang="en-US" sz="2000" dirty="0">
                <a:solidFill>
                  <a:schemeClr val="bg1"/>
                </a:solidFill>
              </a:rPr>
              <a:t>t</a:t>
            </a:r>
            <a:r>
              <a:rPr lang="en-US" sz="2000" dirty="0" smtClean="0">
                <a:solidFill>
                  <a:schemeClr val="bg1"/>
                </a:solidFill>
              </a:rPr>
              <a:t>he </a:t>
            </a:r>
            <a:r>
              <a:rPr lang="en-US" sz="2000" dirty="0">
                <a:solidFill>
                  <a:schemeClr val="bg1"/>
                </a:solidFill>
              </a:rPr>
              <a:t>a</a:t>
            </a:r>
            <a:r>
              <a:rPr lang="en-US" sz="2000" dirty="0" smtClean="0">
                <a:solidFill>
                  <a:schemeClr val="bg1"/>
                </a:solidFill>
              </a:rPr>
              <a:t>genda </a:t>
            </a:r>
            <a:r>
              <a:rPr lang="en-US" sz="2000" dirty="0">
                <a:solidFill>
                  <a:schemeClr val="bg1"/>
                </a:solidFill>
              </a:rPr>
              <a:t>of </a:t>
            </a:r>
            <a:r>
              <a:rPr lang="en-US" sz="2000" dirty="0" smtClean="0">
                <a:solidFill>
                  <a:schemeClr val="bg1"/>
                </a:solidFill>
              </a:rPr>
              <a:t>a future WRC</a:t>
            </a:r>
            <a:endParaRPr lang="en-US" sz="2000" dirty="0">
              <a:solidFill>
                <a:schemeClr val="bg1"/>
              </a:solidFill>
            </a:endParaRP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65400D2-C7F7-4F2A-94C9-36C6DDFA4ED6}" type="datetime3">
              <a:rPr lang="en-US"/>
              <a:pPr/>
              <a:t>2 June 2010</a:t>
            </a:fld>
            <a:endParaRPr lang="en-US" dirty="0"/>
          </a:p>
        </p:txBody>
      </p:sp>
      <p:sp>
        <p:nvSpPr>
          <p:cNvPr id="5" name="Slide Number Placeholder 5"/>
          <p:cNvSpPr>
            <a:spLocks noGrp="1"/>
          </p:cNvSpPr>
          <p:nvPr>
            <p:ph type="sldNum" sz="quarter" idx="12"/>
          </p:nvPr>
        </p:nvSpPr>
        <p:spPr/>
        <p:txBody>
          <a:bodyPr/>
          <a:lstStyle/>
          <a:p>
            <a:fld id="{9030CD2B-F89D-4BD9-8A4C-F18FCD531F66}" type="slidenum">
              <a:rPr lang="en-US"/>
              <a:pPr/>
              <a:t>6</a:t>
            </a:fld>
            <a:endParaRPr lang="en-US" dirty="0"/>
          </a:p>
        </p:txBody>
      </p:sp>
      <p:sp>
        <p:nvSpPr>
          <p:cNvPr id="70658" name="Rectangle 2"/>
          <p:cNvSpPr>
            <a:spLocks noGrp="1" noChangeArrowheads="1"/>
          </p:cNvSpPr>
          <p:nvPr>
            <p:ph type="title"/>
          </p:nvPr>
        </p:nvSpPr>
        <p:spPr>
          <a:xfrm>
            <a:off x="1066800" y="152400"/>
            <a:ext cx="7753350" cy="609600"/>
          </a:xfrm>
        </p:spPr>
        <p:txBody>
          <a:bodyPr/>
          <a:lstStyle/>
          <a:p>
            <a:r>
              <a:rPr lang="en-US" dirty="0">
                <a:solidFill>
                  <a:schemeClr val="bg1"/>
                </a:solidFill>
              </a:rPr>
              <a:t>How Do WRCs Work: </a:t>
            </a:r>
            <a:br>
              <a:rPr lang="en-US" dirty="0">
                <a:solidFill>
                  <a:schemeClr val="bg1"/>
                </a:solidFill>
              </a:rPr>
            </a:br>
            <a:r>
              <a:rPr lang="en-US" dirty="0">
                <a:solidFill>
                  <a:schemeClr val="bg1"/>
                </a:solidFill>
              </a:rPr>
              <a:t>Agendas and Proposals</a:t>
            </a:r>
            <a:endParaRPr lang="en-US" sz="3600" dirty="0">
              <a:solidFill>
                <a:schemeClr val="bg1"/>
              </a:solidFill>
            </a:endParaRPr>
          </a:p>
        </p:txBody>
      </p:sp>
      <p:sp>
        <p:nvSpPr>
          <p:cNvPr id="70659" name="Rectangle 3"/>
          <p:cNvSpPr>
            <a:spLocks noGrp="1" noChangeArrowheads="1"/>
          </p:cNvSpPr>
          <p:nvPr>
            <p:ph type="body" idx="1"/>
          </p:nvPr>
        </p:nvSpPr>
        <p:spPr>
          <a:xfrm>
            <a:off x="838200" y="1219200"/>
            <a:ext cx="8305800" cy="5048250"/>
          </a:xfrm>
        </p:spPr>
        <p:txBody>
          <a:bodyPr/>
          <a:lstStyle/>
          <a:p>
            <a:pPr>
              <a:lnSpc>
                <a:spcPct val="80000"/>
              </a:lnSpc>
              <a:spcBef>
                <a:spcPts val="600"/>
              </a:spcBef>
              <a:buClr>
                <a:schemeClr val="bg1"/>
              </a:buClr>
            </a:pPr>
            <a:r>
              <a:rPr lang="en-GB" sz="1600" dirty="0">
                <a:solidFill>
                  <a:schemeClr val="bg1"/>
                </a:solidFill>
              </a:rPr>
              <a:t>The scope of each WRC is limited by </a:t>
            </a:r>
            <a:r>
              <a:rPr lang="en-GB" sz="1600" dirty="0" smtClean="0">
                <a:solidFill>
                  <a:schemeClr val="bg1"/>
                </a:solidFill>
              </a:rPr>
              <a:t>an </a:t>
            </a:r>
            <a:r>
              <a:rPr lang="en-GB" sz="1600" dirty="0"/>
              <a:t>Agenda</a:t>
            </a:r>
            <a:r>
              <a:rPr lang="en-GB" sz="2000" b="0" dirty="0">
                <a:solidFill>
                  <a:schemeClr val="tx1"/>
                </a:solidFill>
                <a:latin typeface="Times" charset="0"/>
              </a:rPr>
              <a:t> </a:t>
            </a:r>
          </a:p>
          <a:p>
            <a:pPr>
              <a:lnSpc>
                <a:spcPct val="80000"/>
              </a:lnSpc>
              <a:spcBef>
                <a:spcPts val="600"/>
              </a:spcBef>
              <a:buClr>
                <a:schemeClr val="bg1"/>
              </a:buClr>
            </a:pPr>
            <a:r>
              <a:rPr lang="en-GB" sz="1600" dirty="0">
                <a:solidFill>
                  <a:schemeClr val="bg1"/>
                </a:solidFill>
              </a:rPr>
              <a:t>Each WRC develops and formally adopts a draft Agenda (</a:t>
            </a:r>
            <a:r>
              <a:rPr lang="en-US" sz="1600" dirty="0">
                <a:solidFill>
                  <a:schemeClr val="bg1"/>
                </a:solidFill>
              </a:rPr>
              <a:t>contained in a Resolution)</a:t>
            </a:r>
            <a:r>
              <a:rPr lang="en-GB" sz="1600" dirty="0">
                <a:solidFill>
                  <a:schemeClr val="bg1"/>
                </a:solidFill>
              </a:rPr>
              <a:t> for the next conference, and a provisional agenda for the following one.</a:t>
            </a:r>
            <a:r>
              <a:rPr lang="en-GB" sz="1600" b="0" dirty="0">
                <a:solidFill>
                  <a:schemeClr val="bg1"/>
                </a:solidFill>
                <a:latin typeface="Times" charset="0"/>
              </a:rPr>
              <a:t> </a:t>
            </a:r>
          </a:p>
          <a:p>
            <a:pPr>
              <a:lnSpc>
                <a:spcPct val="80000"/>
              </a:lnSpc>
              <a:spcBef>
                <a:spcPts val="600"/>
              </a:spcBef>
              <a:buClr>
                <a:schemeClr val="bg1"/>
              </a:buClr>
            </a:pPr>
            <a:r>
              <a:rPr lang="en-US" sz="1600" dirty="0" smtClean="0">
                <a:solidFill>
                  <a:schemeClr val="bg1"/>
                </a:solidFill>
              </a:rPr>
              <a:t>Agendas may contain </a:t>
            </a:r>
            <a:r>
              <a:rPr lang="en-US" sz="1600" dirty="0">
                <a:solidFill>
                  <a:schemeClr val="bg1"/>
                </a:solidFill>
              </a:rPr>
              <a:t>many unrelated items, </a:t>
            </a:r>
            <a:r>
              <a:rPr lang="en-US" sz="1600" dirty="0" smtClean="0">
                <a:solidFill>
                  <a:schemeClr val="bg1"/>
                </a:solidFill>
              </a:rPr>
              <a:t>e.g.: </a:t>
            </a:r>
            <a:r>
              <a:rPr lang="en-US" sz="1600" dirty="0" smtClean="0"/>
              <a:t>AIs 1.6 </a:t>
            </a:r>
            <a:r>
              <a:rPr lang="en-US" sz="1600" dirty="0"/>
              <a:t>and </a:t>
            </a:r>
            <a:r>
              <a:rPr lang="en-US" sz="1600" dirty="0" smtClean="0"/>
              <a:t>1.8 </a:t>
            </a:r>
            <a:r>
              <a:rPr lang="en-US" sz="1600" dirty="0"/>
              <a:t>(</a:t>
            </a:r>
            <a:r>
              <a:rPr lang="en-US" sz="1600" dirty="0" smtClean="0"/>
              <a:t>WRC-12) </a:t>
            </a:r>
            <a:endParaRPr lang="en-US" sz="1600" dirty="0"/>
          </a:p>
          <a:p>
            <a:pPr lvl="1">
              <a:lnSpc>
                <a:spcPct val="80000"/>
              </a:lnSpc>
              <a:spcBef>
                <a:spcPts val="600"/>
              </a:spcBef>
              <a:buClr>
                <a:schemeClr val="bg1"/>
              </a:buClr>
            </a:pPr>
            <a:r>
              <a:rPr lang="en-GB" sz="1600" dirty="0" smtClean="0">
                <a:solidFill>
                  <a:schemeClr val="bg1"/>
                </a:solidFill>
                <a:cs typeface="Times New Roman" pitchFamily="18" charset="0"/>
              </a:rPr>
              <a:t>1.6   Revision of footnote RR 5.565 and extending it up to 3 000 GHz </a:t>
            </a:r>
          </a:p>
          <a:p>
            <a:pPr lvl="1">
              <a:lnSpc>
                <a:spcPct val="80000"/>
              </a:lnSpc>
              <a:spcBef>
                <a:spcPts val="600"/>
              </a:spcBef>
              <a:buClr>
                <a:schemeClr val="bg1"/>
              </a:buClr>
            </a:pPr>
            <a:r>
              <a:rPr lang="en-GB" sz="1600" dirty="0" smtClean="0">
                <a:solidFill>
                  <a:schemeClr val="bg1"/>
                </a:solidFill>
                <a:cs typeface="Times New Roman" pitchFamily="18" charset="0"/>
              </a:rPr>
              <a:t>1.8   Sharing between the fixed service and other services (including the </a:t>
            </a:r>
            <a:br>
              <a:rPr lang="en-GB" sz="1600" dirty="0" smtClean="0">
                <a:solidFill>
                  <a:schemeClr val="bg1"/>
                </a:solidFill>
                <a:cs typeface="Times New Roman" pitchFamily="18" charset="0"/>
              </a:rPr>
            </a:br>
            <a:r>
              <a:rPr lang="en-GB" sz="1600" dirty="0" smtClean="0">
                <a:solidFill>
                  <a:schemeClr val="bg1"/>
                </a:solidFill>
                <a:cs typeface="Times New Roman" pitchFamily="18" charset="0"/>
              </a:rPr>
              <a:t>        RAS)  in the 71-238 GHz range ;</a:t>
            </a:r>
            <a:r>
              <a:rPr lang="en-US" sz="1600" dirty="0" smtClean="0">
                <a:solidFill>
                  <a:schemeClr val="bg1"/>
                </a:solidFill>
              </a:rPr>
              <a:t> </a:t>
            </a:r>
            <a:endParaRPr lang="en-US" sz="1600" dirty="0">
              <a:solidFill>
                <a:schemeClr val="bg1"/>
              </a:solidFill>
            </a:endParaRPr>
          </a:p>
          <a:p>
            <a:pPr>
              <a:lnSpc>
                <a:spcPct val="90000"/>
              </a:lnSpc>
              <a:buClr>
                <a:schemeClr val="bg1"/>
              </a:buClr>
            </a:pPr>
            <a:r>
              <a:rPr lang="en-GB" sz="1600" dirty="0">
                <a:solidFill>
                  <a:schemeClr val="bg1"/>
                </a:solidFill>
              </a:rPr>
              <a:t>The </a:t>
            </a:r>
            <a:r>
              <a:rPr lang="en-GB" sz="1600" dirty="0"/>
              <a:t>draft Agenda</a:t>
            </a:r>
            <a:r>
              <a:rPr lang="en-GB" sz="1600" dirty="0">
                <a:solidFill>
                  <a:schemeClr val="tx1"/>
                </a:solidFill>
              </a:rPr>
              <a:t> </a:t>
            </a:r>
            <a:r>
              <a:rPr lang="en-GB" sz="1600" dirty="0">
                <a:solidFill>
                  <a:schemeClr val="bg1"/>
                </a:solidFill>
              </a:rPr>
              <a:t>for each WRC must be formally approved by the </a:t>
            </a:r>
            <a:r>
              <a:rPr lang="en-GB" sz="1600" dirty="0"/>
              <a:t>ITU Administrative Council</a:t>
            </a:r>
            <a:r>
              <a:rPr lang="en-GB" sz="1600" dirty="0">
                <a:solidFill>
                  <a:schemeClr val="accent1"/>
                </a:solidFill>
              </a:rPr>
              <a:t>, </a:t>
            </a:r>
            <a:r>
              <a:rPr lang="en-GB" sz="1600" dirty="0">
                <a:solidFill>
                  <a:schemeClr val="bg1"/>
                </a:solidFill>
              </a:rPr>
              <a:t>which meets annually. </a:t>
            </a:r>
            <a:r>
              <a:rPr lang="en-GB" sz="1600" dirty="0" smtClean="0">
                <a:solidFill>
                  <a:schemeClr val="bg1"/>
                </a:solidFill>
              </a:rPr>
              <a:t>Once </a:t>
            </a:r>
            <a:r>
              <a:rPr lang="en-GB" sz="1600" dirty="0">
                <a:solidFill>
                  <a:schemeClr val="bg1"/>
                </a:solidFill>
              </a:rPr>
              <a:t>approved by the Council, the Agenda is submitted to Member States for final adoption, and is finalised about 12 months after the previous WRC developed it.</a:t>
            </a:r>
            <a:r>
              <a:rPr lang="en-US" sz="1600" dirty="0">
                <a:solidFill>
                  <a:schemeClr val="bg1"/>
                </a:solidFill>
              </a:rPr>
              <a:t> </a:t>
            </a:r>
          </a:p>
          <a:p>
            <a:pPr>
              <a:lnSpc>
                <a:spcPct val="90000"/>
              </a:lnSpc>
              <a:buClr>
                <a:schemeClr val="bg1"/>
              </a:buClr>
            </a:pPr>
            <a:r>
              <a:rPr lang="en-US" sz="1600" dirty="0" smtClean="0">
                <a:solidFill>
                  <a:schemeClr val="bg1"/>
                </a:solidFill>
              </a:rPr>
              <a:t>An issue that is not on the Agenda cannot  be </a:t>
            </a:r>
            <a:r>
              <a:rPr lang="en-US" sz="1600" dirty="0">
                <a:solidFill>
                  <a:schemeClr val="bg1"/>
                </a:solidFill>
              </a:rPr>
              <a:t>treated, </a:t>
            </a:r>
            <a:r>
              <a:rPr lang="en-US" sz="1600" dirty="0" smtClean="0">
                <a:solidFill>
                  <a:schemeClr val="bg1"/>
                </a:solidFill>
              </a:rPr>
              <a:t> so often </a:t>
            </a:r>
            <a:r>
              <a:rPr lang="en-US" sz="1600" dirty="0">
                <a:solidFill>
                  <a:schemeClr val="bg1"/>
                </a:solidFill>
              </a:rPr>
              <a:t>there is considerable </a:t>
            </a:r>
            <a:r>
              <a:rPr lang="en-US" sz="1600" dirty="0" smtClean="0">
                <a:solidFill>
                  <a:schemeClr val="bg1"/>
                </a:solidFill>
              </a:rPr>
              <a:t>competition (fight) among items wanting a place on </a:t>
            </a:r>
            <a:r>
              <a:rPr lang="en-US" sz="1600" dirty="0">
                <a:solidFill>
                  <a:schemeClr val="bg1"/>
                </a:solidFill>
              </a:rPr>
              <a:t>the Agenda</a:t>
            </a:r>
            <a:r>
              <a:rPr lang="en-US" sz="1600" dirty="0" smtClean="0">
                <a:solidFill>
                  <a:schemeClr val="bg1"/>
                </a:solidFill>
              </a:rPr>
              <a:t>.</a:t>
            </a:r>
          </a:p>
          <a:p>
            <a:pPr>
              <a:lnSpc>
                <a:spcPct val="90000"/>
              </a:lnSpc>
              <a:buClr>
                <a:schemeClr val="bg1"/>
              </a:buClr>
            </a:pPr>
            <a:endParaRPr lang="en-US" sz="1600" dirty="0">
              <a:solidFill>
                <a:schemeClr val="accent1"/>
              </a:solidFill>
            </a:endParaRPr>
          </a:p>
          <a:p>
            <a:pPr>
              <a:lnSpc>
                <a:spcPct val="90000"/>
              </a:lnSpc>
              <a:buClr>
                <a:schemeClr val="bg1"/>
              </a:buClr>
            </a:pPr>
            <a:r>
              <a:rPr lang="en-US" sz="1600" dirty="0">
                <a:solidFill>
                  <a:schemeClr val="bg1"/>
                </a:solidFill>
              </a:rPr>
              <a:t> WRCs work by considering </a:t>
            </a:r>
            <a:r>
              <a:rPr lang="en-US" sz="1600" u="sng" dirty="0" smtClean="0"/>
              <a:t>Proposals</a:t>
            </a:r>
            <a:r>
              <a:rPr lang="en-US" sz="1600" u="sng" dirty="0" smtClean="0">
                <a:solidFill>
                  <a:schemeClr val="bg1"/>
                </a:solidFill>
              </a:rPr>
              <a:t>, that may be </a:t>
            </a:r>
            <a:r>
              <a:rPr lang="en-US" sz="1600" dirty="0" smtClean="0">
                <a:solidFill>
                  <a:schemeClr val="bg1"/>
                </a:solidFill>
              </a:rPr>
              <a:t>submitted </a:t>
            </a:r>
            <a:r>
              <a:rPr lang="en-US" sz="1600" u="sng" dirty="0">
                <a:solidFill>
                  <a:schemeClr val="bg1"/>
                </a:solidFill>
              </a:rPr>
              <a:t>only</a:t>
            </a:r>
            <a:r>
              <a:rPr lang="en-US" sz="1600" dirty="0">
                <a:solidFill>
                  <a:schemeClr val="bg1"/>
                </a:solidFill>
              </a:rPr>
              <a:t> by </a:t>
            </a:r>
            <a:r>
              <a:rPr lang="en-US" sz="1600" dirty="0" smtClean="0">
                <a:solidFill>
                  <a:schemeClr val="bg1"/>
                </a:solidFill>
              </a:rPr>
              <a:t>Members (Administrations ) in </a:t>
            </a:r>
            <a:r>
              <a:rPr lang="en-US" sz="1600" dirty="0">
                <a:solidFill>
                  <a:schemeClr val="bg1"/>
                </a:solidFill>
              </a:rPr>
              <a:t>good </a:t>
            </a:r>
            <a:r>
              <a:rPr lang="en-US" sz="1600" dirty="0" smtClean="0">
                <a:solidFill>
                  <a:schemeClr val="bg1"/>
                </a:solidFill>
              </a:rPr>
              <a:t>standing (ratified the convention and paid their dues) </a:t>
            </a:r>
            <a:endParaRPr lang="en-US" sz="1600" dirty="0">
              <a:solidFill>
                <a:schemeClr val="bg1"/>
              </a:solidFill>
            </a:endParaRPr>
          </a:p>
          <a:p>
            <a:pPr>
              <a:lnSpc>
                <a:spcPct val="90000"/>
              </a:lnSpc>
              <a:buClr>
                <a:schemeClr val="bg1"/>
              </a:buClr>
            </a:pPr>
            <a:r>
              <a:rPr lang="en-US" sz="1600" dirty="0">
                <a:solidFill>
                  <a:schemeClr val="bg1"/>
                </a:solidFill>
              </a:rPr>
              <a:t>The </a:t>
            </a:r>
            <a:r>
              <a:rPr lang="en-US" sz="1600" dirty="0"/>
              <a:t>deadline</a:t>
            </a:r>
            <a:r>
              <a:rPr lang="en-US" sz="1600" dirty="0">
                <a:solidFill>
                  <a:schemeClr val="tx1"/>
                </a:solidFill>
              </a:rPr>
              <a:t> </a:t>
            </a:r>
            <a:r>
              <a:rPr lang="en-US" sz="1600" dirty="0" smtClean="0">
                <a:solidFill>
                  <a:schemeClr val="bg1"/>
                </a:solidFill>
              </a:rPr>
              <a:t>for submitting </a:t>
            </a:r>
            <a:r>
              <a:rPr lang="en-US" sz="1600" dirty="0">
                <a:solidFill>
                  <a:schemeClr val="bg1"/>
                </a:solidFill>
              </a:rPr>
              <a:t>proposals is </a:t>
            </a:r>
            <a:r>
              <a:rPr lang="en-US" sz="1600" dirty="0" smtClean="0">
                <a:solidFill>
                  <a:schemeClr val="bg1"/>
                </a:solidFill>
              </a:rPr>
              <a:t>(</a:t>
            </a:r>
            <a:r>
              <a:rPr lang="en-US" sz="1600" dirty="0">
                <a:solidFill>
                  <a:schemeClr val="bg1"/>
                </a:solidFill>
              </a:rPr>
              <a:t>usually) </a:t>
            </a:r>
            <a:r>
              <a:rPr lang="en-US" sz="1600" dirty="0" smtClean="0">
                <a:solidFill>
                  <a:schemeClr val="bg1"/>
                </a:solidFill>
              </a:rPr>
              <a:t>set six </a:t>
            </a:r>
            <a:r>
              <a:rPr lang="en-US" sz="1600" dirty="0">
                <a:solidFill>
                  <a:schemeClr val="bg1"/>
                </a:solidFill>
              </a:rPr>
              <a:t>months prior to the beginning of the WRC (and </a:t>
            </a:r>
            <a:r>
              <a:rPr lang="en-US" sz="1600" dirty="0" smtClean="0">
                <a:solidFill>
                  <a:schemeClr val="bg1"/>
                </a:solidFill>
              </a:rPr>
              <a:t>this deadline is often </a:t>
            </a:r>
            <a:r>
              <a:rPr lang="en-US" sz="1600" dirty="0">
                <a:solidFill>
                  <a:schemeClr val="bg1"/>
                </a:solidFill>
              </a:rPr>
              <a:t>ignored)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Proposals: An Example </a:t>
            </a:r>
            <a:endParaRPr lang="en-US" dirty="0"/>
          </a:p>
        </p:txBody>
      </p:sp>
      <p:sp>
        <p:nvSpPr>
          <p:cNvPr id="3" name="Content Placeholder 2"/>
          <p:cNvSpPr>
            <a:spLocks noGrp="1"/>
          </p:cNvSpPr>
          <p:nvPr>
            <p:ph idx="1"/>
          </p:nvPr>
        </p:nvSpPr>
        <p:spPr>
          <a:xfrm>
            <a:off x="1162050" y="1524000"/>
            <a:ext cx="7753350" cy="4514850"/>
          </a:xfrm>
        </p:spPr>
        <p:txBody>
          <a:bodyPr/>
          <a:lstStyle/>
          <a:p>
            <a:pPr>
              <a:buNone/>
            </a:pPr>
            <a:r>
              <a:rPr lang="en-GB" sz="1400" dirty="0" smtClean="0">
                <a:solidFill>
                  <a:schemeClr val="bg1"/>
                </a:solidFill>
              </a:rPr>
              <a:t>MOD	USA/38/2</a:t>
            </a:r>
          </a:p>
          <a:p>
            <a:pPr>
              <a:buNone/>
            </a:pPr>
            <a:endParaRPr lang="en-GB" sz="1800" dirty="0" smtClean="0">
              <a:solidFill>
                <a:schemeClr val="tx2"/>
              </a:solidFill>
            </a:endParaRPr>
          </a:p>
          <a:p>
            <a:pPr>
              <a:buNone/>
            </a:pPr>
            <a:endParaRPr lang="en-GB" dirty="0" smtClean="0"/>
          </a:p>
          <a:p>
            <a:endParaRPr lang="en-GB" dirty="0" smtClean="0"/>
          </a:p>
          <a:p>
            <a:pPr>
              <a:buNone/>
            </a:pPr>
            <a:endParaRPr lang="en-GB" sz="1600" dirty="0" smtClean="0">
              <a:solidFill>
                <a:schemeClr val="bg1"/>
              </a:solidFill>
            </a:endParaRPr>
          </a:p>
          <a:p>
            <a:pPr>
              <a:buNone/>
            </a:pPr>
            <a:r>
              <a:rPr lang="en-GB" sz="1200" dirty="0" smtClean="0">
                <a:solidFill>
                  <a:schemeClr val="bg1"/>
                </a:solidFill>
              </a:rPr>
              <a:t>Reasons: To provide necessary allocations for non-GSO MSS feeder links (Earth-to-space) and (space</a:t>
            </a:r>
          </a:p>
          <a:p>
            <a:pPr>
              <a:buNone/>
            </a:pPr>
            <a:r>
              <a:rPr lang="en-GB" sz="1200" dirty="0" smtClean="0">
                <a:solidFill>
                  <a:schemeClr val="bg1"/>
                </a:solidFill>
              </a:rPr>
              <a:t>to-Earth) in support of existing non-GSO MSS service link allocations below 1 GHz while ensuring</a:t>
            </a:r>
          </a:p>
          <a:p>
            <a:pPr>
              <a:buNone/>
            </a:pPr>
            <a:r>
              <a:rPr lang="en-GB" sz="1200" dirty="0" smtClean="0">
                <a:solidFill>
                  <a:schemeClr val="bg1"/>
                </a:solidFill>
              </a:rPr>
              <a:t>protection of currently allocated services.</a:t>
            </a:r>
          </a:p>
          <a:p>
            <a:pPr>
              <a:buNone/>
            </a:pPr>
            <a:r>
              <a:rPr lang="en-GB" sz="1400" dirty="0" smtClean="0">
                <a:solidFill>
                  <a:schemeClr val="bg1"/>
                </a:solidFill>
              </a:rPr>
              <a:t>ADD	USA/38/6</a:t>
            </a:r>
            <a:endParaRPr lang="en-US" sz="1400" dirty="0" smtClean="0">
              <a:solidFill>
                <a:schemeClr val="bg1"/>
              </a:solidFill>
            </a:endParaRPr>
          </a:p>
          <a:p>
            <a:pPr>
              <a:buNone/>
            </a:pPr>
            <a:r>
              <a:rPr lang="en-GB" sz="1200" dirty="0" smtClean="0">
                <a:solidFill>
                  <a:schemeClr val="bg1"/>
                </a:solidFill>
              </a:rPr>
              <a:t>5.MSSDN   </a:t>
            </a:r>
            <a:r>
              <a:rPr lang="en-GB" sz="1200" i="1" dirty="0" smtClean="0">
                <a:solidFill>
                  <a:schemeClr val="bg1"/>
                </a:solidFill>
              </a:rPr>
              <a:t>Additional allocation:  </a:t>
            </a:r>
            <a:r>
              <a:rPr lang="en-GB" sz="1200" dirty="0" smtClean="0">
                <a:solidFill>
                  <a:schemeClr val="bg1"/>
                </a:solidFill>
              </a:rPr>
              <a:t>The band 1 430-1 432 MHz is also allocated on a primary basis to the</a:t>
            </a:r>
          </a:p>
          <a:p>
            <a:pPr>
              <a:buNone/>
            </a:pPr>
            <a:r>
              <a:rPr lang="en-GB" sz="1200" dirty="0" smtClean="0">
                <a:solidFill>
                  <a:schemeClr val="bg1"/>
                </a:solidFill>
              </a:rPr>
              <a:t>mobile-satellite service (space-to-Earth), limited to feeder links for non-geostationary systems in the</a:t>
            </a:r>
          </a:p>
          <a:p>
            <a:pPr>
              <a:buNone/>
            </a:pPr>
            <a:r>
              <a:rPr lang="en-GB" sz="1200" dirty="0" smtClean="0">
                <a:solidFill>
                  <a:schemeClr val="bg1"/>
                </a:solidFill>
              </a:rPr>
              <a:t>mobile-satellite service with service links below 1 GHz. In order to protect the radio astronomy service</a:t>
            </a:r>
          </a:p>
          <a:p>
            <a:pPr>
              <a:buNone/>
            </a:pPr>
            <a:r>
              <a:rPr lang="en-GB" sz="1200" dirty="0" smtClean="0">
                <a:solidFill>
                  <a:schemeClr val="bg1"/>
                </a:solidFill>
              </a:rPr>
              <a:t>in the 1 400-1 427 MHz band, the aggregate power </a:t>
            </a:r>
            <a:r>
              <a:rPr lang="en-GB" sz="1200" dirty="0" err="1" smtClean="0">
                <a:solidFill>
                  <a:schemeClr val="bg1"/>
                </a:solidFill>
              </a:rPr>
              <a:t>flux‑density</a:t>
            </a:r>
            <a:r>
              <a:rPr lang="en-GB" sz="1200" dirty="0" smtClean="0">
                <a:solidFill>
                  <a:schemeClr val="bg1"/>
                </a:solidFill>
              </a:rPr>
              <a:t> radiated by all space stations produced</a:t>
            </a:r>
          </a:p>
          <a:p>
            <a:pPr>
              <a:buNone/>
            </a:pPr>
            <a:r>
              <a:rPr lang="en-GB" sz="1200" dirty="0" smtClean="0">
                <a:solidFill>
                  <a:schemeClr val="bg1"/>
                </a:solidFill>
              </a:rPr>
              <a:t>in the 1 400-1 427 MHz band shall not exceed the level of –180 dB(W/m</a:t>
            </a:r>
            <a:r>
              <a:rPr lang="en-GB" sz="1200" baseline="30000" dirty="0" smtClean="0">
                <a:solidFill>
                  <a:schemeClr val="bg1"/>
                </a:solidFill>
              </a:rPr>
              <a:t>2</a:t>
            </a:r>
            <a:r>
              <a:rPr lang="en-GB" sz="1200" dirty="0" smtClean="0">
                <a:solidFill>
                  <a:schemeClr val="bg1"/>
                </a:solidFill>
              </a:rPr>
              <a:t>) in a 27 MHz band and a level of </a:t>
            </a:r>
          </a:p>
          <a:p>
            <a:pPr>
              <a:buNone/>
            </a:pPr>
            <a:r>
              <a:rPr lang="en-GB" sz="1200" dirty="0" smtClean="0">
                <a:solidFill>
                  <a:schemeClr val="bg1"/>
                </a:solidFill>
              </a:rPr>
              <a:t>–196 dB(W/m</a:t>
            </a:r>
            <a:r>
              <a:rPr lang="en-GB" sz="1200" baseline="30000" dirty="0" smtClean="0">
                <a:solidFill>
                  <a:schemeClr val="bg1"/>
                </a:solidFill>
              </a:rPr>
              <a:t>2</a:t>
            </a:r>
            <a:r>
              <a:rPr lang="en-GB" sz="1200" dirty="0" smtClean="0">
                <a:solidFill>
                  <a:schemeClr val="bg1"/>
                </a:solidFill>
              </a:rPr>
              <a:t>) in any 20 kHz portion of the 1 400-1 427 MHz band, at the site of any radio astronomy</a:t>
            </a:r>
          </a:p>
          <a:p>
            <a:pPr>
              <a:buNone/>
            </a:pPr>
            <a:r>
              <a:rPr lang="en-GB" sz="1200" dirty="0" smtClean="0">
                <a:solidFill>
                  <a:schemeClr val="bg1"/>
                </a:solidFill>
              </a:rPr>
              <a:t>station for more than 2% of the time.</a:t>
            </a:r>
            <a:endParaRPr lang="en-US" sz="1200" dirty="0" smtClean="0">
              <a:solidFill>
                <a:schemeClr val="bg1"/>
              </a:solidFill>
            </a:endParaRPr>
          </a:p>
          <a:p>
            <a:endParaRPr lang="en-US" dirty="0"/>
          </a:p>
        </p:txBody>
      </p:sp>
      <p:sp>
        <p:nvSpPr>
          <p:cNvPr id="4" name="Date Placeholder 3"/>
          <p:cNvSpPr>
            <a:spLocks noGrp="1"/>
          </p:cNvSpPr>
          <p:nvPr>
            <p:ph type="dt" sz="half" idx="10"/>
          </p:nvPr>
        </p:nvSpPr>
        <p:spPr/>
        <p:txBody>
          <a:bodyPr/>
          <a:lstStyle/>
          <a:p>
            <a:fld id="{CA92D664-D822-434E-A5A7-11AFE1BFCA69}" type="datetime3">
              <a:rPr lang="en-US" smtClean="0"/>
              <a:pPr/>
              <a:t>2 June 2010</a:t>
            </a:fld>
            <a:endParaRPr lang="en-US" dirty="0"/>
          </a:p>
        </p:txBody>
      </p:sp>
      <p:sp>
        <p:nvSpPr>
          <p:cNvPr id="5" name="Slide Number Placeholder 4"/>
          <p:cNvSpPr>
            <a:spLocks noGrp="1"/>
          </p:cNvSpPr>
          <p:nvPr>
            <p:ph type="sldNum" sz="quarter" idx="12"/>
          </p:nvPr>
        </p:nvSpPr>
        <p:spPr/>
        <p:txBody>
          <a:bodyPr/>
          <a:lstStyle/>
          <a:p>
            <a:fld id="{01A76948-F668-4674-ACAE-AD8AC69A115B}" type="slidenum">
              <a:rPr lang="en-US" smtClean="0"/>
              <a:pPr/>
              <a:t>7</a:t>
            </a:fld>
            <a:endParaRPr lang="en-US" dirty="0"/>
          </a:p>
        </p:txBody>
      </p:sp>
      <p:graphicFrame>
        <p:nvGraphicFramePr>
          <p:cNvPr id="6" name="Table 5"/>
          <p:cNvGraphicFramePr>
            <a:graphicFrameLocks noGrp="1"/>
          </p:cNvGraphicFramePr>
          <p:nvPr/>
        </p:nvGraphicFramePr>
        <p:xfrm>
          <a:off x="1676400" y="1905000"/>
          <a:ext cx="6096000" cy="1216025"/>
        </p:xfrm>
        <a:graphic>
          <a:graphicData uri="http://schemas.openxmlformats.org/drawingml/2006/table">
            <a:tbl>
              <a:tblPr firstRow="1" bandRow="1">
                <a:tableStyleId>{5C22544A-7EE6-4342-B048-85BDC9FD1C3A}</a:tableStyleId>
              </a:tblPr>
              <a:tblGrid>
                <a:gridCol w="1828800"/>
                <a:gridCol w="4267200"/>
              </a:tblGrid>
              <a:tr h="911225">
                <a:tc>
                  <a:txBody>
                    <a:bodyPr/>
                    <a:lstStyle/>
                    <a:p>
                      <a:pPr marL="0" marR="0" hangingPunct="0">
                        <a:spcBef>
                          <a:spcPts val="200"/>
                        </a:spcBef>
                        <a:spcAft>
                          <a:spcPts val="200"/>
                        </a:spcAft>
                        <a:tabLst>
                          <a:tab pos="107950" algn="l"/>
                          <a:tab pos="360045" algn="l"/>
                          <a:tab pos="467995" algn="l"/>
                          <a:tab pos="1890395" algn="l"/>
                          <a:tab pos="2073910" algn="l"/>
                        </a:tabLst>
                      </a:pPr>
                      <a:r>
                        <a:rPr lang="en-GB" sz="1000" b="1" baseline="0" dirty="0">
                          <a:solidFill>
                            <a:schemeClr val="bg1"/>
                          </a:solidFill>
                          <a:latin typeface="Times New Roman"/>
                          <a:ea typeface="Times New Roman"/>
                          <a:cs typeface="Times New Roman"/>
                        </a:rPr>
                        <a:t>1 429-1 452</a:t>
                      </a:r>
                      <a:endParaRPr lang="en-US" sz="1000" baseline="0" dirty="0">
                        <a:solidFill>
                          <a:schemeClr val="bg1"/>
                        </a:solidFill>
                        <a:latin typeface="Times New Roman"/>
                        <a:ea typeface="Times New Roman"/>
                        <a:cs typeface="Times New Roman"/>
                      </a:endParaRPr>
                    </a:p>
                    <a:p>
                      <a:pPr marL="0" marR="0" hangingPunct="0">
                        <a:spcBef>
                          <a:spcPts val="200"/>
                        </a:spcBef>
                        <a:spcAft>
                          <a:spcPts val="200"/>
                        </a:spcAft>
                        <a:tabLst>
                          <a:tab pos="107950" algn="l"/>
                          <a:tab pos="360045" algn="l"/>
                          <a:tab pos="467995" algn="l"/>
                          <a:tab pos="1890395" algn="l"/>
                          <a:tab pos="2073910" algn="l"/>
                        </a:tabLst>
                      </a:pPr>
                      <a:r>
                        <a:rPr lang="en-GB" sz="1000" dirty="0">
                          <a:latin typeface="Times New Roman"/>
                          <a:ea typeface="Times New Roman"/>
                          <a:cs typeface="Times New Roman"/>
                        </a:rPr>
                        <a:t>FIXED</a:t>
                      </a:r>
                      <a:endParaRPr lang="en-US" sz="1000" dirty="0">
                        <a:latin typeface="Times New Roman"/>
                        <a:ea typeface="Times New Roman"/>
                        <a:cs typeface="Times New Roman"/>
                      </a:endParaRPr>
                    </a:p>
                    <a:p>
                      <a:pPr marL="107950" marR="0" indent="-107950" hangingPunct="0">
                        <a:spcBef>
                          <a:spcPts val="0"/>
                        </a:spcBef>
                        <a:spcAft>
                          <a:spcPts val="200"/>
                        </a:spcAft>
                        <a:tabLst>
                          <a:tab pos="107950" algn="l"/>
                          <a:tab pos="360045" algn="l"/>
                          <a:tab pos="467995" algn="l"/>
                          <a:tab pos="1890395" algn="l"/>
                          <a:tab pos="2073910" algn="l"/>
                        </a:tabLst>
                      </a:pPr>
                      <a:r>
                        <a:rPr lang="en-GB" sz="1000" dirty="0">
                          <a:latin typeface="Times New Roman"/>
                          <a:ea typeface="Times New Roman"/>
                          <a:cs typeface="Times New Roman"/>
                        </a:rPr>
                        <a:t>MOBILE except aeronautical</a:t>
                      </a:r>
                      <a:br>
                        <a:rPr lang="en-GB" sz="1000" dirty="0">
                          <a:latin typeface="Times New Roman"/>
                          <a:ea typeface="Times New Roman"/>
                          <a:cs typeface="Times New Roman"/>
                        </a:rPr>
                      </a:br>
                      <a:r>
                        <a:rPr lang="en-GB" sz="1000" dirty="0" smtClean="0">
                          <a:latin typeface="Times New Roman"/>
                          <a:ea typeface="Times New Roman"/>
                          <a:cs typeface="Times New Roman"/>
                        </a:rPr>
                        <a:t>mobile</a:t>
                      </a:r>
                    </a:p>
                    <a:p>
                      <a:pPr marL="107950" marR="0" indent="-107950" hangingPunct="0">
                        <a:spcBef>
                          <a:spcPts val="0"/>
                        </a:spcBef>
                        <a:spcAft>
                          <a:spcPts val="200"/>
                        </a:spcAft>
                        <a:tabLst>
                          <a:tab pos="107950" algn="l"/>
                          <a:tab pos="360045" algn="l"/>
                          <a:tab pos="467995" algn="l"/>
                          <a:tab pos="1890395" algn="l"/>
                          <a:tab pos="2073910" algn="l"/>
                        </a:tabLst>
                      </a:pPr>
                      <a:endParaRPr lang="en-US" sz="1000" dirty="0">
                        <a:latin typeface="Times New Roman"/>
                        <a:ea typeface="Times New Roman"/>
                        <a:cs typeface="Times New Roman"/>
                      </a:endParaRPr>
                    </a:p>
                  </a:txBody>
                  <a:tcPr marL="67945" marR="67945" marT="0" marB="0"/>
                </a:tc>
                <a:tc>
                  <a:txBody>
                    <a:bodyPr/>
                    <a:lstStyle/>
                    <a:p>
                      <a:pPr marL="0" marR="0" hangingPunct="0">
                        <a:spcBef>
                          <a:spcPts val="200"/>
                        </a:spcBef>
                        <a:spcAft>
                          <a:spcPts val="200"/>
                        </a:spcAft>
                        <a:tabLst>
                          <a:tab pos="107950" algn="l"/>
                          <a:tab pos="360045" algn="l"/>
                          <a:tab pos="467995" algn="l"/>
                          <a:tab pos="1890395" algn="l"/>
                          <a:tab pos="2073910" algn="l"/>
                        </a:tabLst>
                      </a:pPr>
                      <a:r>
                        <a:rPr lang="en-GB" sz="1000" b="1" dirty="0" smtClean="0">
                          <a:solidFill>
                            <a:srgbClr val="000000"/>
                          </a:solidFill>
                          <a:latin typeface="Times New Roman"/>
                          <a:ea typeface="Times New Roman"/>
                          <a:cs typeface="Times New Roman"/>
                        </a:rPr>
                        <a:t> </a:t>
                      </a:r>
                      <a:r>
                        <a:rPr lang="en-GB" sz="1000" b="1" dirty="0" smtClean="0">
                          <a:solidFill>
                            <a:schemeClr val="bg1"/>
                          </a:solidFill>
                          <a:latin typeface="Times New Roman"/>
                          <a:ea typeface="Times New Roman"/>
                          <a:cs typeface="Times New Roman"/>
                        </a:rPr>
                        <a:t>1</a:t>
                      </a:r>
                      <a:r>
                        <a:rPr lang="en-GB" sz="1000" b="1" dirty="0">
                          <a:solidFill>
                            <a:schemeClr val="bg1"/>
                          </a:solidFill>
                          <a:latin typeface="Times New Roman"/>
                          <a:ea typeface="Times New Roman"/>
                          <a:cs typeface="Times New Roman"/>
                        </a:rPr>
                        <a:t> 429-1 452</a:t>
                      </a:r>
                      <a:endParaRPr lang="en-US" sz="1000" dirty="0">
                        <a:solidFill>
                          <a:schemeClr val="bg1"/>
                        </a:solidFill>
                        <a:latin typeface="Times New Roman"/>
                        <a:ea typeface="Times New Roman"/>
                        <a:cs typeface="Times New Roman"/>
                      </a:endParaRPr>
                    </a:p>
                    <a:p>
                      <a:pPr marL="0" marR="0" hangingPunct="0">
                        <a:spcBef>
                          <a:spcPts val="200"/>
                        </a:spcBef>
                        <a:spcAft>
                          <a:spcPts val="200"/>
                        </a:spcAft>
                        <a:tabLst>
                          <a:tab pos="107950" algn="l"/>
                          <a:tab pos="360045" algn="l"/>
                          <a:tab pos="467995" algn="l"/>
                          <a:tab pos="1890395" algn="l"/>
                          <a:tab pos="2073910" algn="l"/>
                        </a:tabLst>
                      </a:pPr>
                      <a:r>
                        <a:rPr lang="en-GB" sz="1000" dirty="0">
                          <a:latin typeface="Times New Roman"/>
                          <a:ea typeface="Times New Roman"/>
                          <a:cs typeface="Times New Roman"/>
                        </a:rPr>
                        <a:t>		FIXED</a:t>
                      </a:r>
                      <a:endParaRPr lang="en-US" sz="1000" dirty="0">
                        <a:latin typeface="Times New Roman"/>
                        <a:ea typeface="Times New Roman"/>
                        <a:cs typeface="Times New Roman"/>
                      </a:endParaRPr>
                    </a:p>
                    <a:p>
                      <a:pPr marL="0" marR="0" hangingPunct="0">
                        <a:spcBef>
                          <a:spcPts val="0"/>
                        </a:spcBef>
                        <a:spcAft>
                          <a:spcPts val="200"/>
                        </a:spcAft>
                        <a:tabLst>
                          <a:tab pos="107950" algn="l"/>
                          <a:tab pos="360045" algn="l"/>
                          <a:tab pos="467995" algn="l"/>
                          <a:tab pos="1890395" algn="l"/>
                          <a:tab pos="2073910" algn="l"/>
                        </a:tabLst>
                      </a:pPr>
                      <a:r>
                        <a:rPr lang="en-GB" sz="1000" dirty="0">
                          <a:latin typeface="Times New Roman"/>
                          <a:ea typeface="Times New Roman"/>
                          <a:cs typeface="Times New Roman"/>
                        </a:rPr>
                        <a:t>		MOBILE  5.343</a:t>
                      </a:r>
                      <a:endParaRPr lang="en-US" sz="1000" dirty="0">
                        <a:latin typeface="Times New Roman"/>
                        <a:ea typeface="Times New Roman"/>
                        <a:cs typeface="Times New Roman"/>
                      </a:endParaRPr>
                    </a:p>
                  </a:txBody>
                  <a:tcPr marL="67945" marR="67945" marT="0" marB="0"/>
                </a:tc>
              </a:tr>
              <a:tr h="231775">
                <a:tc>
                  <a:txBody>
                    <a:bodyPr/>
                    <a:lstStyle/>
                    <a:p>
                      <a:pPr marL="0" marR="0" hangingPunct="0">
                        <a:spcBef>
                          <a:spcPts val="200"/>
                        </a:spcBef>
                        <a:spcAft>
                          <a:spcPts val="200"/>
                        </a:spcAft>
                        <a:tabLst>
                          <a:tab pos="107950" algn="l"/>
                          <a:tab pos="360045" algn="l"/>
                          <a:tab pos="467995" algn="l"/>
                          <a:tab pos="1890395" algn="l"/>
                          <a:tab pos="2073910" algn="l"/>
                        </a:tabLst>
                      </a:pPr>
                      <a:r>
                        <a:rPr lang="en-GB" sz="1000" dirty="0">
                          <a:latin typeface="Times New Roman"/>
                          <a:ea typeface="Times New Roman"/>
                          <a:cs typeface="Times New Roman"/>
                        </a:rPr>
                        <a:t>5.341  5.342 </a:t>
                      </a:r>
                      <a:r>
                        <a:rPr lang="en-GB" sz="1000" u="sng" dirty="0">
                          <a:solidFill>
                            <a:srgbClr val="C00000"/>
                          </a:solidFill>
                          <a:latin typeface="Times New Roman"/>
                          <a:ea typeface="Times New Roman"/>
                          <a:cs typeface="Times New Roman"/>
                        </a:rPr>
                        <a:t>ADD 5.MSSDN </a:t>
                      </a:r>
                      <a:br>
                        <a:rPr lang="en-GB" sz="1000" u="sng" dirty="0">
                          <a:solidFill>
                            <a:srgbClr val="C00000"/>
                          </a:solidFill>
                          <a:latin typeface="Times New Roman"/>
                          <a:ea typeface="Times New Roman"/>
                          <a:cs typeface="Times New Roman"/>
                        </a:rPr>
                      </a:br>
                      <a:r>
                        <a:rPr lang="en-GB" sz="1000" u="sng" dirty="0">
                          <a:solidFill>
                            <a:srgbClr val="C00000"/>
                          </a:solidFill>
                          <a:latin typeface="Times New Roman"/>
                          <a:ea typeface="Times New Roman"/>
                          <a:cs typeface="Times New Roman"/>
                        </a:rPr>
                        <a:t>ADD 5.MSSCOOR</a:t>
                      </a:r>
                      <a:endParaRPr lang="en-US" sz="1000" u="sng" dirty="0">
                        <a:solidFill>
                          <a:srgbClr val="C00000"/>
                        </a:solidFill>
                        <a:latin typeface="Times New Roman"/>
                        <a:ea typeface="Times New Roman"/>
                        <a:cs typeface="Times New Roman"/>
                      </a:endParaRPr>
                    </a:p>
                  </a:txBody>
                  <a:tcPr marL="67945" marR="67945" marT="0" marB="0"/>
                </a:tc>
                <a:tc>
                  <a:txBody>
                    <a:bodyPr/>
                    <a:lstStyle/>
                    <a:p>
                      <a:pPr marL="0" marR="0" hangingPunct="0">
                        <a:spcBef>
                          <a:spcPts val="200"/>
                        </a:spcBef>
                        <a:spcAft>
                          <a:spcPts val="200"/>
                        </a:spcAft>
                        <a:tabLst>
                          <a:tab pos="107950" algn="l"/>
                          <a:tab pos="360045" algn="l"/>
                          <a:tab pos="467995" algn="l"/>
                          <a:tab pos="1890395" algn="l"/>
                          <a:tab pos="2073910" algn="l"/>
                        </a:tabLst>
                      </a:pPr>
                      <a:r>
                        <a:rPr lang="en-GB" sz="1000" dirty="0">
                          <a:latin typeface="Times New Roman"/>
                          <a:ea typeface="Times New Roman"/>
                          <a:cs typeface="Times New Roman"/>
                        </a:rPr>
                        <a:t/>
                      </a:r>
                      <a:br>
                        <a:rPr lang="en-GB" sz="1000" dirty="0">
                          <a:latin typeface="Times New Roman"/>
                          <a:ea typeface="Times New Roman"/>
                          <a:cs typeface="Times New Roman"/>
                        </a:rPr>
                      </a:br>
                      <a:r>
                        <a:rPr lang="en-GB" sz="1000" dirty="0">
                          <a:latin typeface="Times New Roman"/>
                          <a:ea typeface="Times New Roman"/>
                          <a:cs typeface="Times New Roman"/>
                        </a:rPr>
                        <a:t>		5.341 </a:t>
                      </a:r>
                      <a:r>
                        <a:rPr lang="en-GB" sz="1000" u="sng" dirty="0">
                          <a:solidFill>
                            <a:srgbClr val="C00000"/>
                          </a:solidFill>
                          <a:latin typeface="Times New Roman"/>
                          <a:ea typeface="Times New Roman"/>
                          <a:cs typeface="Times New Roman"/>
                        </a:rPr>
                        <a:t>ADD 5.MSSDN ADD 5.MSSCOOR</a:t>
                      </a:r>
                      <a:endParaRPr lang="en-US" sz="1000" u="sng" dirty="0">
                        <a:solidFill>
                          <a:srgbClr val="C00000"/>
                        </a:solidFill>
                        <a:latin typeface="Times New Roman"/>
                        <a:ea typeface="Times New Roman"/>
                        <a:cs typeface="Times New Roman"/>
                      </a:endParaRPr>
                    </a:p>
                  </a:txBody>
                  <a:tcPr marL="67945" marR="67945"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Date Placeholder 2"/>
          <p:cNvSpPr>
            <a:spLocks noGrp="1"/>
          </p:cNvSpPr>
          <p:nvPr>
            <p:ph type="dt" sz="half" idx="10"/>
          </p:nvPr>
        </p:nvSpPr>
        <p:spPr/>
        <p:txBody>
          <a:bodyPr/>
          <a:lstStyle/>
          <a:p>
            <a:fld id="{D1B40619-3D43-4E18-B96A-D0A3369268C3}" type="datetime3">
              <a:rPr lang="en-US"/>
              <a:pPr/>
              <a:t>2 June 2010</a:t>
            </a:fld>
            <a:endParaRPr lang="en-US" dirty="0"/>
          </a:p>
        </p:txBody>
      </p:sp>
      <p:sp>
        <p:nvSpPr>
          <p:cNvPr id="34" name="Slide Number Placeholder 4"/>
          <p:cNvSpPr>
            <a:spLocks noGrp="1"/>
          </p:cNvSpPr>
          <p:nvPr>
            <p:ph type="sldNum" sz="quarter" idx="12"/>
          </p:nvPr>
        </p:nvSpPr>
        <p:spPr/>
        <p:txBody>
          <a:bodyPr/>
          <a:lstStyle/>
          <a:p>
            <a:fld id="{95D56D5C-3B8B-4762-A9A2-CB31717C1EFD}" type="slidenum">
              <a:rPr lang="en-US"/>
              <a:pPr/>
              <a:t>8</a:t>
            </a:fld>
            <a:endParaRPr lang="en-US" dirty="0"/>
          </a:p>
        </p:txBody>
      </p:sp>
      <p:sp>
        <p:nvSpPr>
          <p:cNvPr id="58370" name="Rectangle 2"/>
          <p:cNvSpPr>
            <a:spLocks noGrp="1" noChangeArrowheads="1"/>
          </p:cNvSpPr>
          <p:nvPr>
            <p:ph type="title"/>
          </p:nvPr>
        </p:nvSpPr>
        <p:spPr>
          <a:xfrm>
            <a:off x="990600" y="304800"/>
            <a:ext cx="7696200" cy="781050"/>
          </a:xfrm>
        </p:spPr>
        <p:txBody>
          <a:bodyPr/>
          <a:lstStyle/>
          <a:p>
            <a:r>
              <a:rPr lang="en-US" dirty="0" smtClean="0">
                <a:solidFill>
                  <a:schemeClr val="bg1"/>
                </a:solidFill>
              </a:rPr>
              <a:t>STRUCTURE OF WRC-07 </a:t>
            </a:r>
            <a:endParaRPr lang="en-US" sz="3600" dirty="0">
              <a:solidFill>
                <a:schemeClr val="bg1"/>
              </a:solidFill>
            </a:endParaRPr>
          </a:p>
        </p:txBody>
      </p:sp>
      <p:sp>
        <p:nvSpPr>
          <p:cNvPr id="58371" name="AutoShape 3"/>
          <p:cNvSpPr>
            <a:spLocks noChangeArrowheads="1"/>
          </p:cNvSpPr>
          <p:nvPr/>
        </p:nvSpPr>
        <p:spPr bwMode="auto">
          <a:xfrm>
            <a:off x="3657600" y="1371600"/>
            <a:ext cx="1828800" cy="914400"/>
          </a:xfrm>
          <a:prstGeom prst="bevel">
            <a:avLst>
              <a:gd name="adj" fmla="val 12500"/>
            </a:avLst>
          </a:prstGeom>
          <a:noFill/>
          <a:ln w="38100">
            <a:solidFill>
              <a:schemeClr val="bg1"/>
            </a:solidFill>
            <a:miter lim="800000"/>
            <a:headEnd/>
            <a:tailEnd/>
          </a:ln>
          <a:effectLst/>
        </p:spPr>
        <p:txBody>
          <a:bodyPr wrap="none" lIns="92075" tIns="46038" rIns="92075" bIns="46038" anchor="ctr"/>
          <a:lstStyle/>
          <a:p>
            <a:endParaRPr lang="en-US" dirty="0"/>
          </a:p>
        </p:txBody>
      </p:sp>
      <p:sp>
        <p:nvSpPr>
          <p:cNvPr id="58374" name="Rectangle 6"/>
          <p:cNvSpPr>
            <a:spLocks noChangeArrowheads="1"/>
          </p:cNvSpPr>
          <p:nvPr/>
        </p:nvSpPr>
        <p:spPr bwMode="auto">
          <a:xfrm>
            <a:off x="1905000" y="2362200"/>
            <a:ext cx="2209800" cy="838200"/>
          </a:xfrm>
          <a:prstGeom prst="rect">
            <a:avLst/>
          </a:prstGeom>
          <a:noFill/>
          <a:ln w="28575">
            <a:solidFill>
              <a:schemeClr val="bg1"/>
            </a:solidFill>
            <a:miter lim="800000"/>
            <a:headEnd/>
            <a:tailEnd/>
          </a:ln>
          <a:effectLst/>
        </p:spPr>
        <p:txBody>
          <a:bodyPr wrap="none" lIns="92075" tIns="46038" rIns="92075" bIns="46038" anchor="ctr"/>
          <a:lstStyle/>
          <a:p>
            <a:endParaRPr lang="en-US" dirty="0"/>
          </a:p>
        </p:txBody>
      </p:sp>
      <p:sp>
        <p:nvSpPr>
          <p:cNvPr id="58376" name="Line 8"/>
          <p:cNvSpPr>
            <a:spLocks noChangeShapeType="1"/>
          </p:cNvSpPr>
          <p:nvPr/>
        </p:nvSpPr>
        <p:spPr bwMode="auto">
          <a:xfrm>
            <a:off x="4495800" y="2590800"/>
            <a:ext cx="0" cy="0"/>
          </a:xfrm>
          <a:prstGeom prst="line">
            <a:avLst/>
          </a:prstGeom>
          <a:noFill/>
          <a:ln w="9525">
            <a:solidFill>
              <a:schemeClr val="tx1"/>
            </a:solidFill>
            <a:round/>
            <a:headEnd/>
            <a:tailEnd/>
          </a:ln>
          <a:effectLst/>
        </p:spPr>
        <p:txBody>
          <a:bodyPr wrap="none" lIns="92075" tIns="46038" rIns="92075" bIns="46038" anchor="ctr"/>
          <a:lstStyle/>
          <a:p>
            <a:endParaRPr lang="en-US" dirty="0"/>
          </a:p>
        </p:txBody>
      </p:sp>
      <p:sp>
        <p:nvSpPr>
          <p:cNvPr id="58377" name="Rectangle 9"/>
          <p:cNvSpPr>
            <a:spLocks noChangeArrowheads="1"/>
          </p:cNvSpPr>
          <p:nvPr/>
        </p:nvSpPr>
        <p:spPr bwMode="auto">
          <a:xfrm>
            <a:off x="1219200" y="3429000"/>
            <a:ext cx="1371600" cy="457200"/>
          </a:xfrm>
          <a:prstGeom prst="rect">
            <a:avLst/>
          </a:prstGeom>
          <a:noFill/>
          <a:ln w="28575">
            <a:solidFill>
              <a:srgbClr val="FFFF00"/>
            </a:solidFill>
            <a:miter lim="800000"/>
            <a:headEnd/>
            <a:tailEnd/>
          </a:ln>
          <a:effectLst/>
        </p:spPr>
        <p:txBody>
          <a:bodyPr wrap="none" lIns="92075" tIns="46038" rIns="92075" bIns="46038" anchor="ctr"/>
          <a:lstStyle/>
          <a:p>
            <a:endParaRPr lang="en-US" dirty="0"/>
          </a:p>
        </p:txBody>
      </p:sp>
      <p:sp>
        <p:nvSpPr>
          <p:cNvPr id="58381" name="Rectangle 13"/>
          <p:cNvSpPr>
            <a:spLocks noChangeArrowheads="1"/>
          </p:cNvSpPr>
          <p:nvPr/>
        </p:nvSpPr>
        <p:spPr bwMode="auto">
          <a:xfrm>
            <a:off x="1600200" y="4343400"/>
            <a:ext cx="2514600" cy="1447800"/>
          </a:xfrm>
          <a:prstGeom prst="rect">
            <a:avLst/>
          </a:prstGeom>
          <a:noFill/>
          <a:ln w="38100">
            <a:solidFill>
              <a:schemeClr val="hlink"/>
            </a:solidFill>
            <a:miter lim="800000"/>
            <a:headEnd/>
            <a:tailEnd/>
          </a:ln>
          <a:effectLst/>
        </p:spPr>
        <p:txBody>
          <a:bodyPr wrap="none" lIns="92075" tIns="46038" rIns="92075" bIns="46038" anchor="ctr"/>
          <a:lstStyle/>
          <a:p>
            <a:endParaRPr lang="en-US" dirty="0"/>
          </a:p>
        </p:txBody>
      </p:sp>
      <p:sp>
        <p:nvSpPr>
          <p:cNvPr id="58384" name="Rectangle 16"/>
          <p:cNvSpPr>
            <a:spLocks noChangeArrowheads="1"/>
          </p:cNvSpPr>
          <p:nvPr/>
        </p:nvSpPr>
        <p:spPr bwMode="auto">
          <a:xfrm>
            <a:off x="2971800" y="3429000"/>
            <a:ext cx="1371600" cy="457200"/>
          </a:xfrm>
          <a:prstGeom prst="rect">
            <a:avLst/>
          </a:prstGeom>
          <a:noFill/>
          <a:ln w="28575">
            <a:solidFill>
              <a:srgbClr val="FFFF00"/>
            </a:solidFill>
            <a:miter lim="800000"/>
            <a:headEnd/>
            <a:tailEnd/>
          </a:ln>
          <a:effectLst/>
        </p:spPr>
        <p:txBody>
          <a:bodyPr wrap="none" lIns="92075" tIns="46038" rIns="92075" bIns="46038" anchor="ctr"/>
          <a:lstStyle/>
          <a:p>
            <a:endParaRPr lang="en-US" dirty="0"/>
          </a:p>
        </p:txBody>
      </p:sp>
      <p:sp>
        <p:nvSpPr>
          <p:cNvPr id="58385" name="Rectangle 17"/>
          <p:cNvSpPr>
            <a:spLocks noChangeArrowheads="1"/>
          </p:cNvSpPr>
          <p:nvPr/>
        </p:nvSpPr>
        <p:spPr bwMode="auto">
          <a:xfrm>
            <a:off x="4800600" y="3429000"/>
            <a:ext cx="1371600" cy="457200"/>
          </a:xfrm>
          <a:prstGeom prst="rect">
            <a:avLst/>
          </a:prstGeom>
          <a:noFill/>
          <a:ln w="28575">
            <a:solidFill>
              <a:srgbClr val="FFFF00"/>
            </a:solidFill>
            <a:miter lim="800000"/>
            <a:headEnd/>
            <a:tailEnd/>
          </a:ln>
          <a:effectLst/>
        </p:spPr>
        <p:txBody>
          <a:bodyPr wrap="none" lIns="92075" tIns="46038" rIns="92075" bIns="46038" anchor="ctr"/>
          <a:lstStyle/>
          <a:p>
            <a:endParaRPr lang="en-US" dirty="0"/>
          </a:p>
        </p:txBody>
      </p:sp>
      <p:sp>
        <p:nvSpPr>
          <p:cNvPr id="58386" name="Rectangle 18"/>
          <p:cNvSpPr>
            <a:spLocks noChangeArrowheads="1"/>
          </p:cNvSpPr>
          <p:nvPr/>
        </p:nvSpPr>
        <p:spPr bwMode="auto">
          <a:xfrm>
            <a:off x="6629400" y="3429000"/>
            <a:ext cx="1371600" cy="457200"/>
          </a:xfrm>
          <a:prstGeom prst="rect">
            <a:avLst/>
          </a:prstGeom>
          <a:noFill/>
          <a:ln w="28575">
            <a:solidFill>
              <a:schemeClr val="accent2"/>
            </a:solidFill>
            <a:miter lim="800000"/>
            <a:headEnd/>
            <a:tailEnd/>
          </a:ln>
          <a:effectLst/>
        </p:spPr>
        <p:txBody>
          <a:bodyPr wrap="none" lIns="92075" tIns="46038" rIns="92075" bIns="46038" anchor="ctr"/>
          <a:lstStyle/>
          <a:p>
            <a:endParaRPr lang="en-US" dirty="0"/>
          </a:p>
        </p:txBody>
      </p:sp>
      <p:sp>
        <p:nvSpPr>
          <p:cNvPr id="58387" name="Rectangle 19"/>
          <p:cNvSpPr>
            <a:spLocks noChangeArrowheads="1"/>
          </p:cNvSpPr>
          <p:nvPr/>
        </p:nvSpPr>
        <p:spPr bwMode="auto">
          <a:xfrm>
            <a:off x="5029200" y="4267200"/>
            <a:ext cx="2514600" cy="1447800"/>
          </a:xfrm>
          <a:prstGeom prst="rect">
            <a:avLst/>
          </a:prstGeom>
          <a:noFill/>
          <a:ln w="57150">
            <a:solidFill>
              <a:schemeClr val="hlink"/>
            </a:solidFill>
            <a:miter lim="800000"/>
            <a:headEnd/>
            <a:tailEnd/>
          </a:ln>
          <a:effectLst/>
        </p:spPr>
        <p:txBody>
          <a:bodyPr wrap="none" lIns="92075" tIns="46038" rIns="92075" bIns="46038" anchor="ctr"/>
          <a:lstStyle/>
          <a:p>
            <a:endParaRPr lang="en-US" dirty="0"/>
          </a:p>
        </p:txBody>
      </p:sp>
      <p:sp>
        <p:nvSpPr>
          <p:cNvPr id="58392" name="Line 24"/>
          <p:cNvSpPr>
            <a:spLocks noChangeShapeType="1"/>
          </p:cNvSpPr>
          <p:nvPr/>
        </p:nvSpPr>
        <p:spPr bwMode="auto">
          <a:xfrm>
            <a:off x="4114800" y="4800600"/>
            <a:ext cx="0" cy="0"/>
          </a:xfrm>
          <a:prstGeom prst="line">
            <a:avLst/>
          </a:prstGeom>
          <a:noFill/>
          <a:ln w="9525">
            <a:solidFill>
              <a:schemeClr val="tx1"/>
            </a:solidFill>
            <a:round/>
            <a:headEnd/>
            <a:tailEnd/>
          </a:ln>
          <a:effectLst/>
        </p:spPr>
        <p:txBody>
          <a:bodyPr wrap="none" lIns="92075" tIns="46038" rIns="92075" bIns="46038" anchor="ctr"/>
          <a:lstStyle/>
          <a:p>
            <a:endParaRPr lang="en-US" dirty="0"/>
          </a:p>
        </p:txBody>
      </p:sp>
      <p:sp>
        <p:nvSpPr>
          <p:cNvPr id="58395" name="Line 27"/>
          <p:cNvSpPr>
            <a:spLocks noChangeShapeType="1"/>
          </p:cNvSpPr>
          <p:nvPr/>
        </p:nvSpPr>
        <p:spPr bwMode="auto">
          <a:xfrm>
            <a:off x="4572000" y="4876800"/>
            <a:ext cx="457200" cy="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396" name="Line 28"/>
          <p:cNvSpPr>
            <a:spLocks noChangeShapeType="1"/>
          </p:cNvSpPr>
          <p:nvPr/>
        </p:nvSpPr>
        <p:spPr bwMode="auto">
          <a:xfrm flipH="1">
            <a:off x="4114800" y="4876800"/>
            <a:ext cx="457200" cy="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397" name="Line 29"/>
          <p:cNvSpPr>
            <a:spLocks noChangeShapeType="1"/>
          </p:cNvSpPr>
          <p:nvPr/>
        </p:nvSpPr>
        <p:spPr bwMode="auto">
          <a:xfrm>
            <a:off x="4572000" y="3276600"/>
            <a:ext cx="2743200" cy="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398" name="Line 30"/>
          <p:cNvSpPr>
            <a:spLocks noChangeShapeType="1"/>
          </p:cNvSpPr>
          <p:nvPr/>
        </p:nvSpPr>
        <p:spPr bwMode="auto">
          <a:xfrm>
            <a:off x="7315200" y="3276600"/>
            <a:ext cx="0" cy="15240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399" name="Line 31"/>
          <p:cNvSpPr>
            <a:spLocks noChangeShapeType="1"/>
          </p:cNvSpPr>
          <p:nvPr/>
        </p:nvSpPr>
        <p:spPr bwMode="auto">
          <a:xfrm>
            <a:off x="5562600" y="3276600"/>
            <a:ext cx="0" cy="15240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400" name="Line 32"/>
          <p:cNvSpPr>
            <a:spLocks noChangeShapeType="1"/>
          </p:cNvSpPr>
          <p:nvPr/>
        </p:nvSpPr>
        <p:spPr bwMode="auto">
          <a:xfrm flipH="1">
            <a:off x="1981200" y="3276600"/>
            <a:ext cx="2590800" cy="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401" name="Line 33"/>
          <p:cNvSpPr>
            <a:spLocks noChangeShapeType="1"/>
          </p:cNvSpPr>
          <p:nvPr/>
        </p:nvSpPr>
        <p:spPr bwMode="auto">
          <a:xfrm>
            <a:off x="3657600" y="3276600"/>
            <a:ext cx="0" cy="15240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402" name="Line 34"/>
          <p:cNvSpPr>
            <a:spLocks noChangeShapeType="1"/>
          </p:cNvSpPr>
          <p:nvPr/>
        </p:nvSpPr>
        <p:spPr bwMode="auto">
          <a:xfrm>
            <a:off x="1981200" y="3276600"/>
            <a:ext cx="0" cy="15240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403" name="Line 35"/>
          <p:cNvSpPr>
            <a:spLocks noChangeShapeType="1"/>
          </p:cNvSpPr>
          <p:nvPr/>
        </p:nvSpPr>
        <p:spPr bwMode="auto">
          <a:xfrm>
            <a:off x="4572000" y="2286000"/>
            <a:ext cx="0" cy="259080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404" name="Text Box 36"/>
          <p:cNvSpPr txBox="1">
            <a:spLocks noChangeArrowheads="1"/>
          </p:cNvSpPr>
          <p:nvPr/>
        </p:nvSpPr>
        <p:spPr bwMode="auto">
          <a:xfrm>
            <a:off x="3810000" y="1524000"/>
            <a:ext cx="1524000" cy="713658"/>
          </a:xfrm>
          <a:prstGeom prst="rect">
            <a:avLst/>
          </a:prstGeom>
          <a:noFill/>
          <a:ln w="9525">
            <a:noFill/>
            <a:miter lim="800000"/>
            <a:headEnd/>
            <a:tailEnd/>
          </a:ln>
          <a:effectLst/>
        </p:spPr>
        <p:txBody>
          <a:bodyPr lIns="92075" tIns="46038" rIns="92075" bIns="46038">
            <a:spAutoFit/>
          </a:bodyPr>
          <a:lstStyle/>
          <a:p>
            <a:pPr algn="ctr">
              <a:buFontTx/>
              <a:buNone/>
            </a:pPr>
            <a:r>
              <a:rPr kumimoji="0" lang="en-US" sz="1800" u="sng" dirty="0">
                <a:solidFill>
                  <a:schemeClr val="bg1"/>
                </a:solidFill>
              </a:rPr>
              <a:t>PLENARY</a:t>
            </a:r>
          </a:p>
          <a:p>
            <a:pPr algn="ctr">
              <a:buFontTx/>
              <a:buNone/>
            </a:pPr>
            <a:r>
              <a:rPr kumimoji="0" lang="en-US" u="sng" dirty="0">
                <a:solidFill>
                  <a:schemeClr val="bg1"/>
                </a:solidFill>
              </a:rPr>
              <a:t>(Chairman)</a:t>
            </a:r>
            <a:r>
              <a:rPr kumimoji="0" lang="en-US" dirty="0">
                <a:solidFill>
                  <a:schemeClr val="bg1"/>
                </a:solidFill>
              </a:rPr>
              <a:t> </a:t>
            </a:r>
          </a:p>
        </p:txBody>
      </p:sp>
      <p:sp>
        <p:nvSpPr>
          <p:cNvPr id="58409" name="Text Box 41"/>
          <p:cNvSpPr txBox="1">
            <a:spLocks noChangeArrowheads="1"/>
          </p:cNvSpPr>
          <p:nvPr/>
        </p:nvSpPr>
        <p:spPr bwMode="auto">
          <a:xfrm>
            <a:off x="1905000" y="2514600"/>
            <a:ext cx="2298700" cy="516681"/>
          </a:xfrm>
          <a:prstGeom prst="rect">
            <a:avLst/>
          </a:prstGeom>
          <a:noFill/>
          <a:ln w="9525">
            <a:noFill/>
            <a:miter lim="800000"/>
            <a:headEnd/>
            <a:tailEnd/>
          </a:ln>
          <a:effectLst/>
        </p:spPr>
        <p:txBody>
          <a:bodyPr lIns="92075" tIns="46038" rIns="92075" bIns="46038">
            <a:noAutofit/>
          </a:bodyPr>
          <a:lstStyle/>
          <a:p>
            <a:pPr>
              <a:lnSpc>
                <a:spcPct val="40000"/>
              </a:lnSpc>
              <a:buFontTx/>
              <a:buNone/>
            </a:pPr>
            <a:r>
              <a:rPr kumimoji="0" lang="en-US" sz="1200" dirty="0" smtClean="0">
                <a:solidFill>
                  <a:schemeClr val="bg1"/>
                </a:solidFill>
              </a:rPr>
              <a:t>Com 6 </a:t>
            </a:r>
          </a:p>
          <a:p>
            <a:pPr>
              <a:lnSpc>
                <a:spcPct val="40000"/>
              </a:lnSpc>
              <a:buFontTx/>
              <a:buNone/>
            </a:pPr>
            <a:r>
              <a:rPr kumimoji="0" lang="en-US" sz="1200" dirty="0" smtClean="0">
                <a:solidFill>
                  <a:schemeClr val="bg1"/>
                </a:solidFill>
              </a:rPr>
              <a:t>Future Agendas</a:t>
            </a:r>
          </a:p>
          <a:p>
            <a:pPr>
              <a:lnSpc>
                <a:spcPct val="40000"/>
              </a:lnSpc>
              <a:buFontTx/>
              <a:buNone/>
            </a:pPr>
            <a:r>
              <a:rPr kumimoji="0" lang="en-US" sz="1200" dirty="0" smtClean="0">
                <a:solidFill>
                  <a:schemeClr val="bg1"/>
                </a:solidFill>
              </a:rPr>
              <a:t>Revision of Res and Recs </a:t>
            </a:r>
            <a:endParaRPr kumimoji="0" lang="en-US" sz="1200" dirty="0">
              <a:solidFill>
                <a:schemeClr val="bg1"/>
              </a:solidFill>
            </a:endParaRPr>
          </a:p>
        </p:txBody>
      </p:sp>
      <p:sp>
        <p:nvSpPr>
          <p:cNvPr id="58410" name="Line 42"/>
          <p:cNvSpPr>
            <a:spLocks noChangeShapeType="1"/>
          </p:cNvSpPr>
          <p:nvPr/>
        </p:nvSpPr>
        <p:spPr bwMode="auto">
          <a:xfrm>
            <a:off x="4114800" y="2743200"/>
            <a:ext cx="457200" cy="0"/>
          </a:xfrm>
          <a:prstGeom prst="line">
            <a:avLst/>
          </a:prstGeom>
          <a:noFill/>
          <a:ln w="9525">
            <a:solidFill>
              <a:schemeClr val="bg1"/>
            </a:solidFill>
            <a:round/>
            <a:headEnd/>
            <a:tailEnd/>
          </a:ln>
          <a:effectLst/>
        </p:spPr>
        <p:txBody>
          <a:bodyPr wrap="none" lIns="92075" tIns="46038" rIns="92075" bIns="46038" anchor="ctr"/>
          <a:lstStyle/>
          <a:p>
            <a:endParaRPr lang="en-US" dirty="0"/>
          </a:p>
        </p:txBody>
      </p:sp>
      <p:sp>
        <p:nvSpPr>
          <p:cNvPr id="58415" name="Text Box 47"/>
          <p:cNvSpPr txBox="1">
            <a:spLocks noChangeArrowheads="1"/>
          </p:cNvSpPr>
          <p:nvPr/>
        </p:nvSpPr>
        <p:spPr bwMode="auto">
          <a:xfrm>
            <a:off x="1371600" y="3581400"/>
            <a:ext cx="1235075" cy="331310"/>
          </a:xfrm>
          <a:prstGeom prst="rect">
            <a:avLst/>
          </a:prstGeom>
          <a:noFill/>
          <a:ln w="9525">
            <a:noFill/>
            <a:miter lim="800000"/>
            <a:headEnd/>
            <a:tailEnd/>
          </a:ln>
          <a:effectLst/>
        </p:spPr>
        <p:txBody>
          <a:bodyPr lIns="92075" tIns="46038" rIns="92075" bIns="46038">
            <a:spAutoFit/>
          </a:bodyPr>
          <a:lstStyle/>
          <a:p>
            <a:pPr>
              <a:lnSpc>
                <a:spcPct val="20000"/>
              </a:lnSpc>
              <a:buFontTx/>
              <a:buNone/>
            </a:pPr>
            <a:r>
              <a:rPr kumimoji="0" lang="en-US" sz="1200" dirty="0">
                <a:solidFill>
                  <a:srgbClr val="FFFF00"/>
                </a:solidFill>
              </a:rPr>
              <a:t>Com 1</a:t>
            </a:r>
          </a:p>
          <a:p>
            <a:pPr>
              <a:lnSpc>
                <a:spcPct val="20000"/>
              </a:lnSpc>
              <a:buFontTx/>
              <a:buNone/>
            </a:pPr>
            <a:r>
              <a:rPr kumimoji="0" lang="en-US" sz="1200" dirty="0">
                <a:solidFill>
                  <a:srgbClr val="FFFF00"/>
                </a:solidFill>
              </a:rPr>
              <a:t>Steering</a:t>
            </a:r>
            <a:r>
              <a:rPr kumimoji="0" lang="en-US" dirty="0">
                <a:solidFill>
                  <a:srgbClr val="FFFF00"/>
                </a:solidFill>
              </a:rPr>
              <a:t> </a:t>
            </a:r>
          </a:p>
        </p:txBody>
      </p:sp>
      <p:sp>
        <p:nvSpPr>
          <p:cNvPr id="58417" name="Text Box 49"/>
          <p:cNvSpPr txBox="1">
            <a:spLocks noChangeArrowheads="1"/>
          </p:cNvSpPr>
          <p:nvPr/>
        </p:nvSpPr>
        <p:spPr bwMode="auto">
          <a:xfrm>
            <a:off x="3124200" y="3581400"/>
            <a:ext cx="1235075" cy="331310"/>
          </a:xfrm>
          <a:prstGeom prst="rect">
            <a:avLst/>
          </a:prstGeom>
          <a:noFill/>
          <a:ln w="9525">
            <a:noFill/>
            <a:miter lim="800000"/>
            <a:headEnd/>
            <a:tailEnd/>
          </a:ln>
          <a:effectLst/>
        </p:spPr>
        <p:txBody>
          <a:bodyPr lIns="92075" tIns="46038" rIns="92075" bIns="46038">
            <a:spAutoFit/>
          </a:bodyPr>
          <a:lstStyle/>
          <a:p>
            <a:pPr>
              <a:lnSpc>
                <a:spcPct val="20000"/>
              </a:lnSpc>
              <a:buFontTx/>
              <a:buNone/>
            </a:pPr>
            <a:r>
              <a:rPr kumimoji="0" lang="en-US" sz="1200" dirty="0">
                <a:solidFill>
                  <a:schemeClr val="accent1"/>
                </a:solidFill>
              </a:rPr>
              <a:t>   </a:t>
            </a:r>
            <a:r>
              <a:rPr kumimoji="0" lang="en-US" sz="1200" dirty="0">
                <a:solidFill>
                  <a:srgbClr val="FFFF00"/>
                </a:solidFill>
              </a:rPr>
              <a:t>Com 2 </a:t>
            </a:r>
          </a:p>
          <a:p>
            <a:pPr>
              <a:lnSpc>
                <a:spcPct val="20000"/>
              </a:lnSpc>
              <a:buFontTx/>
              <a:buNone/>
            </a:pPr>
            <a:r>
              <a:rPr kumimoji="0" lang="en-US" sz="1200" dirty="0">
                <a:solidFill>
                  <a:srgbClr val="FFFF00"/>
                </a:solidFill>
              </a:rPr>
              <a:t>Credentials</a:t>
            </a:r>
            <a:r>
              <a:rPr kumimoji="0" lang="en-US" dirty="0">
                <a:solidFill>
                  <a:srgbClr val="FFFF00"/>
                </a:solidFill>
              </a:rPr>
              <a:t> </a:t>
            </a:r>
          </a:p>
        </p:txBody>
      </p:sp>
      <p:sp>
        <p:nvSpPr>
          <p:cNvPr id="58418" name="Text Box 50"/>
          <p:cNvSpPr txBox="1">
            <a:spLocks noChangeArrowheads="1"/>
          </p:cNvSpPr>
          <p:nvPr/>
        </p:nvSpPr>
        <p:spPr bwMode="auto">
          <a:xfrm>
            <a:off x="4953000" y="3581400"/>
            <a:ext cx="1235075" cy="331310"/>
          </a:xfrm>
          <a:prstGeom prst="rect">
            <a:avLst/>
          </a:prstGeom>
          <a:noFill/>
          <a:ln w="9525">
            <a:noFill/>
            <a:miter lim="800000"/>
            <a:headEnd/>
            <a:tailEnd/>
          </a:ln>
          <a:effectLst/>
        </p:spPr>
        <p:txBody>
          <a:bodyPr lIns="92075" tIns="46038" rIns="92075" bIns="46038">
            <a:spAutoFit/>
          </a:bodyPr>
          <a:lstStyle/>
          <a:p>
            <a:pPr>
              <a:lnSpc>
                <a:spcPct val="20000"/>
              </a:lnSpc>
              <a:buFontTx/>
              <a:buNone/>
            </a:pPr>
            <a:r>
              <a:rPr kumimoji="0" lang="en-US" sz="1200" dirty="0">
                <a:solidFill>
                  <a:srgbClr val="FFFF00"/>
                </a:solidFill>
              </a:rPr>
              <a:t>Com 3 </a:t>
            </a:r>
          </a:p>
          <a:p>
            <a:pPr>
              <a:lnSpc>
                <a:spcPct val="20000"/>
              </a:lnSpc>
              <a:buFontTx/>
              <a:buNone/>
            </a:pPr>
            <a:r>
              <a:rPr kumimoji="0" lang="en-US" sz="1200" dirty="0">
                <a:solidFill>
                  <a:srgbClr val="FFFF00"/>
                </a:solidFill>
              </a:rPr>
              <a:t>Budget</a:t>
            </a:r>
            <a:r>
              <a:rPr kumimoji="0" lang="en-US" dirty="0">
                <a:solidFill>
                  <a:srgbClr val="FFFF00"/>
                </a:solidFill>
              </a:rPr>
              <a:t>  </a:t>
            </a:r>
          </a:p>
        </p:txBody>
      </p:sp>
      <p:sp>
        <p:nvSpPr>
          <p:cNvPr id="58419" name="Text Box 51"/>
          <p:cNvSpPr txBox="1">
            <a:spLocks noChangeArrowheads="1"/>
          </p:cNvSpPr>
          <p:nvPr/>
        </p:nvSpPr>
        <p:spPr bwMode="auto">
          <a:xfrm>
            <a:off x="6629400" y="3581400"/>
            <a:ext cx="1295400" cy="301237"/>
          </a:xfrm>
          <a:prstGeom prst="rect">
            <a:avLst/>
          </a:prstGeom>
          <a:noFill/>
          <a:ln w="9525">
            <a:noFill/>
            <a:miter lim="800000"/>
            <a:headEnd/>
            <a:tailEnd/>
          </a:ln>
          <a:effectLst/>
        </p:spPr>
        <p:txBody>
          <a:bodyPr lIns="92075" tIns="46038" rIns="92075" bIns="46038">
            <a:spAutoFit/>
          </a:bodyPr>
          <a:lstStyle/>
          <a:p>
            <a:pPr>
              <a:lnSpc>
                <a:spcPct val="20000"/>
              </a:lnSpc>
              <a:buFontTx/>
              <a:buNone/>
            </a:pPr>
            <a:r>
              <a:rPr kumimoji="0" lang="en-US" sz="1200" dirty="0">
                <a:solidFill>
                  <a:schemeClr val="accent2"/>
                </a:solidFill>
              </a:rPr>
              <a:t>Com  </a:t>
            </a:r>
            <a:r>
              <a:rPr kumimoji="0" lang="en-US" sz="1200" dirty="0" smtClean="0">
                <a:solidFill>
                  <a:schemeClr val="accent2"/>
                </a:solidFill>
              </a:rPr>
              <a:t>7</a:t>
            </a:r>
            <a:endParaRPr kumimoji="0" lang="en-US" sz="1200" dirty="0">
              <a:solidFill>
                <a:schemeClr val="accent2"/>
              </a:solidFill>
            </a:endParaRPr>
          </a:p>
          <a:p>
            <a:pPr>
              <a:lnSpc>
                <a:spcPct val="20000"/>
              </a:lnSpc>
              <a:buFontTx/>
              <a:buNone/>
            </a:pPr>
            <a:r>
              <a:rPr kumimoji="0" lang="en-US" sz="1200" dirty="0">
                <a:solidFill>
                  <a:schemeClr val="accent2"/>
                </a:solidFill>
              </a:rPr>
              <a:t>Editorial</a:t>
            </a:r>
            <a:r>
              <a:rPr kumimoji="0" lang="en-US" dirty="0">
                <a:solidFill>
                  <a:schemeClr val="accent2"/>
                </a:solidFill>
              </a:rPr>
              <a:t> </a:t>
            </a:r>
          </a:p>
        </p:txBody>
      </p:sp>
      <p:sp>
        <p:nvSpPr>
          <p:cNvPr id="58420" name="Text Box 52"/>
          <p:cNvSpPr txBox="1">
            <a:spLocks noChangeArrowheads="1"/>
          </p:cNvSpPr>
          <p:nvPr/>
        </p:nvSpPr>
        <p:spPr bwMode="auto">
          <a:xfrm>
            <a:off x="4860925" y="3440113"/>
            <a:ext cx="233363" cy="368300"/>
          </a:xfrm>
          <a:prstGeom prst="rect">
            <a:avLst/>
          </a:prstGeom>
          <a:noFill/>
          <a:ln w="9525">
            <a:noFill/>
            <a:miter lim="800000"/>
            <a:headEnd/>
            <a:tailEnd/>
          </a:ln>
          <a:effectLst/>
        </p:spPr>
        <p:txBody>
          <a:bodyPr wrap="none" lIns="92075" tIns="46038" rIns="92075" bIns="46038">
            <a:spAutoFit/>
          </a:bodyPr>
          <a:lstStyle/>
          <a:p>
            <a:pPr>
              <a:buFontTx/>
              <a:buNone/>
            </a:pPr>
            <a:r>
              <a:rPr kumimoji="0" lang="en-US" dirty="0"/>
              <a:t> </a:t>
            </a:r>
          </a:p>
        </p:txBody>
      </p:sp>
      <p:sp>
        <p:nvSpPr>
          <p:cNvPr id="58421" name="Text Box 53"/>
          <p:cNvSpPr txBox="1">
            <a:spLocks noChangeArrowheads="1"/>
          </p:cNvSpPr>
          <p:nvPr/>
        </p:nvSpPr>
        <p:spPr bwMode="auto">
          <a:xfrm>
            <a:off x="6689725" y="3516313"/>
            <a:ext cx="233363" cy="368300"/>
          </a:xfrm>
          <a:prstGeom prst="rect">
            <a:avLst/>
          </a:prstGeom>
          <a:noFill/>
          <a:ln w="9525">
            <a:noFill/>
            <a:miter lim="800000"/>
            <a:headEnd/>
            <a:tailEnd/>
          </a:ln>
          <a:effectLst/>
        </p:spPr>
        <p:txBody>
          <a:bodyPr wrap="none" lIns="92075" tIns="46038" rIns="92075" bIns="46038">
            <a:spAutoFit/>
          </a:bodyPr>
          <a:lstStyle/>
          <a:p>
            <a:pPr>
              <a:buFontTx/>
              <a:buNone/>
            </a:pPr>
            <a:r>
              <a:rPr kumimoji="0" lang="en-US" dirty="0"/>
              <a:t> </a:t>
            </a:r>
          </a:p>
        </p:txBody>
      </p:sp>
      <p:sp>
        <p:nvSpPr>
          <p:cNvPr id="58425" name="Text Box 57"/>
          <p:cNvSpPr txBox="1">
            <a:spLocks noChangeArrowheads="1"/>
          </p:cNvSpPr>
          <p:nvPr/>
        </p:nvSpPr>
        <p:spPr bwMode="auto">
          <a:xfrm>
            <a:off x="1752600" y="4572000"/>
            <a:ext cx="2209800" cy="1272785"/>
          </a:xfrm>
          <a:prstGeom prst="rect">
            <a:avLst/>
          </a:prstGeom>
          <a:noFill/>
          <a:ln w="9525">
            <a:noFill/>
            <a:miter lim="800000"/>
            <a:headEnd/>
            <a:tailEnd/>
          </a:ln>
          <a:effectLst/>
        </p:spPr>
        <p:txBody>
          <a:bodyPr lIns="92075" tIns="46038" rIns="92075" bIns="46038">
            <a:spAutoFit/>
          </a:bodyPr>
          <a:lstStyle/>
          <a:p>
            <a:pPr>
              <a:buFontTx/>
              <a:buNone/>
            </a:pPr>
            <a:r>
              <a:rPr kumimoji="0" lang="en-US" dirty="0"/>
              <a:t>        </a:t>
            </a:r>
            <a:r>
              <a:rPr kumimoji="0" lang="en-US" sz="2000" dirty="0"/>
              <a:t>COM </a:t>
            </a:r>
            <a:r>
              <a:rPr kumimoji="0" lang="en-US" sz="2000" dirty="0" smtClean="0"/>
              <a:t>4</a:t>
            </a:r>
          </a:p>
          <a:p>
            <a:pPr>
              <a:buFontTx/>
              <a:buNone/>
            </a:pPr>
            <a:r>
              <a:rPr kumimoji="0" lang="en-US" sz="2000" dirty="0" smtClean="0"/>
              <a:t>13 Agenda Items  </a:t>
            </a:r>
          </a:p>
          <a:p>
            <a:pPr>
              <a:buFontTx/>
              <a:buNone/>
            </a:pPr>
            <a:endParaRPr kumimoji="0" lang="en-US" sz="2000" dirty="0"/>
          </a:p>
        </p:txBody>
      </p:sp>
      <p:sp>
        <p:nvSpPr>
          <p:cNvPr id="58426" name="Text Box 58"/>
          <p:cNvSpPr txBox="1">
            <a:spLocks noChangeArrowheads="1"/>
          </p:cNvSpPr>
          <p:nvPr/>
        </p:nvSpPr>
        <p:spPr bwMode="auto">
          <a:xfrm>
            <a:off x="5181600" y="4495800"/>
            <a:ext cx="2209800" cy="836769"/>
          </a:xfrm>
          <a:prstGeom prst="rect">
            <a:avLst/>
          </a:prstGeom>
          <a:noFill/>
          <a:ln w="9525">
            <a:noFill/>
            <a:miter lim="800000"/>
            <a:headEnd/>
            <a:tailEnd/>
          </a:ln>
          <a:effectLst/>
        </p:spPr>
        <p:txBody>
          <a:bodyPr lIns="92075" tIns="46038" rIns="92075" bIns="46038">
            <a:spAutoFit/>
          </a:bodyPr>
          <a:lstStyle/>
          <a:p>
            <a:pPr>
              <a:buFontTx/>
              <a:buNone/>
            </a:pPr>
            <a:r>
              <a:rPr kumimoji="0" lang="en-US" dirty="0"/>
              <a:t>        </a:t>
            </a:r>
            <a:r>
              <a:rPr kumimoji="0" lang="en-US" sz="2000" dirty="0"/>
              <a:t>COM </a:t>
            </a:r>
            <a:r>
              <a:rPr kumimoji="0" lang="en-US" sz="2000" dirty="0" smtClean="0"/>
              <a:t>5</a:t>
            </a:r>
          </a:p>
          <a:p>
            <a:pPr>
              <a:buFontTx/>
              <a:buNone/>
            </a:pPr>
            <a:r>
              <a:rPr kumimoji="0" lang="en-US" sz="2000" dirty="0" smtClean="0"/>
              <a:t>14 Agenda Items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19E5BF3-5B4F-4A8A-A0F7-869BA9E972CA}" type="datetime3">
              <a:rPr lang="en-US"/>
              <a:pPr/>
              <a:t>2 June 2010</a:t>
            </a:fld>
            <a:endParaRPr lang="en-US" dirty="0"/>
          </a:p>
        </p:txBody>
      </p:sp>
      <p:sp>
        <p:nvSpPr>
          <p:cNvPr id="5" name="Slide Number Placeholder 5"/>
          <p:cNvSpPr>
            <a:spLocks noGrp="1"/>
          </p:cNvSpPr>
          <p:nvPr>
            <p:ph type="sldNum" sz="quarter" idx="12"/>
          </p:nvPr>
        </p:nvSpPr>
        <p:spPr/>
        <p:txBody>
          <a:bodyPr/>
          <a:lstStyle/>
          <a:p>
            <a:fld id="{8C95DA21-7E29-4B64-A784-CBF526703DD1}" type="slidenum">
              <a:rPr lang="en-US"/>
              <a:pPr/>
              <a:t>9</a:t>
            </a:fld>
            <a:endParaRPr lang="en-US" dirty="0"/>
          </a:p>
        </p:txBody>
      </p:sp>
      <p:sp>
        <p:nvSpPr>
          <p:cNvPr id="47106" name="Rectangle 2"/>
          <p:cNvSpPr>
            <a:spLocks noGrp="1" noChangeArrowheads="1"/>
          </p:cNvSpPr>
          <p:nvPr>
            <p:ph type="title"/>
          </p:nvPr>
        </p:nvSpPr>
        <p:spPr>
          <a:xfrm>
            <a:off x="1066800" y="361950"/>
            <a:ext cx="7753350" cy="628650"/>
          </a:xfrm>
        </p:spPr>
        <p:txBody>
          <a:bodyPr/>
          <a:lstStyle/>
          <a:p>
            <a:r>
              <a:rPr lang="en-US" dirty="0">
                <a:solidFill>
                  <a:schemeClr val="bg1">
                    <a:lumMod val="95000"/>
                  </a:schemeClr>
                </a:solidFill>
              </a:rPr>
              <a:t>How Do WRCs Work:</a:t>
            </a:r>
            <a:br>
              <a:rPr lang="en-US" dirty="0">
                <a:solidFill>
                  <a:schemeClr val="bg1">
                    <a:lumMod val="95000"/>
                  </a:schemeClr>
                </a:solidFill>
              </a:rPr>
            </a:br>
            <a:r>
              <a:rPr lang="en-US" dirty="0">
                <a:solidFill>
                  <a:schemeClr val="bg1">
                    <a:lumMod val="95000"/>
                  </a:schemeClr>
                </a:solidFill>
              </a:rPr>
              <a:t>Mechanics </a:t>
            </a:r>
            <a:r>
              <a:rPr lang="en-US" sz="2000" b="0" dirty="0">
                <a:solidFill>
                  <a:schemeClr val="bg1">
                    <a:lumMod val="95000"/>
                  </a:schemeClr>
                </a:solidFill>
              </a:rPr>
              <a:t> </a:t>
            </a:r>
            <a:endParaRPr lang="en-US" dirty="0">
              <a:solidFill>
                <a:schemeClr val="bg1">
                  <a:lumMod val="95000"/>
                </a:schemeClr>
              </a:solidFill>
            </a:endParaRPr>
          </a:p>
        </p:txBody>
      </p:sp>
      <p:sp>
        <p:nvSpPr>
          <p:cNvPr id="47107" name="Rectangle 3"/>
          <p:cNvSpPr>
            <a:spLocks noGrp="1" noChangeArrowheads="1"/>
          </p:cNvSpPr>
          <p:nvPr>
            <p:ph type="body" idx="1"/>
          </p:nvPr>
        </p:nvSpPr>
        <p:spPr>
          <a:xfrm>
            <a:off x="838200" y="990600"/>
            <a:ext cx="8001000" cy="5181600"/>
          </a:xfrm>
        </p:spPr>
        <p:txBody>
          <a:bodyPr/>
          <a:lstStyle/>
          <a:p>
            <a:pPr>
              <a:lnSpc>
                <a:spcPct val="90000"/>
              </a:lnSpc>
              <a:buClr>
                <a:schemeClr val="tx1"/>
              </a:buClr>
            </a:pPr>
            <a:endParaRPr lang="en-US" sz="1800" dirty="0"/>
          </a:p>
          <a:p>
            <a:pPr>
              <a:lnSpc>
                <a:spcPct val="90000"/>
              </a:lnSpc>
              <a:buClr>
                <a:schemeClr val="bg1"/>
              </a:buClr>
            </a:pPr>
            <a:r>
              <a:rPr lang="en-US" sz="1800" dirty="0"/>
              <a:t>Compromise</a:t>
            </a:r>
            <a:r>
              <a:rPr lang="en-US" sz="1800" dirty="0">
                <a:solidFill>
                  <a:schemeClr val="tx1"/>
                </a:solidFill>
              </a:rPr>
              <a:t> </a:t>
            </a:r>
            <a:r>
              <a:rPr lang="en-US" sz="1800" dirty="0">
                <a:solidFill>
                  <a:schemeClr val="bg1"/>
                </a:solidFill>
              </a:rPr>
              <a:t>is sought to the maximum extent possible, votes are avoided as much as possible</a:t>
            </a:r>
          </a:p>
          <a:p>
            <a:pPr>
              <a:lnSpc>
                <a:spcPct val="90000"/>
              </a:lnSpc>
              <a:buClr>
                <a:schemeClr val="bg1"/>
              </a:buClr>
            </a:pPr>
            <a:r>
              <a:rPr lang="en-US" sz="1800" dirty="0">
                <a:solidFill>
                  <a:srgbClr val="FF0000"/>
                </a:solidFill>
              </a:rPr>
              <a:t>One country, one vote </a:t>
            </a:r>
            <a:r>
              <a:rPr lang="en-US" sz="1800" dirty="0">
                <a:solidFill>
                  <a:schemeClr val="bg1"/>
                </a:solidFill>
              </a:rPr>
              <a:t>rule favors the formation of (regional) </a:t>
            </a:r>
            <a:r>
              <a:rPr lang="en-US" sz="1800" dirty="0" smtClean="0">
                <a:solidFill>
                  <a:schemeClr val="bg1"/>
                </a:solidFill>
              </a:rPr>
              <a:t>blocs:</a:t>
            </a:r>
          </a:p>
          <a:p>
            <a:pPr lvl="1">
              <a:lnSpc>
                <a:spcPct val="90000"/>
              </a:lnSpc>
              <a:buNone/>
            </a:pPr>
            <a:r>
              <a:rPr lang="en-US" sz="1700" dirty="0" smtClean="0">
                <a:solidFill>
                  <a:schemeClr val="bg1"/>
                </a:solidFill>
              </a:rPr>
              <a:t>CEPT,  APT, CITEL, Arab Bloc, etc. </a:t>
            </a:r>
            <a:endParaRPr lang="en-US" sz="1700" dirty="0">
              <a:solidFill>
                <a:schemeClr val="bg1"/>
              </a:solidFill>
            </a:endParaRPr>
          </a:p>
          <a:p>
            <a:pPr>
              <a:lnSpc>
                <a:spcPct val="90000"/>
              </a:lnSpc>
              <a:buClr>
                <a:schemeClr val="bg1"/>
              </a:buClr>
            </a:pPr>
            <a:r>
              <a:rPr lang="en-US" sz="1800" dirty="0">
                <a:solidFill>
                  <a:schemeClr val="bg1"/>
                </a:solidFill>
              </a:rPr>
              <a:t>Delegations, representing </a:t>
            </a:r>
            <a:r>
              <a:rPr lang="en-US" sz="1800" u="sng" dirty="0">
                <a:solidFill>
                  <a:srgbClr val="FF0000"/>
                </a:solidFill>
              </a:rPr>
              <a:t>members</a:t>
            </a:r>
            <a:r>
              <a:rPr lang="en-US" sz="1800" dirty="0">
                <a:solidFill>
                  <a:schemeClr val="accent1"/>
                </a:solidFill>
              </a:rPr>
              <a:t> </a:t>
            </a:r>
            <a:r>
              <a:rPr lang="en-US" sz="1800" dirty="0" smtClean="0">
                <a:solidFill>
                  <a:schemeClr val="bg1"/>
                </a:solidFill>
              </a:rPr>
              <a:t>e.g</a:t>
            </a:r>
            <a:r>
              <a:rPr lang="en-US" sz="1800" dirty="0">
                <a:solidFill>
                  <a:schemeClr val="bg1"/>
                </a:solidFill>
              </a:rPr>
              <a:t>. IUCAF), work by trying to influence Administrations by: 	</a:t>
            </a:r>
            <a:endParaRPr lang="en-US" dirty="0">
              <a:solidFill>
                <a:schemeClr val="bg1"/>
              </a:solidFill>
            </a:endParaRPr>
          </a:p>
          <a:p>
            <a:pPr lvl="3">
              <a:lnSpc>
                <a:spcPct val="90000"/>
              </a:lnSpc>
              <a:buClr>
                <a:schemeClr val="bg1"/>
              </a:buClr>
              <a:buFontTx/>
              <a:buChar char="•"/>
            </a:pPr>
            <a:r>
              <a:rPr lang="en-US" sz="1600" dirty="0">
                <a:solidFill>
                  <a:srgbClr val="FFFF00"/>
                </a:solidFill>
              </a:rPr>
              <a:t>Lobbying</a:t>
            </a:r>
          </a:p>
          <a:p>
            <a:pPr lvl="3">
              <a:lnSpc>
                <a:spcPct val="90000"/>
              </a:lnSpc>
              <a:buClr>
                <a:schemeClr val="bg1"/>
              </a:buClr>
              <a:buFontTx/>
              <a:buChar char="•"/>
            </a:pPr>
            <a:r>
              <a:rPr lang="en-US" sz="1600" dirty="0" smtClean="0">
                <a:solidFill>
                  <a:srgbClr val="FFFF00"/>
                </a:solidFill>
              </a:rPr>
              <a:t>Distributing Information </a:t>
            </a:r>
            <a:r>
              <a:rPr lang="en-US" sz="1600" dirty="0">
                <a:solidFill>
                  <a:srgbClr val="FFFF00"/>
                </a:solidFill>
              </a:rPr>
              <a:t>p</a:t>
            </a:r>
            <a:r>
              <a:rPr lang="en-US" sz="1600" dirty="0" smtClean="0">
                <a:solidFill>
                  <a:srgbClr val="FFFF00"/>
                </a:solidFill>
              </a:rPr>
              <a:t>apers </a:t>
            </a:r>
            <a:endParaRPr lang="en-US" sz="1600" dirty="0">
              <a:solidFill>
                <a:srgbClr val="FFFF00"/>
              </a:solidFill>
            </a:endParaRPr>
          </a:p>
          <a:p>
            <a:pPr lvl="3">
              <a:lnSpc>
                <a:spcPct val="90000"/>
              </a:lnSpc>
              <a:buClr>
                <a:schemeClr val="bg1"/>
              </a:buClr>
              <a:buFontTx/>
              <a:buChar char="•"/>
            </a:pPr>
            <a:r>
              <a:rPr lang="en-US" sz="1600" dirty="0">
                <a:solidFill>
                  <a:srgbClr val="FFFF00"/>
                </a:solidFill>
              </a:rPr>
              <a:t>Addressing the Floor, </a:t>
            </a:r>
            <a:r>
              <a:rPr lang="en-US" sz="1600" dirty="0" smtClean="0">
                <a:solidFill>
                  <a:srgbClr val="FFFF00"/>
                </a:solidFill>
              </a:rPr>
              <a:t>when allowed </a:t>
            </a:r>
            <a:r>
              <a:rPr lang="en-US" sz="1600" dirty="0">
                <a:solidFill>
                  <a:srgbClr val="FFFF00"/>
                </a:solidFill>
              </a:rPr>
              <a:t>to </a:t>
            </a:r>
            <a:r>
              <a:rPr lang="en-US" sz="1600" dirty="0" smtClean="0">
                <a:solidFill>
                  <a:srgbClr val="FFFF00"/>
                </a:solidFill>
              </a:rPr>
              <a:t>do </a:t>
            </a:r>
            <a:r>
              <a:rPr lang="en-US" sz="1600" dirty="0">
                <a:solidFill>
                  <a:srgbClr val="FFFF00"/>
                </a:solidFill>
              </a:rPr>
              <a:t>s</a:t>
            </a:r>
            <a:r>
              <a:rPr lang="en-US" sz="1600" dirty="0" smtClean="0">
                <a:solidFill>
                  <a:srgbClr val="FFFF00"/>
                </a:solidFill>
              </a:rPr>
              <a:t>o </a:t>
            </a:r>
            <a:endParaRPr lang="en-US" sz="1600" dirty="0">
              <a:solidFill>
                <a:srgbClr val="FFFF00"/>
              </a:solidFill>
            </a:endParaRPr>
          </a:p>
          <a:p>
            <a:pPr lvl="3">
              <a:lnSpc>
                <a:spcPct val="90000"/>
              </a:lnSpc>
              <a:buClr>
                <a:schemeClr val="bg1"/>
              </a:buClr>
              <a:buFontTx/>
              <a:buChar char="•"/>
            </a:pPr>
            <a:r>
              <a:rPr lang="en-US" sz="1600" dirty="0">
                <a:solidFill>
                  <a:srgbClr val="FFFF00"/>
                </a:solidFill>
              </a:rPr>
              <a:t>Any other way possible</a:t>
            </a:r>
            <a:r>
              <a:rPr lang="en-US" sz="1500" dirty="0">
                <a:solidFill>
                  <a:srgbClr val="FFFF00"/>
                </a:solidFill>
              </a:rPr>
              <a:t>, </a:t>
            </a:r>
            <a:r>
              <a:rPr lang="en-US" sz="1200" dirty="0">
                <a:solidFill>
                  <a:srgbClr val="FFFF00"/>
                </a:solidFill>
              </a:rPr>
              <a:t>(some legal, some less so</a:t>
            </a:r>
            <a:r>
              <a:rPr lang="en-US" sz="800" dirty="0">
                <a:solidFill>
                  <a:srgbClr val="FFFF00"/>
                </a:solidFill>
              </a:rPr>
              <a:t>)</a:t>
            </a:r>
            <a:endParaRPr lang="en-US" sz="1500" dirty="0">
              <a:solidFill>
                <a:srgbClr val="FFFF00"/>
              </a:solidFill>
            </a:endParaRPr>
          </a:p>
          <a:p>
            <a:pPr>
              <a:lnSpc>
                <a:spcPct val="90000"/>
              </a:lnSpc>
              <a:buClr>
                <a:schemeClr val="bg1"/>
              </a:buClr>
            </a:pPr>
            <a:r>
              <a:rPr lang="en-US" sz="1800" dirty="0">
                <a:solidFill>
                  <a:schemeClr val="bg1"/>
                </a:solidFill>
              </a:rPr>
              <a:t>Radio Astronomers participate through:</a:t>
            </a:r>
          </a:p>
          <a:p>
            <a:pPr lvl="3">
              <a:lnSpc>
                <a:spcPct val="90000"/>
              </a:lnSpc>
              <a:buFontTx/>
              <a:buChar char="•"/>
            </a:pPr>
            <a:r>
              <a:rPr lang="en-US" sz="1600" dirty="0">
                <a:solidFill>
                  <a:srgbClr val="FF0000"/>
                </a:solidFill>
              </a:rPr>
              <a:t>National Delegations </a:t>
            </a:r>
            <a:r>
              <a:rPr lang="en-US" sz="1600" dirty="0">
                <a:solidFill>
                  <a:schemeClr val="bg1"/>
                </a:solidFill>
              </a:rPr>
              <a:t>(participate in developing national positions, delegation meetings, as spokespersons, etc., they are however, bound by national </a:t>
            </a:r>
            <a:r>
              <a:rPr lang="en-US" sz="1600" dirty="0" smtClean="0">
                <a:solidFill>
                  <a:schemeClr val="bg1"/>
                </a:solidFill>
              </a:rPr>
              <a:t>positions) </a:t>
            </a:r>
            <a:endParaRPr lang="en-US" sz="1600" dirty="0">
              <a:solidFill>
                <a:schemeClr val="bg1"/>
              </a:solidFill>
            </a:endParaRPr>
          </a:p>
          <a:p>
            <a:pPr lvl="3">
              <a:lnSpc>
                <a:spcPct val="90000"/>
              </a:lnSpc>
              <a:buFontTx/>
              <a:buChar char="•"/>
            </a:pPr>
            <a:r>
              <a:rPr lang="en-US" sz="1600" dirty="0">
                <a:solidFill>
                  <a:srgbClr val="FF0000"/>
                </a:solidFill>
              </a:rPr>
              <a:t>IUCAF </a:t>
            </a:r>
            <a:r>
              <a:rPr lang="en-US" sz="1600" dirty="0">
                <a:solidFill>
                  <a:schemeClr val="bg1"/>
                </a:solidFill>
              </a:rPr>
              <a:t>(free to lobby, not bound by [but </a:t>
            </a:r>
            <a:r>
              <a:rPr lang="en-US" sz="1600" dirty="0" smtClean="0">
                <a:solidFill>
                  <a:schemeClr val="bg1"/>
                </a:solidFill>
              </a:rPr>
              <a:t>in most cases </a:t>
            </a:r>
            <a:r>
              <a:rPr lang="en-US" sz="1600" dirty="0">
                <a:solidFill>
                  <a:schemeClr val="bg1"/>
                </a:solidFill>
              </a:rPr>
              <a:t>also unable </a:t>
            </a:r>
            <a:r>
              <a:rPr lang="en-US" sz="1600" dirty="0" smtClean="0">
                <a:solidFill>
                  <a:schemeClr val="bg1"/>
                </a:solidFill>
              </a:rPr>
              <a:t>to] influence </a:t>
            </a:r>
            <a:r>
              <a:rPr lang="en-US" sz="1600" dirty="0">
                <a:solidFill>
                  <a:schemeClr val="bg1"/>
                </a:solidFill>
              </a:rPr>
              <a:t>national positions)  </a:t>
            </a:r>
          </a:p>
          <a:p>
            <a:pPr lvl="3">
              <a:lnSpc>
                <a:spcPct val="90000"/>
              </a:lnSpc>
              <a:buFontTx/>
              <a:buChar char="•"/>
            </a:pPr>
            <a:r>
              <a:rPr lang="en-US" sz="1600" dirty="0" smtClean="0">
                <a:solidFill>
                  <a:schemeClr val="bg1"/>
                </a:solidFill>
              </a:rPr>
              <a:t>Most countries do not allow simultaneous participation in national and Member delegations, but some do. </a:t>
            </a:r>
            <a:r>
              <a:rPr lang="en-US" sz="1600" dirty="0">
                <a:solidFill>
                  <a:schemeClr val="bg1"/>
                </a:solidFill>
              </a:rPr>
              <a:t/>
            </a:r>
            <a:br>
              <a:rPr lang="en-US" sz="1600" dirty="0">
                <a:solidFill>
                  <a:schemeClr val="bg1"/>
                </a:solidFill>
              </a:rPr>
            </a:br>
            <a:endParaRPr lang="en-US" sz="16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SF logo">
  <a:themeElements>
    <a:clrScheme name="">
      <a:dk1>
        <a:srgbClr val="000000"/>
      </a:dk1>
      <a:lt1>
        <a:srgbClr val="FFFFFF"/>
      </a:lt1>
      <a:dk2>
        <a:srgbClr val="000000"/>
      </a:dk2>
      <a:lt2>
        <a:srgbClr val="919191"/>
      </a:lt2>
      <a:accent1>
        <a:srgbClr val="063DE8"/>
      </a:accent1>
      <a:accent2>
        <a:srgbClr val="00AE00"/>
      </a:accent2>
      <a:accent3>
        <a:srgbClr val="FFFFFF"/>
      </a:accent3>
      <a:accent4>
        <a:srgbClr val="000000"/>
      </a:accent4>
      <a:accent5>
        <a:srgbClr val="AAAFF2"/>
      </a:accent5>
      <a:accent6>
        <a:srgbClr val="009D00"/>
      </a:accent6>
      <a:hlink>
        <a:srgbClr val="FC0128"/>
      </a:hlink>
      <a:folHlink>
        <a:srgbClr val="CECECE"/>
      </a:folHlink>
    </a:clrScheme>
    <a:fontScheme name="NSF log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ts val="500"/>
          </a:spcBef>
          <a:spcAft>
            <a:spcPts val="500"/>
          </a:spcAft>
          <a:buClr>
            <a:schemeClr val="tx2"/>
          </a:buClr>
          <a:buSzPct val="160000"/>
          <a:buFontTx/>
          <a:buChar char="•"/>
          <a:tabLst/>
          <a:defRPr kumimoji="1" lang="en-US" sz="1400" b="1" i="0" u="none" strike="noStrike" cap="none" normalizeH="0" baseline="0" smtClean="0">
            <a:ln>
              <a:noFill/>
            </a:ln>
            <a:solidFill>
              <a:schemeClr val="hlink"/>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ts val="500"/>
          </a:spcBef>
          <a:spcAft>
            <a:spcPts val="500"/>
          </a:spcAft>
          <a:buClr>
            <a:schemeClr val="tx2"/>
          </a:buClr>
          <a:buSzPct val="160000"/>
          <a:buFontTx/>
          <a:buChar char="•"/>
          <a:tabLst/>
          <a:defRPr kumimoji="1" lang="en-US" sz="1400" b="1" i="0" u="none" strike="noStrike" cap="none" normalizeH="0" baseline="0" smtClean="0">
            <a:ln>
              <a:noFill/>
            </a:ln>
            <a:solidFill>
              <a:schemeClr val="hlink"/>
            </a:solidFill>
            <a:effectLst/>
            <a:latin typeface="Arial" pitchFamily="34" charset="0"/>
          </a:defRPr>
        </a:defPPr>
      </a:lstStyle>
    </a:lnDef>
  </a:objectDefaults>
  <a:extraClrSchemeLst>
    <a:extraClrScheme>
      <a:clrScheme name="NSF log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SF log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SF log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SF log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SF log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SF log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SF log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R:\PPUSER\NSF logo.pot</Template>
  <TotalTime>1841</TotalTime>
  <Words>1577</Words>
  <Application>Microsoft Office PowerPoint</Application>
  <PresentationFormat>OHP</PresentationFormat>
  <Paragraphs>334</Paragraphs>
  <Slides>23</Slides>
  <Notes>18</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NSF logo</vt:lpstr>
      <vt:lpstr>World Radiocommunication Conferences (WRCs)</vt:lpstr>
      <vt:lpstr>スライド 2</vt:lpstr>
      <vt:lpstr>スライド 3</vt:lpstr>
      <vt:lpstr>The ITU Framework</vt:lpstr>
      <vt:lpstr>How Can WRCs Impact  Radio Astronomy? </vt:lpstr>
      <vt:lpstr>How Do WRCs Work:  Agendas and Proposals</vt:lpstr>
      <vt:lpstr>Proposals: An Example </vt:lpstr>
      <vt:lpstr>STRUCTURE OF WRC-07 </vt:lpstr>
      <vt:lpstr>How Do WRCs Work: Mechanics  </vt:lpstr>
      <vt:lpstr>The Mechanics of WRCs</vt:lpstr>
      <vt:lpstr>Consensus Reached : Mm-wave Allocations (WRC-00)</vt:lpstr>
      <vt:lpstr>WRC Output</vt:lpstr>
      <vt:lpstr>WRC-12  AI 1.6 - The Item of Major  Interest to Radio Astronomy</vt:lpstr>
      <vt:lpstr>(Some) Other WRC-12 Agenda Items  of Interest to Radio Astronomy  </vt:lpstr>
      <vt:lpstr>AIs that May Impact Radio Astronomy</vt:lpstr>
      <vt:lpstr>WRC Preparations:  The International Process</vt:lpstr>
      <vt:lpstr>REFERENCES</vt:lpstr>
      <vt:lpstr>Back Up Slides</vt:lpstr>
      <vt:lpstr>WRCs: History (1)</vt:lpstr>
      <vt:lpstr>WRCs: History (2)</vt:lpstr>
      <vt:lpstr>Radio Astronomy at WRCs </vt:lpstr>
      <vt:lpstr>Radio Astronomy at WRCs (2)</vt:lpstr>
      <vt:lpstr>Distance at which Rec. ITU-R RA.769 is met, under near worst case assumptions  (see A. Clegg - US WP7D/71)</vt:lpstr>
    </vt:vector>
  </TitlesOfParts>
  <Company>National Science Foundation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Radiocommunication Conferences (WRCs)</dc:title>
  <dc:creator>Tomas E. Gergely</dc:creator>
  <cp:lastModifiedBy>mo</cp:lastModifiedBy>
  <cp:revision>160</cp:revision>
  <dcterms:created xsi:type="dcterms:W3CDTF">2002-05-10T15:49:26Z</dcterms:created>
  <dcterms:modified xsi:type="dcterms:W3CDTF">2010-06-02T00:50:33Z</dcterms:modified>
</cp:coreProperties>
</file>