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20" r:id="rId2"/>
    <p:sldId id="351" r:id="rId3"/>
    <p:sldId id="374" r:id="rId4"/>
    <p:sldId id="352" r:id="rId5"/>
    <p:sldId id="353" r:id="rId6"/>
    <p:sldId id="366" r:id="rId7"/>
    <p:sldId id="359" r:id="rId8"/>
    <p:sldId id="355" r:id="rId9"/>
    <p:sldId id="369" r:id="rId10"/>
    <p:sldId id="367" r:id="rId11"/>
    <p:sldId id="368" r:id="rId12"/>
    <p:sldId id="375" r:id="rId13"/>
    <p:sldId id="373" r:id="rId14"/>
    <p:sldId id="356" r:id="rId15"/>
    <p:sldId id="349" r:id="rId16"/>
    <p:sldId id="348" r:id="rId17"/>
    <p:sldId id="361" r:id="rId18"/>
    <p:sldId id="362" r:id="rId19"/>
    <p:sldId id="372" r:id="rId20"/>
  </p:sldIdLst>
  <p:sldSz cx="9144000" cy="6858000" type="screen4x3"/>
  <p:notesSz cx="7035800" cy="9194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D129D5"/>
    <a:srgbClr val="0C46F9"/>
    <a:srgbClr val="021759"/>
    <a:srgbClr val="1C52F9"/>
    <a:srgbClr val="0640F3"/>
    <a:srgbClr val="FC0128"/>
    <a:srgbClr val="7FFF00"/>
    <a:srgbClr val="FAFD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22" y="-72"/>
      </p:cViewPr>
      <p:guideLst>
        <p:guide orient="horz" pos="2896"/>
        <p:guide pos="22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051176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73" tIns="0" rIns="18773" bIns="0" numCol="1" anchor="t" anchorCtr="0" compatLnSpc="1">
            <a:prstTxWarp prst="textNoShape">
              <a:avLst/>
            </a:prstTxWarp>
          </a:bodyPr>
          <a:lstStyle>
            <a:lvl1pPr defTabSz="935038">
              <a:defRPr sz="1000" b="0" i="1">
                <a:effectLst/>
              </a:defRPr>
            </a:lvl1pPr>
          </a:lstStyle>
          <a:p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-1588"/>
            <a:ext cx="3051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73" tIns="0" rIns="18773" bIns="0" numCol="1" anchor="t" anchorCtr="0" compatLnSpc="1">
            <a:prstTxWarp prst="textNoShape">
              <a:avLst/>
            </a:prstTxWarp>
          </a:bodyPr>
          <a:lstStyle>
            <a:lvl1pPr algn="r" defTabSz="935038">
              <a:defRPr sz="1000" b="0" i="1">
                <a:effectLst/>
              </a:defRPr>
            </a:lvl1pPr>
          </a:lstStyle>
          <a:p>
            <a:endParaRPr lang="en-US" altLang="ja-JP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737600"/>
            <a:ext cx="3051176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73" tIns="0" rIns="18773" bIns="0" numCol="1" anchor="b" anchorCtr="0" compatLnSpc="1">
            <a:prstTxWarp prst="textNoShape">
              <a:avLst/>
            </a:prstTxWarp>
          </a:bodyPr>
          <a:lstStyle>
            <a:lvl1pPr defTabSz="935038">
              <a:defRPr sz="1000" b="0" i="1">
                <a:effectLst/>
              </a:defRPr>
            </a:lvl1pPr>
          </a:lstStyle>
          <a:p>
            <a:endParaRPr lang="en-US" altLang="ja-JP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737600"/>
            <a:ext cx="3051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73" tIns="0" rIns="18773" bIns="0" numCol="1" anchor="b" anchorCtr="0" compatLnSpc="1">
            <a:prstTxWarp prst="textNoShape">
              <a:avLst/>
            </a:prstTxWarp>
          </a:bodyPr>
          <a:lstStyle>
            <a:lvl1pPr algn="r" defTabSz="935038">
              <a:defRPr sz="1000" b="0" i="1">
                <a:effectLst/>
              </a:defRPr>
            </a:lvl1pPr>
          </a:lstStyle>
          <a:p>
            <a:fld id="{446EC790-86E9-4DEF-80B6-83E6713FDDE5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051176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73" tIns="0" rIns="18773" bIns="0" numCol="1" anchor="t" anchorCtr="0" compatLnSpc="1">
            <a:prstTxWarp prst="textNoShape">
              <a:avLst/>
            </a:prstTxWarp>
          </a:bodyPr>
          <a:lstStyle>
            <a:lvl1pPr defTabSz="935038">
              <a:defRPr sz="1000" b="0" i="1">
                <a:effectLst/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-1588"/>
            <a:ext cx="3051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73" tIns="0" rIns="18773" bIns="0" numCol="1" anchor="t" anchorCtr="0" compatLnSpc="1">
            <a:prstTxWarp prst="textNoShape">
              <a:avLst/>
            </a:prstTxWarp>
          </a:bodyPr>
          <a:lstStyle>
            <a:lvl1pPr algn="r" defTabSz="935038">
              <a:defRPr sz="1000" b="0" i="1">
                <a:effectLst/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8737600"/>
            <a:ext cx="3051176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73" tIns="0" rIns="18773" bIns="0" numCol="1" anchor="b" anchorCtr="0" compatLnSpc="1">
            <a:prstTxWarp prst="textNoShape">
              <a:avLst/>
            </a:prstTxWarp>
          </a:bodyPr>
          <a:lstStyle>
            <a:lvl1pPr defTabSz="935038">
              <a:defRPr sz="1000" b="0" i="1">
                <a:effectLst/>
                <a:latin typeface="Times New Roman" pitchFamily="18" charset="0"/>
              </a:defRPr>
            </a:lvl1pPr>
          </a:lstStyle>
          <a:p>
            <a:endParaRPr lang="en-US" altLang="ja-JP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737600"/>
            <a:ext cx="3051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773" tIns="0" rIns="18773" bIns="0" numCol="1" anchor="b" anchorCtr="0" compatLnSpc="1">
            <a:prstTxWarp prst="textNoShape">
              <a:avLst/>
            </a:prstTxWarp>
          </a:bodyPr>
          <a:lstStyle>
            <a:lvl1pPr algn="r" defTabSz="935038">
              <a:defRPr sz="1000" b="0" i="1">
                <a:effectLst/>
                <a:latin typeface="Times New Roman" pitchFamily="18" charset="0"/>
              </a:defRPr>
            </a:lvl1pPr>
          </a:lstStyle>
          <a:p>
            <a:fld id="{8648768B-592C-4549-8A1E-1F021F186BFB}" type="slidenum">
              <a:rPr lang="en-US" altLang="ja-JP"/>
              <a:pPr/>
              <a:t>&lt;#&gt;</a:t>
            </a:fld>
            <a:endParaRPr lang="en-US" altLang="ja-JP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7787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6" tIns="48500" rIns="92306" bIns="48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7138" y="695325"/>
            <a:ext cx="4583112" cy="3436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461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5138" algn="l" defTabSz="9461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31863" algn="l" defTabSz="9461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97000" algn="l" defTabSz="9461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65313" algn="l" defTabSz="9461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5D27DF-6236-4FCD-978A-560920600DD9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9200" y="688975"/>
            <a:ext cx="4597400" cy="3448050"/>
          </a:xfrm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213" y="4367213"/>
            <a:ext cx="5159375" cy="4138612"/>
          </a:xfrm>
        </p:spPr>
        <p:txBody>
          <a:bodyPr lIns="92738" tIns="46369" rIns="92738" bIns="46369"/>
          <a:lstStyle/>
          <a:p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2010 June 3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IUCAF Summer School in Tokyo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07B03-5FAB-4EEB-A18E-14C68A6CBBDE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2010 June 3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IUCAF Summer School in Tokyo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FC47E-D0A3-46CC-A3E1-A14920B3151E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81813" y="361950"/>
            <a:ext cx="1938337" cy="56769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066800" y="361950"/>
            <a:ext cx="5662613" cy="56769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2010 June 3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IUCAF Summer School in Tokyo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A40D1-5890-4D39-89DD-4B72041F8E0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2010 June 3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IUCAF Summer School in Tokyo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5EA0B-724A-4AFB-8198-525876FAC17E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2010 June 3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IUCAF Summer School in Tokyo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F1B9D-7812-4955-9FA4-118D80ECBB3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62050" y="1924050"/>
            <a:ext cx="37147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924050"/>
            <a:ext cx="37147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2010 June 3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IUCAF Summer School in Tokyo</a:t>
            </a: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AC36E-8946-4B1D-81E8-0B6EA3BE2526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2010 June 3</a:t>
            </a:r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IUCAF Summer School in Tokyo</a:t>
            </a:r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37888-2C8D-4461-912E-2167AFBBBEE7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2010 June 3</a:t>
            </a: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IUCAF Summer School in Tokyo</a:t>
            </a: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5B58E-C765-42E1-AD23-49D0DC9F1FB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2010 June 3</a:t>
            </a:r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IUCAF Summer School in Tokyo</a:t>
            </a:r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A86C0-B3DA-4142-B146-30624ED8E6B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2010 June 3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IUCAF Summer School in Tokyo</a:t>
            </a: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AFD90-810C-474C-B4DF-210F16B9EFFC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2010 June 3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IUCAF Summer School in Tokyo</a:t>
            </a: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96E33-7344-4FDB-9322-D71930177634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  <a:latin typeface="Times New Roman" pitchFamily="18" charset="0"/>
                <a:ea typeface="ＭＳ Ｐゴシック" charset="-128"/>
              </a:defRPr>
            </a:lvl1pPr>
          </a:lstStyle>
          <a:p>
            <a:r>
              <a:rPr lang="en-US" altLang="ja-JP" smtClean="0"/>
              <a:t>2010 June 3</a:t>
            </a:r>
            <a:endParaRPr lang="en-US" altLang="ja-JP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  <a:latin typeface="Times New Roman" pitchFamily="18" charset="0"/>
                <a:ea typeface="ＭＳ Ｐゴシック" charset="-128"/>
              </a:defRPr>
            </a:lvl1pPr>
          </a:lstStyle>
          <a:p>
            <a:r>
              <a:rPr lang="en-US" altLang="ja-JP" smtClean="0"/>
              <a:t>IUCAF Summer School in Tokyo</a:t>
            </a:r>
            <a:endParaRPr lang="en-US" altLang="ja-JP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  <a:latin typeface="Times New Roman" pitchFamily="18" charset="0"/>
                <a:ea typeface="ＭＳ Ｐゴシック" charset="-128"/>
              </a:defRPr>
            </a:lvl1pPr>
          </a:lstStyle>
          <a:p>
            <a:fld id="{50F6D7C9-A306-4916-B08A-8821724CDE58}" type="slidenum">
              <a:rPr lang="en-US" altLang="ja-JP"/>
              <a:pPr/>
              <a:t>&lt;#&gt;</a:t>
            </a:fld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61950"/>
            <a:ext cx="7753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2050" y="1924050"/>
            <a:ext cx="75819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pic>
        <p:nvPicPr>
          <p:cNvPr id="10" name="Image 0" descr="iucaf_platy_logo2.jpg"/>
          <p:cNvPicPr/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1406" y="71414"/>
            <a:ext cx="928694" cy="10715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60000"/>
        <a:buChar char="•"/>
        <a:defRPr sz="24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&gt;"/>
        <a:defRPr sz="23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 "/>
        <a:defRPr sz="22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 "/>
        <a:defRPr sz="22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1500174"/>
            <a:ext cx="8456613" cy="1143000"/>
          </a:xfrm>
          <a:noFill/>
          <a:ln/>
        </p:spPr>
        <p:txBody>
          <a:bodyPr anchor="b"/>
          <a:lstStyle/>
          <a:p>
            <a:r>
              <a:rPr lang="en-US" altLang="ja-JP" dirty="0" smtClean="0">
                <a:ea typeface="ＭＳ Ｐゴシック" charset="-128"/>
              </a:rPr>
              <a:t>IUCAF’s Roll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4267200"/>
            <a:ext cx="4572000" cy="1752600"/>
          </a:xfrm>
          <a:noFill/>
          <a:ln/>
        </p:spPr>
        <p:txBody>
          <a:bodyPr/>
          <a:lstStyle/>
          <a:p>
            <a:pPr algn="l"/>
            <a:r>
              <a:rPr lang="en-US" altLang="ja-JP" sz="2000" dirty="0" smtClean="0">
                <a:solidFill>
                  <a:schemeClr val="tx1"/>
                </a:solidFill>
                <a:ea typeface="ＭＳ Ｐゴシック" charset="-128"/>
              </a:rPr>
              <a:t>Masatoshi </a:t>
            </a:r>
            <a:r>
              <a:rPr lang="en-US" altLang="ja-JP" sz="2000" dirty="0" err="1" smtClean="0">
                <a:solidFill>
                  <a:schemeClr val="tx1"/>
                </a:solidFill>
                <a:ea typeface="ＭＳ Ｐゴシック" charset="-128"/>
              </a:rPr>
              <a:t>Ohishi</a:t>
            </a:r>
            <a:endParaRPr lang="en-US" altLang="ja-JP" sz="2000" dirty="0">
              <a:solidFill>
                <a:schemeClr val="tx1"/>
              </a:solidFill>
              <a:ea typeface="ＭＳ Ｐゴシック" charset="-128"/>
            </a:endParaRPr>
          </a:p>
          <a:p>
            <a:pPr algn="l"/>
            <a:endParaRPr lang="en-US" altLang="ja-JP" sz="2000" dirty="0">
              <a:solidFill>
                <a:schemeClr val="tx1"/>
              </a:solidFill>
              <a:ea typeface="ＭＳ Ｐゴシック" charset="-128"/>
            </a:endParaRPr>
          </a:p>
          <a:p>
            <a:pPr algn="l"/>
            <a:r>
              <a:rPr lang="en-US" altLang="ja-JP" sz="1600" dirty="0" smtClean="0">
                <a:solidFill>
                  <a:schemeClr val="tx1"/>
                </a:solidFill>
                <a:ea typeface="ＭＳ Ｐゴシック" charset="-128"/>
              </a:rPr>
              <a:t>National Astronomical Observatory of Japan</a:t>
            </a:r>
          </a:p>
          <a:p>
            <a:pPr algn="l"/>
            <a:r>
              <a:rPr lang="en-US" altLang="ja-JP" sz="1600" dirty="0" smtClean="0">
                <a:solidFill>
                  <a:schemeClr val="tx1"/>
                </a:solidFill>
                <a:ea typeface="ＭＳ Ｐゴシック" charset="-128"/>
              </a:rPr>
              <a:t>IUCAF Chairman</a:t>
            </a:r>
            <a:endParaRPr lang="en-US" altLang="ja-JP" sz="1600" dirty="0">
              <a:solidFill>
                <a:schemeClr val="tx1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" name="Line 30"/>
          <p:cNvSpPr>
            <a:spLocks noChangeShapeType="1"/>
          </p:cNvSpPr>
          <p:nvPr/>
        </p:nvSpPr>
        <p:spPr bwMode="auto">
          <a:xfrm>
            <a:off x="4648200" y="3352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62088" y="1919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ja-JP" altLang="en-US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081088" y="1143000"/>
          <a:ext cx="7300912" cy="3544888"/>
        </p:xfrm>
        <a:graphic>
          <a:graphicData uri="http://schemas.openxmlformats.org/presentationml/2006/ole">
            <p:oleObj spid="_x0000_s406530" r:id="rId3" imgW="6163535" imgH="3010320" progId="PBrush">
              <p:embed/>
            </p:oleObj>
          </a:graphicData>
        </a:graphic>
      </p:graphicFrame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524000" y="3124200"/>
            <a:ext cx="3429000" cy="53340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ja-JP" sz="2000">
                <a:ea typeface="ＭＳ Ｐゴシック" charset="-128"/>
              </a:rPr>
              <a:t>IUCAF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654050" y="304800"/>
            <a:ext cx="780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66"/>
                </a:solidFill>
              </a:rPr>
              <a:t>IUCAF’s place in the worldwide spectrum management circus</a:t>
            </a:r>
            <a:endParaRPr lang="en-GB" altLang="ja-JP">
              <a:solidFill>
                <a:srgbClr val="000066"/>
              </a:solidFill>
              <a:ea typeface="ＭＳ Ｐゴシック" charset="-128"/>
            </a:endParaRPr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>
            <a:off x="5029200" y="3352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 flipV="1">
            <a:off x="5029200" y="1600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 flipV="1">
            <a:off x="5029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>
            <a:off x="1447800" y="3733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3200400" y="4191000"/>
            <a:ext cx="52578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ja-JP" sz="1000" b="1">
                <a:solidFill>
                  <a:srgbClr val="FF0000"/>
                </a:solidFill>
                <a:ea typeface="ＭＳ Ｐゴシック" charset="-128"/>
                <a:cs typeface="Times New Roman" pitchFamily="18" charset="0"/>
              </a:rPr>
              <a:t>COSPAR</a:t>
            </a:r>
            <a:r>
              <a:rPr lang="en-GB" altLang="ja-JP" sz="1000">
                <a:ea typeface="ＭＳ Ｐゴシック" charset="-128"/>
                <a:cs typeface="Times New Roman" pitchFamily="18" charset="0"/>
              </a:rPr>
              <a:t>	Committee on Space Research </a:t>
            </a:r>
          </a:p>
          <a:p>
            <a:pPr eaLnBrk="0" hangingPunct="0">
              <a:spcBef>
                <a:spcPct val="50000"/>
              </a:spcBef>
            </a:pPr>
            <a:r>
              <a:rPr lang="en-GB" altLang="ja-JP" sz="1000" b="1">
                <a:solidFill>
                  <a:srgbClr val="FF0000"/>
                </a:solidFill>
                <a:ea typeface="ＭＳ Ｐゴシック" charset="-128"/>
                <a:cs typeface="Times New Roman" pitchFamily="18" charset="0"/>
              </a:rPr>
              <a:t>IAU</a:t>
            </a:r>
            <a:r>
              <a:rPr lang="en-GB" altLang="ja-JP" sz="1000" b="1">
                <a:ea typeface="ＭＳ Ｐゴシック" charset="-128"/>
                <a:cs typeface="Times New Roman" pitchFamily="18" charset="0"/>
              </a:rPr>
              <a:t>	</a:t>
            </a:r>
            <a:r>
              <a:rPr lang="en-GB" altLang="ja-JP" sz="1000">
                <a:ea typeface="ＭＳ Ｐゴシック" charset="-128"/>
                <a:cs typeface="Times New Roman" pitchFamily="18" charset="0"/>
              </a:rPr>
              <a:t>International Astronomical Union</a:t>
            </a:r>
          </a:p>
          <a:p>
            <a:pPr eaLnBrk="0" hangingPunct="0">
              <a:spcBef>
                <a:spcPct val="50000"/>
              </a:spcBef>
            </a:pPr>
            <a:r>
              <a:rPr lang="en-GB" altLang="ja-JP" sz="1000" b="1">
                <a:solidFill>
                  <a:srgbClr val="FF0000"/>
                </a:solidFill>
                <a:ea typeface="ＭＳ Ｐゴシック" charset="-128"/>
                <a:cs typeface="Times New Roman" pitchFamily="18" charset="0"/>
              </a:rPr>
              <a:t>URSI</a:t>
            </a:r>
            <a:r>
              <a:rPr lang="en-GB" altLang="ja-JP" sz="1000">
                <a:ea typeface="ＭＳ Ｐゴシック" charset="-128"/>
                <a:cs typeface="Times New Roman" pitchFamily="18" charset="0"/>
              </a:rPr>
              <a:t>	International Union of Radio Science</a:t>
            </a:r>
          </a:p>
          <a:p>
            <a:pPr eaLnBrk="0" hangingPunct="0">
              <a:spcBef>
                <a:spcPct val="50000"/>
              </a:spcBef>
            </a:pPr>
            <a:r>
              <a:rPr lang="en-GB" altLang="ja-JP" sz="1000" b="1">
                <a:solidFill>
                  <a:srgbClr val="008000"/>
                </a:solidFill>
                <a:ea typeface="ＭＳ Ｐゴシック" charset="-128"/>
                <a:cs typeface="Times New Roman" pitchFamily="18" charset="0"/>
              </a:rPr>
              <a:t>CORF</a:t>
            </a:r>
            <a:r>
              <a:rPr lang="en-GB" altLang="ja-JP" sz="1000">
                <a:ea typeface="ＭＳ Ｐゴシック" charset="-128"/>
                <a:cs typeface="Times New Roman" pitchFamily="18" charset="0"/>
              </a:rPr>
              <a:t>	Committee on Radio Frequencies (USA)</a:t>
            </a:r>
          </a:p>
          <a:p>
            <a:pPr eaLnBrk="0" hangingPunct="0">
              <a:spcBef>
                <a:spcPct val="50000"/>
              </a:spcBef>
            </a:pPr>
            <a:r>
              <a:rPr lang="en-GB" altLang="ja-JP" sz="1000" b="1">
                <a:solidFill>
                  <a:srgbClr val="008000"/>
                </a:solidFill>
                <a:ea typeface="ＭＳ Ｐゴシック" charset="-128"/>
                <a:cs typeface="Times New Roman" pitchFamily="18" charset="0"/>
              </a:rPr>
              <a:t>CRAF</a:t>
            </a:r>
            <a:r>
              <a:rPr lang="en-GB" altLang="ja-JP" sz="1000">
                <a:ea typeface="ＭＳ Ｐゴシック" charset="-128"/>
                <a:cs typeface="Times New Roman" pitchFamily="18" charset="0"/>
              </a:rPr>
              <a:t>	Committee on Radio Astronomical Frequencies (EUR)</a:t>
            </a:r>
          </a:p>
          <a:p>
            <a:pPr eaLnBrk="0" hangingPunct="0">
              <a:spcBef>
                <a:spcPct val="50000"/>
              </a:spcBef>
            </a:pPr>
            <a:r>
              <a:rPr lang="en-GB" altLang="ja-JP" sz="1000" b="1">
                <a:solidFill>
                  <a:srgbClr val="008000"/>
                </a:solidFill>
                <a:ea typeface="ＭＳ Ｐゴシック" charset="-128"/>
                <a:cs typeface="Times New Roman" pitchFamily="18" charset="0"/>
              </a:rPr>
              <a:t>RAFCAP             </a:t>
            </a:r>
            <a:r>
              <a:rPr lang="en-GB" altLang="ja-JP" sz="1000">
                <a:ea typeface="ＭＳ Ｐゴシック" charset="-128"/>
                <a:cs typeface="Times New Roman" pitchFamily="18" charset="0"/>
              </a:rPr>
              <a:t>Radio Astronomy Frequency Committee in the Asia-Pacific Region</a:t>
            </a:r>
            <a:r>
              <a:rPr lang="en-GB" altLang="ja-JP" sz="1000" b="1">
                <a:solidFill>
                  <a:srgbClr val="008000"/>
                </a:solidFill>
                <a:ea typeface="ＭＳ Ｐゴシック" charset="-128"/>
                <a:cs typeface="Times New Roman" pitchFamily="18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GB" altLang="ja-JP" sz="1000" b="1">
                <a:ea typeface="ＭＳ Ｐゴシック" charset="-128"/>
                <a:cs typeface="Times New Roman" pitchFamily="18" charset="0"/>
              </a:rPr>
              <a:t>ICSU</a:t>
            </a:r>
            <a:r>
              <a:rPr lang="en-GB" altLang="ja-JP" sz="1000">
                <a:ea typeface="ＭＳ Ｐゴシック" charset="-128"/>
                <a:cs typeface="Times New Roman" pitchFamily="18" charset="0"/>
              </a:rPr>
              <a:t>	International Council of Scientific Unions</a:t>
            </a:r>
          </a:p>
          <a:p>
            <a:pPr eaLnBrk="0" hangingPunct="0">
              <a:spcBef>
                <a:spcPct val="50000"/>
              </a:spcBef>
            </a:pPr>
            <a:r>
              <a:rPr lang="en-GB" altLang="ja-JP" sz="1000" b="1">
                <a:ea typeface="ＭＳ Ｐゴシック" charset="-128"/>
                <a:cs typeface="Times New Roman" pitchFamily="18" charset="0"/>
              </a:rPr>
              <a:t>ITU	</a:t>
            </a:r>
            <a:r>
              <a:rPr lang="en-GB" altLang="ja-JP" sz="1000">
                <a:ea typeface="ＭＳ Ｐゴシック" charset="-128"/>
                <a:cs typeface="Times New Roman" pitchFamily="18" charset="0"/>
              </a:rPr>
              <a:t>International Telecommunication  Union</a:t>
            </a:r>
          </a:p>
          <a:p>
            <a:pPr eaLnBrk="0" hangingPunct="0">
              <a:spcBef>
                <a:spcPct val="50000"/>
              </a:spcBef>
            </a:pPr>
            <a:r>
              <a:rPr lang="en-GB" altLang="ja-JP" sz="1000" b="1">
                <a:ea typeface="ＭＳ Ｐゴシック" charset="-128"/>
                <a:cs typeface="Times New Roman" pitchFamily="18" charset="0"/>
              </a:rPr>
              <a:t>RA</a:t>
            </a:r>
            <a:r>
              <a:rPr lang="en-GB" altLang="ja-JP" sz="1000">
                <a:ea typeface="ＭＳ Ｐゴシック" charset="-128"/>
                <a:cs typeface="Times New Roman" pitchFamily="18" charset="0"/>
              </a:rPr>
              <a:t>	Radiocommunication Assembly</a:t>
            </a:r>
          </a:p>
          <a:p>
            <a:pPr eaLnBrk="0" hangingPunct="0">
              <a:spcBef>
                <a:spcPct val="50000"/>
              </a:spcBef>
            </a:pPr>
            <a:r>
              <a:rPr lang="en-GB" altLang="ja-JP" sz="1000" b="1">
                <a:ea typeface="ＭＳ Ｐゴシック" charset="-128"/>
                <a:cs typeface="Times New Roman" pitchFamily="18" charset="0"/>
              </a:rPr>
              <a:t>SG 7</a:t>
            </a:r>
            <a:r>
              <a:rPr lang="en-GB" altLang="ja-JP" sz="1000">
                <a:ea typeface="ＭＳ Ｐゴシック" charset="-128"/>
                <a:cs typeface="Times New Roman" pitchFamily="18" charset="0"/>
              </a:rPr>
              <a:t> 	Radiocommunication Study Group7</a:t>
            </a:r>
          </a:p>
          <a:p>
            <a:pPr eaLnBrk="0" hangingPunct="0">
              <a:spcBef>
                <a:spcPct val="50000"/>
              </a:spcBef>
            </a:pPr>
            <a:r>
              <a:rPr lang="en-GB" altLang="ja-JP" sz="1000" b="1">
                <a:ea typeface="ＭＳ Ｐゴシック" charset="-128"/>
                <a:cs typeface="Times New Roman" pitchFamily="18" charset="0"/>
              </a:rPr>
              <a:t>WRC</a:t>
            </a:r>
            <a:r>
              <a:rPr lang="en-GB" altLang="ja-JP" sz="1000">
                <a:ea typeface="ＭＳ Ｐゴシック" charset="-128"/>
                <a:cs typeface="Times New Roman" pitchFamily="18" charset="0"/>
              </a:rPr>
              <a:t>	World Radiocommunication      Conference</a:t>
            </a:r>
          </a:p>
        </p:txBody>
      </p:sp>
      <p:sp>
        <p:nvSpPr>
          <p:cNvPr id="4127" name="Line 31"/>
          <p:cNvSpPr>
            <a:spLocks noChangeShapeType="1"/>
          </p:cNvSpPr>
          <p:nvPr/>
        </p:nvSpPr>
        <p:spPr bwMode="auto">
          <a:xfrm>
            <a:off x="4953000" y="3352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3" name="日付プレースホルダ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 June 3</a:t>
            </a:r>
            <a:endParaRPr lang="en-US" altLang="ja-JP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IUCAF Summer School in Tokyo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Mes documents\ESf\crafpptbkg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6875463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74320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251200" y="266682"/>
            <a:ext cx="27416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solidFill>
                  <a:srgbClr val="000066"/>
                </a:solidFill>
              </a:rPr>
              <a:t>IUCAF activities</a:t>
            </a:r>
            <a:endParaRPr lang="en-GB" altLang="ja-JP" sz="2800" b="1" dirty="0">
              <a:solidFill>
                <a:srgbClr val="000066"/>
              </a:solidFill>
              <a:ea typeface="ＭＳ Ｐゴシック" charset="-128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914400" y="1000108"/>
            <a:ext cx="7772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r-FR" dirty="0"/>
              <a:t> </a:t>
            </a:r>
            <a:r>
              <a:rPr lang="fr-FR" sz="2400" dirty="0"/>
              <a:t>Participate in </a:t>
            </a:r>
            <a:r>
              <a:rPr lang="fr-FR" sz="2400" dirty="0" smtClean="0"/>
              <a:t>meetings:</a:t>
            </a:r>
          </a:p>
          <a:p>
            <a:pPr lvl="1">
              <a:buFontTx/>
              <a:buChar char="•"/>
            </a:pPr>
            <a:r>
              <a:rPr lang="fr-FR" sz="2400" dirty="0" smtClean="0"/>
              <a:t>ITU-R </a:t>
            </a:r>
            <a:r>
              <a:rPr lang="fr-FR" sz="2400" dirty="0"/>
              <a:t>(as Sector Member</a:t>
            </a:r>
            <a:r>
              <a:rPr lang="fr-FR" sz="2400" dirty="0" smtClean="0"/>
              <a:t>):</a:t>
            </a:r>
            <a:br>
              <a:rPr lang="fr-FR" sz="2400" dirty="0" smtClean="0"/>
            </a:br>
            <a:r>
              <a:rPr lang="fr-FR" sz="2400" dirty="0" smtClean="0">
                <a:solidFill>
                  <a:srgbClr val="000066"/>
                </a:solidFill>
              </a:rPr>
              <a:t>7D , 1A, 1B, CPM’s &amp; WRC’s</a:t>
            </a:r>
          </a:p>
          <a:p>
            <a:pPr lvl="1">
              <a:buFontTx/>
              <a:buChar char="•"/>
            </a:pPr>
            <a:r>
              <a:rPr lang="fr-FR" sz="2400" dirty="0" smtClean="0"/>
              <a:t>SFCG </a:t>
            </a:r>
            <a:r>
              <a:rPr lang="fr-FR" sz="2400" dirty="0"/>
              <a:t>(as observer)</a:t>
            </a:r>
          </a:p>
          <a:p>
            <a:endParaRPr lang="fr-FR" sz="2400" dirty="0"/>
          </a:p>
          <a:p>
            <a:pPr>
              <a:buFontTx/>
              <a:buChar char="•"/>
            </a:pPr>
            <a:r>
              <a:rPr lang="fr-FR" sz="2400" dirty="0"/>
              <a:t> </a:t>
            </a:r>
            <a:r>
              <a:rPr lang="fr-FR" sz="2400" dirty="0" smtClean="0"/>
              <a:t>Organise:</a:t>
            </a:r>
          </a:p>
          <a:p>
            <a:pPr lvl="1">
              <a:buFontTx/>
              <a:buChar char="•"/>
            </a:pPr>
            <a:r>
              <a:rPr lang="fr-FR" sz="2400" dirty="0" smtClean="0">
                <a:solidFill>
                  <a:srgbClr val="000066"/>
                </a:solidFill>
              </a:rPr>
              <a:t>Workshop </a:t>
            </a:r>
            <a:r>
              <a:rPr lang="fr-FR" sz="2400" dirty="0">
                <a:solidFill>
                  <a:srgbClr val="000066"/>
                </a:solidFill>
              </a:rPr>
              <a:t>on RFI Mitigation  </a:t>
            </a:r>
            <a:r>
              <a:rPr lang="fr-FR" sz="2400" dirty="0" smtClean="0">
                <a:solidFill>
                  <a:srgbClr val="000066"/>
                </a:solidFill>
              </a:rPr>
              <a:t>(Groningen, 2010)</a:t>
            </a:r>
          </a:p>
          <a:p>
            <a:pPr lvl="1">
              <a:buFontTx/>
              <a:buChar char="•"/>
            </a:pPr>
            <a:r>
              <a:rPr lang="fr-FR" sz="2400" dirty="0" smtClean="0">
                <a:solidFill>
                  <a:srgbClr val="000066"/>
                </a:solidFill>
              </a:rPr>
              <a:t>Summer School on SM (Tokyo, 2010)</a:t>
            </a:r>
          </a:p>
          <a:p>
            <a:pPr lvl="1">
              <a:buFontTx/>
              <a:buChar char="•"/>
            </a:pPr>
            <a:r>
              <a:rPr lang="fr-FR" sz="2400" dirty="0" smtClean="0">
                <a:solidFill>
                  <a:srgbClr val="000066"/>
                </a:solidFill>
              </a:rPr>
              <a:t>Business sessions in IAU/URSI/COSPAR GA</a:t>
            </a:r>
          </a:p>
          <a:p>
            <a:pPr lvl="2">
              <a:buFontTx/>
              <a:buChar char="•"/>
            </a:pPr>
            <a:r>
              <a:rPr lang="fr-FR" sz="2400" dirty="0" smtClean="0">
                <a:solidFill>
                  <a:srgbClr val="000066"/>
                </a:solidFill>
              </a:rPr>
              <a:t>URSI GA 2011 (Istanbul)</a:t>
            </a:r>
          </a:p>
          <a:p>
            <a:pPr lvl="2">
              <a:buFontTx/>
              <a:buChar char="•"/>
            </a:pPr>
            <a:r>
              <a:rPr lang="fr-FR" sz="2400" dirty="0" smtClean="0">
                <a:solidFill>
                  <a:srgbClr val="000066"/>
                </a:solidFill>
              </a:rPr>
              <a:t>IAU GA 2012 (Beijing)</a:t>
            </a:r>
            <a:endParaRPr lang="fr-FR" sz="2400" dirty="0">
              <a:solidFill>
                <a:srgbClr val="000066"/>
              </a:solidFill>
            </a:endParaRPr>
          </a:p>
          <a:p>
            <a:endParaRPr lang="fr-FR" sz="2400" dirty="0">
              <a:solidFill>
                <a:srgbClr val="000066"/>
              </a:solidFill>
            </a:endParaRPr>
          </a:p>
          <a:p>
            <a:r>
              <a:rPr lang="fr-FR" sz="2400" dirty="0"/>
              <a:t>Yearly budget: ~8 000 EUR (travel grants);</a:t>
            </a:r>
          </a:p>
          <a:p>
            <a:r>
              <a:rPr lang="fr-FR" sz="2400" dirty="0"/>
              <a:t>  can apply for ICSU grants for organising </a:t>
            </a:r>
          </a:p>
          <a:p>
            <a:r>
              <a:rPr lang="fr-FR" sz="2400" dirty="0"/>
              <a:t>  international, interdisciplinary activities.</a:t>
            </a:r>
            <a:endParaRPr lang="en-GB" altLang="ja-JP" sz="2400" dirty="0">
              <a:solidFill>
                <a:srgbClr val="000099"/>
              </a:solidFill>
              <a:ea typeface="ＭＳ Ｐゴシック" charset="-128"/>
            </a:endParaRP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 June 3</a:t>
            </a:r>
            <a:endParaRPr lang="en-US" altLang="ja-JP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IUCAF Summer School in Tokyo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Unite our Voice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Pre/Mid-** IUCAF Meetings</a:t>
            </a:r>
          </a:p>
          <a:p>
            <a:pPr lvl="1"/>
            <a:r>
              <a:rPr kumimoji="1" lang="en-US" altLang="ja-JP" dirty="0" smtClean="0">
                <a:solidFill>
                  <a:schemeClr val="tx1"/>
                </a:solidFill>
              </a:rPr>
              <a:t>Discuss toward a single view</a:t>
            </a:r>
            <a:br>
              <a:rPr kumimoji="1" lang="en-US" altLang="ja-JP" dirty="0" smtClean="0">
                <a:solidFill>
                  <a:schemeClr val="tx1"/>
                </a:solidFill>
              </a:rPr>
            </a:b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kumimoji="1" lang="en-US" altLang="ja-JP" dirty="0" smtClean="0">
                <a:solidFill>
                  <a:schemeClr val="tx1"/>
                </a:solidFill>
              </a:rPr>
              <a:t>White Paper (position paper)</a:t>
            </a:r>
          </a:p>
          <a:p>
            <a:pPr lvl="1"/>
            <a:r>
              <a:rPr kumimoji="1" lang="en-US" altLang="ja-JP" dirty="0" smtClean="0"/>
              <a:t>IUCAF position for WRC agenda items</a:t>
            </a:r>
          </a:p>
          <a:p>
            <a:pPr lvl="1"/>
            <a:r>
              <a:rPr kumimoji="1" lang="en-US" altLang="ja-JP" dirty="0" smtClean="0">
                <a:solidFill>
                  <a:schemeClr val="tx1"/>
                </a:solidFill>
              </a:rPr>
              <a:t>Distribute to members and friends</a:t>
            </a:r>
          </a:p>
          <a:p>
            <a:pPr lvl="1"/>
            <a:r>
              <a:rPr kumimoji="1" lang="en-US" altLang="ja-JP" dirty="0" smtClean="0"/>
              <a:t>Used in national/regional meetings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 June 3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IUCAF Summer School in Tokyo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Coordination Gateway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785786" y="1428736"/>
            <a:ext cx="7581900" cy="4500594"/>
          </a:xfrm>
        </p:spPr>
        <p:txBody>
          <a:bodyPr/>
          <a:lstStyle/>
          <a:p>
            <a:r>
              <a:rPr kumimoji="1" lang="en-US" altLang="ja-JP" dirty="0" err="1" smtClean="0">
                <a:solidFill>
                  <a:schemeClr val="tx1"/>
                </a:solidFill>
              </a:rPr>
              <a:t>CloudSat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  <a:sym typeface="Wingdings" pitchFamily="2" charset="2"/>
              </a:rPr>
              <a:t> Klaus’s lecture in detail</a:t>
            </a:r>
          </a:p>
          <a:p>
            <a:pPr lvl="1"/>
            <a:r>
              <a:rPr kumimoji="1" lang="en-US" altLang="ja-JP" dirty="0" smtClean="0">
                <a:solidFill>
                  <a:schemeClr val="tx1"/>
                </a:solidFill>
                <a:sym typeface="Wingdings" pitchFamily="2" charset="2"/>
              </a:rPr>
              <a:t>Agreement in SFCG between IUCAF and Sat. community (SFCG Resolution 24-1)</a:t>
            </a:r>
          </a:p>
          <a:p>
            <a:pPr lvl="1"/>
            <a:r>
              <a:rPr kumimoji="1" lang="en-US" altLang="ja-JP" dirty="0" smtClean="0">
                <a:solidFill>
                  <a:schemeClr val="tx1"/>
                </a:solidFill>
                <a:sym typeface="Wingdings" pitchFamily="2" charset="2"/>
              </a:rPr>
              <a:t>Rec. ITU-R RA.1750</a:t>
            </a:r>
            <a:br>
              <a:rPr kumimoji="1" lang="en-US" altLang="ja-JP" dirty="0" smtClean="0">
                <a:solidFill>
                  <a:schemeClr val="tx1"/>
                </a:solidFill>
                <a:sym typeface="Wingdings" pitchFamily="2" charset="2"/>
              </a:rPr>
            </a:br>
            <a:endParaRPr kumimoji="1" lang="en-US" altLang="ja-JP" dirty="0" smtClean="0">
              <a:solidFill>
                <a:schemeClr val="tx1"/>
              </a:solidFill>
              <a:sym typeface="Wingdings" pitchFamily="2" charset="2"/>
            </a:endParaRPr>
          </a:p>
          <a:p>
            <a:r>
              <a:rPr kumimoji="1" lang="en-US" altLang="ja-JP" dirty="0" smtClean="0">
                <a:solidFill>
                  <a:schemeClr val="tx1"/>
                </a:solidFill>
              </a:rPr>
              <a:t>Coordination between Downlinks (RR 5.208B)</a:t>
            </a:r>
          </a:p>
          <a:p>
            <a:pPr lvl="1"/>
            <a:r>
              <a:rPr kumimoji="1" lang="en-US" altLang="ja-JP" dirty="0" smtClean="0">
                <a:solidFill>
                  <a:schemeClr val="tx1"/>
                </a:solidFill>
              </a:rPr>
              <a:t>Resolution 739 (WRC2003 </a:t>
            </a:r>
            <a:r>
              <a:rPr kumimoji="1" lang="en-US" altLang="ja-JP" dirty="0" smtClean="0">
                <a:solidFill>
                  <a:schemeClr val="tx1"/>
                </a:solidFill>
                <a:sym typeface="Wingdings" pitchFamily="2" charset="2"/>
              </a:rPr>
              <a:t> Rev.WRC2007)</a:t>
            </a:r>
          </a:p>
          <a:p>
            <a:pPr lvl="2"/>
            <a:r>
              <a:rPr kumimoji="1" lang="en-US" altLang="ja-JP" dirty="0" smtClean="0">
                <a:sym typeface="Wingdings" pitchFamily="2" charset="2"/>
              </a:rPr>
              <a:t>Unwanted emissions due to FSS, MSS, RNSS, BSS</a:t>
            </a:r>
          </a:p>
          <a:p>
            <a:pPr lvl="1"/>
            <a:r>
              <a:rPr kumimoji="1" lang="en-US" altLang="ja-JP" dirty="0" smtClean="0">
                <a:solidFill>
                  <a:schemeClr val="tx1"/>
                </a:solidFill>
                <a:sym typeface="Wingdings" pitchFamily="2" charset="2"/>
              </a:rPr>
              <a:t>IUCAF is designated as an official gateway between GLONASS (1610.6-1613.8 MHz)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>
              <a:buNone/>
            </a:pP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43438" y="2857496"/>
            <a:ext cx="390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dirty="0" smtClean="0">
                <a:solidFill>
                  <a:srgbClr val="D129D5"/>
                </a:solidFill>
              </a:rPr>
              <a:t>http://www.iucaf.org/CloudSat/</a:t>
            </a:r>
            <a:endParaRPr kumimoji="1" lang="ja-JP" altLang="en-US" dirty="0">
              <a:solidFill>
                <a:srgbClr val="D129D5"/>
              </a:solidFill>
            </a:endParaRP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 June 3</a:t>
            </a:r>
            <a:endParaRPr lang="en-US" altLang="ja-JP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IUCAF Summer School in Tokyo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altLang="ja-JP" dirty="0" smtClean="0">
                <a:ea typeface="ＭＳ Ｐゴシック" charset="-128"/>
              </a:rPr>
              <a:t>A long History on GLONASS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400" dirty="0" smtClean="0">
                <a:solidFill>
                  <a:schemeClr val="tx1"/>
                </a:solidFill>
                <a:ea typeface="ＭＳ Ｐゴシック" charset="-128"/>
              </a:rPr>
              <a:t>1983</a:t>
            </a:r>
            <a:r>
              <a:rPr lang="en-US" altLang="ja-JP" sz="2400" dirty="0">
                <a:solidFill>
                  <a:schemeClr val="tx1"/>
                </a:solidFill>
                <a:ea typeface="ＭＳ Ｐゴシック" charset="-128"/>
              </a:rPr>
              <a:t>: Strong interference to the ~1612 MHz RA band. Radio Astronomy had </a:t>
            </a:r>
            <a:r>
              <a:rPr lang="en-US" altLang="ja-JP" dirty="0" smtClean="0">
                <a:solidFill>
                  <a:schemeClr val="tx1"/>
                </a:solidFill>
                <a:ea typeface="ＭＳ Ｐゴシック" charset="-128"/>
              </a:rPr>
              <a:t>lower</a:t>
            </a:r>
            <a:r>
              <a:rPr lang="en-US" altLang="ja-JP" sz="2400" dirty="0" smtClean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US" altLang="ja-JP" sz="2400" dirty="0">
                <a:solidFill>
                  <a:schemeClr val="tx1"/>
                </a:solidFill>
                <a:ea typeface="ＭＳ Ｐゴシック" charset="-128"/>
              </a:rPr>
              <a:t>status to navigation services – so we </a:t>
            </a:r>
            <a:r>
              <a:rPr lang="en-US" altLang="ja-JP" sz="2400" dirty="0" smtClean="0">
                <a:solidFill>
                  <a:schemeClr val="tx1"/>
                </a:solidFill>
                <a:ea typeface="ＭＳ Ｐゴシック" charset="-128"/>
              </a:rPr>
              <a:t>couldn’t </a:t>
            </a:r>
            <a:r>
              <a:rPr lang="en-US" altLang="ja-JP" sz="2400" dirty="0">
                <a:solidFill>
                  <a:schemeClr val="tx1"/>
                </a:solidFill>
                <a:ea typeface="ＭＳ Ｐゴシック" charset="-128"/>
              </a:rPr>
              <a:t>complain.</a:t>
            </a:r>
          </a:p>
          <a:p>
            <a:pPr>
              <a:lnSpc>
                <a:spcPct val="90000"/>
              </a:lnSpc>
            </a:pPr>
            <a:r>
              <a:rPr lang="en-US" altLang="ja-JP" sz="2400" dirty="0">
                <a:solidFill>
                  <a:schemeClr val="tx1"/>
                </a:solidFill>
                <a:ea typeface="ＭＳ Ｐゴシック" charset="-128"/>
              </a:rPr>
              <a:t>WARC-1992: “While the conference was going through a very moribund state … an Australian proposal to enhance the status of radio astronomy at 1612 MHz was approved.  During the crucial vote, the Russian, Belorussian &amp; Ukrainian delegates were discussing something else, had taken off their earphones and were not listening to the simultaneous translation … With that vote, radio astronomy gained full primary status in the band.”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ja-JP" sz="2400" dirty="0">
                <a:solidFill>
                  <a:schemeClr val="tx1"/>
                </a:solidFill>
                <a:ea typeface="ＭＳ Ｐゴシック" charset="-128"/>
              </a:rPr>
              <a:t>            </a:t>
            </a:r>
            <a:r>
              <a:rPr lang="en-US" altLang="ja-JP" sz="2400" dirty="0" err="1">
                <a:solidFill>
                  <a:schemeClr val="tx1"/>
                </a:solidFill>
                <a:ea typeface="ＭＳ Ｐゴシック" charset="-128"/>
              </a:rPr>
              <a:t>Glonass</a:t>
            </a:r>
            <a:r>
              <a:rPr lang="en-US" altLang="ja-JP" sz="2400" dirty="0">
                <a:solidFill>
                  <a:schemeClr val="tx1"/>
                </a:solidFill>
                <a:ea typeface="ＭＳ Ｐゴシック" charset="-128"/>
              </a:rPr>
              <a:t> now had lower status than Radio Astronomy in this </a:t>
            </a:r>
            <a:r>
              <a:rPr lang="en-US" altLang="ja-JP" sz="2400" dirty="0" smtClean="0">
                <a:solidFill>
                  <a:schemeClr val="tx1"/>
                </a:solidFill>
                <a:ea typeface="ＭＳ Ｐゴシック" charset="-128"/>
              </a:rPr>
              <a:t>band</a:t>
            </a:r>
            <a:r>
              <a:rPr lang="en-US" altLang="ja-JP" sz="2800" dirty="0" smtClean="0">
                <a:solidFill>
                  <a:schemeClr val="tx1"/>
                </a:solidFill>
                <a:ea typeface="ＭＳ Ｐゴシック" charset="-128"/>
              </a:rPr>
              <a:t>, but</a:t>
            </a:r>
            <a:endParaRPr lang="en-US" altLang="ja-JP" sz="2800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 June 3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IUCAF Summer School in Tokyo</a:t>
            </a:r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1027"/>
          <p:cNvSpPr txBox="1">
            <a:spLocks noChangeArrowheads="1"/>
          </p:cNvSpPr>
          <p:nvPr/>
        </p:nvSpPr>
        <p:spPr bwMode="auto">
          <a:xfrm>
            <a:off x="2857488" y="174604"/>
            <a:ext cx="36241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800" i="1" dirty="0">
                <a:solidFill>
                  <a:srgbClr val="FF3300"/>
                </a:solidFill>
                <a:ea typeface="ＭＳ Ｐゴシック" charset="-128"/>
              </a:rPr>
              <a:t>http://www.iucaf.org</a:t>
            </a:r>
          </a:p>
        </p:txBody>
      </p:sp>
      <p:pic>
        <p:nvPicPr>
          <p:cNvPr id="407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42918"/>
            <a:ext cx="8860312" cy="582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 June 3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IUCAF Summer School in Tokyo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26" descr="C:\Mes documents\ESf\crafpptbkg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463"/>
            <a:ext cx="9372600" cy="6875463"/>
          </a:xfrm>
          <a:prstGeom prst="rect">
            <a:avLst/>
          </a:prstGeom>
          <a:noFill/>
        </p:spPr>
      </p:pic>
      <p:sp>
        <p:nvSpPr>
          <p:cNvPr id="20483" name="Rectangle 1027"/>
          <p:cNvSpPr>
            <a:spLocks noChangeArrowheads="1"/>
          </p:cNvSpPr>
          <p:nvPr/>
        </p:nvSpPr>
        <p:spPr bwMode="auto">
          <a:xfrm>
            <a:off x="2743200" y="1676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20484" name="Text Box 1028"/>
          <p:cNvSpPr txBox="1">
            <a:spLocks noChangeArrowheads="1"/>
          </p:cNvSpPr>
          <p:nvPr/>
        </p:nvSpPr>
        <p:spPr bwMode="auto">
          <a:xfrm>
            <a:off x="2406650" y="228600"/>
            <a:ext cx="424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b="1">
                <a:solidFill>
                  <a:srgbClr val="000066"/>
                </a:solidFill>
                <a:latin typeface="Arial" pitchFamily="34" charset="0"/>
              </a:rPr>
              <a:t>IUCAF in Action (in Geneva)</a:t>
            </a:r>
            <a:endParaRPr lang="en-GB" altLang="ja-JP" b="1">
              <a:solidFill>
                <a:srgbClr val="000066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0485" name="Line 1029"/>
          <p:cNvSpPr>
            <a:spLocks noChangeShapeType="1"/>
          </p:cNvSpPr>
          <p:nvPr/>
        </p:nvSpPr>
        <p:spPr bwMode="auto">
          <a:xfrm>
            <a:off x="1981200" y="685800"/>
            <a:ext cx="5105400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20486" name="Picture 1030" descr="C:\Documents and Settings\IUCAF\IMGP6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790950"/>
            <a:ext cx="3886200" cy="2914650"/>
          </a:xfrm>
          <a:prstGeom prst="rect">
            <a:avLst/>
          </a:prstGeom>
          <a:noFill/>
        </p:spPr>
      </p:pic>
      <p:pic>
        <p:nvPicPr>
          <p:cNvPr id="20487" name="Picture 1031" descr="C:\Documents and Settings\IUCAF\IMGP65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790950"/>
            <a:ext cx="3886200" cy="2914650"/>
          </a:xfrm>
          <a:prstGeom prst="rect">
            <a:avLst/>
          </a:prstGeom>
          <a:noFill/>
        </p:spPr>
      </p:pic>
      <p:pic>
        <p:nvPicPr>
          <p:cNvPr id="20488" name="Picture 1032" descr="C:\Documents and Settings\IUCAF\IMGP65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838200"/>
            <a:ext cx="3886200" cy="2914650"/>
          </a:xfrm>
          <a:prstGeom prst="rect">
            <a:avLst/>
          </a:prstGeom>
          <a:noFill/>
        </p:spPr>
      </p:pic>
      <p:pic>
        <p:nvPicPr>
          <p:cNvPr id="20489" name="Picture 1033" descr="C:\Documents and Settings\IUCAF\archive\Dscn01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838200"/>
            <a:ext cx="3886200" cy="2914650"/>
          </a:xfrm>
          <a:prstGeom prst="rect">
            <a:avLst/>
          </a:prstGeom>
          <a:noFill/>
        </p:spPr>
      </p:pic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 June 3</a:t>
            </a:r>
            <a:endParaRPr lang="en-US" altLang="ja-JP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IUCAF Summer School in Tokyo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iucaf\ppt\IM000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1142976" y="214290"/>
            <a:ext cx="4579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2800" dirty="0" smtClean="0">
                <a:solidFill>
                  <a:srgbClr val="FF0000"/>
                </a:solidFill>
              </a:rPr>
              <a:t>http://www.lordjimpub.ch/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3" y="4893479"/>
            <a:ext cx="2786070" cy="176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 June 3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IUCAF Summer School in Tokyo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214414" y="1357298"/>
            <a:ext cx="71786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2400" dirty="0">
                <a:ea typeface="ＭＳ Ｐゴシック" charset="-128"/>
              </a:rPr>
              <a:t>“IUCAF members had to evolve from being starry-eyed astronomers as they encountered a world of politics, lobbying, entertainment, threats, espionage and bribery.  On one occasion, an offer (in Geneva) of two million dollars in cash “</a:t>
            </a:r>
            <a:r>
              <a:rPr lang="en-US" altLang="ja-JP" sz="2400" i="1" dirty="0">
                <a:ea typeface="ＭＳ Ｐゴシック" charset="-128"/>
              </a:rPr>
              <a:t>to shut up</a:t>
            </a:r>
            <a:r>
              <a:rPr lang="en-US" altLang="ja-JP" sz="2400" dirty="0">
                <a:ea typeface="ＭＳ Ｐゴシック" charset="-128"/>
              </a:rPr>
              <a:t>” proved no match for dedication to the joys and excitement of twentieth-century astrophysics.” 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428860" y="4643446"/>
            <a:ext cx="56149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i="1" dirty="0">
                <a:ea typeface="ＭＳ Ｐゴシック" charset="-128"/>
              </a:rPr>
              <a:t>Brian Robinson, “</a:t>
            </a:r>
            <a:r>
              <a:rPr lang="en-US" altLang="ja-JP" sz="1600" b="1" i="1" dirty="0">
                <a:ea typeface="ＭＳ Ｐゴシック" charset="-128"/>
              </a:rPr>
              <a:t>Frequency Allocation: The First Forty Years</a:t>
            </a:r>
            <a:r>
              <a:rPr lang="en-US" altLang="ja-JP" sz="1600" i="1" dirty="0">
                <a:ea typeface="ＭＳ Ｐゴシック" charset="-128"/>
              </a:rPr>
              <a:t>.”</a:t>
            </a:r>
          </a:p>
          <a:p>
            <a:r>
              <a:rPr lang="en-US" altLang="ja-JP" sz="1600" i="1" dirty="0">
                <a:ea typeface="ＭＳ Ｐゴシック" charset="-128"/>
              </a:rPr>
              <a:t>Ann Rev. Astron. </a:t>
            </a:r>
            <a:r>
              <a:rPr lang="en-US" altLang="ja-JP" sz="1600" i="1" dirty="0" err="1">
                <a:ea typeface="ＭＳ Ｐゴシック" charset="-128"/>
              </a:rPr>
              <a:t>Astrophys</a:t>
            </a:r>
            <a:r>
              <a:rPr lang="en-US" altLang="ja-JP" sz="1600" i="1" dirty="0">
                <a:ea typeface="ＭＳ Ｐゴシック" charset="-128"/>
              </a:rPr>
              <a:t>. 1999, 37:65-96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 June 3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IUCAF Summer School in Tokyo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C:\Documents and Settings\IUCAF\virgobkgrnd_window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74320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33400" y="2286000"/>
            <a:ext cx="5943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b="1">
                <a:solidFill>
                  <a:srgbClr val="000066"/>
                </a:solidFill>
                <a:latin typeface="Arial" charset="0"/>
              </a:rPr>
              <a:t>Keeping our Windows </a:t>
            </a:r>
          </a:p>
          <a:p>
            <a:pPr algn="ctr">
              <a:spcBef>
                <a:spcPct val="50000"/>
              </a:spcBef>
            </a:pPr>
            <a:r>
              <a:rPr lang="fr-FR" sz="2800" b="1">
                <a:solidFill>
                  <a:srgbClr val="000066"/>
                </a:solidFill>
                <a:latin typeface="Arial" charset="0"/>
              </a:rPr>
              <a:t>on the Universe Clean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 June 3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IUCAF Summer School in Tokyo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924800" cy="2438400"/>
          </a:xfrm>
        </p:spPr>
        <p:txBody>
          <a:bodyPr/>
          <a:lstStyle/>
          <a:p>
            <a:r>
              <a:rPr lang="en-US" altLang="ja-JP" sz="3600">
                <a:ea typeface="ＭＳ Ｐゴシック" charset="-128"/>
              </a:rPr>
              <a:t>In 1960 ICSU set up the Inter-Union Commission “IUCAF” to work towards keeping parts of the radio spectrum clear for passive, scientific use.</a:t>
            </a:r>
            <a:endParaRPr lang="en-US" altLang="ja-JP">
              <a:ea typeface="ＭＳ Ｐゴシック" charset="-12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124200"/>
            <a:ext cx="777240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>
                <a:ea typeface="ＭＳ Ｐゴシック" charset="-128"/>
              </a:rPr>
              <a:t>Represents URSI, the IAU and COSPAR at the International Telecommunications Union (ITU).</a:t>
            </a:r>
          </a:p>
          <a:p>
            <a:pPr>
              <a:lnSpc>
                <a:spcPct val="90000"/>
              </a:lnSpc>
            </a:pPr>
            <a:r>
              <a:rPr lang="en-US" altLang="ja-JP" sz="2800">
                <a:ea typeface="ＭＳ Ｐゴシック" charset="-128"/>
              </a:rPr>
              <a:t>Formation was partly prompted by the potential threat from Project WEST FORD.  (Needles in orbit).</a:t>
            </a:r>
          </a:p>
          <a:p>
            <a:pPr>
              <a:lnSpc>
                <a:spcPct val="90000"/>
              </a:lnSpc>
            </a:pPr>
            <a:r>
              <a:rPr lang="en-US" altLang="ja-JP" sz="2800">
                <a:ea typeface="ＭＳ Ｐゴシック" charset="-128"/>
              </a:rPr>
              <a:t>In 1961 CORF  was established “to serve as the United States counterpart to IUCAF.”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 June 3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IUCAF Summer School in Tokyo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247650"/>
            <a:ext cx="8818563" cy="636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 June 3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IUCAF Summer School in Tokyo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iucaf\ppt\constitu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17075" cy="13335000"/>
          </a:xfrm>
          <a:prstGeom prst="rect">
            <a:avLst/>
          </a:prstGeom>
          <a:noFill/>
        </p:spPr>
      </p:pic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 June 3</a:t>
            </a: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IUCAF Summer School in Tokyo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iucaf\ppt\constitu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" y="-4724400"/>
            <a:ext cx="8902700" cy="12344400"/>
          </a:xfrm>
          <a:prstGeom prst="rect">
            <a:avLst/>
          </a:prstGeom>
          <a:noFill/>
        </p:spPr>
      </p:pic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 June 3</a:t>
            </a: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IUCAF Summer School in Tokyo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0" name="Picture 26" descr="C:\Documents and Settings\SKA\RFI2004\RFI2004_problemspac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6834188" cy="5127625"/>
          </a:xfrm>
          <a:prstGeom prst="rect">
            <a:avLst/>
          </a:prstGeom>
          <a:noFill/>
        </p:spPr>
      </p:pic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533400" y="4572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rgbClr val="000066"/>
                </a:solidFill>
              </a:rPr>
              <a:t>IUCAF’s place in the spectrum management problem space</a:t>
            </a:r>
            <a:endParaRPr lang="en-GB" altLang="ja-JP" b="1">
              <a:solidFill>
                <a:srgbClr val="000066"/>
              </a:solidFill>
              <a:ea typeface="ＭＳ Ｐゴシック" charset="-128"/>
            </a:endParaRPr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5486400" y="4267200"/>
            <a:ext cx="6858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iucaf\ppt\chair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2423"/>
            <a:ext cx="7848600" cy="6562725"/>
          </a:xfrm>
          <a:prstGeom prst="rect">
            <a:avLst/>
          </a:prstGeom>
          <a:noFill/>
        </p:spPr>
      </p:pic>
      <p:pic>
        <p:nvPicPr>
          <p:cNvPr id="3" name="図 2" descr="DarrelW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42984"/>
            <a:ext cx="4071966" cy="4664819"/>
          </a:xfrm>
          <a:prstGeom prst="rect">
            <a:avLst/>
          </a:prstGeom>
        </p:spPr>
      </p:pic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 June 3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IUCAF Summer School in Tokyo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solidFill>
                  <a:srgbClr val="FF3300"/>
                </a:solidFill>
                <a:ea typeface="ＭＳ Ｐゴシック" charset="-128"/>
              </a:rPr>
              <a:t>Many successes over the years: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dirty="0">
                <a:solidFill>
                  <a:schemeClr val="tx1"/>
                </a:solidFill>
                <a:ea typeface="ＭＳ Ｐゴシック" charset="-128"/>
              </a:rPr>
              <a:t>At WARC 1979 India had proposed that 322-328.6 MHz be allocated to radio astronomy  (Deuterium).</a:t>
            </a:r>
          </a:p>
          <a:p>
            <a:pPr>
              <a:lnSpc>
                <a:spcPct val="90000"/>
              </a:lnSpc>
            </a:pPr>
            <a:r>
              <a:rPr lang="en-US" altLang="ja-JP" dirty="0">
                <a:solidFill>
                  <a:schemeClr val="tx1"/>
                </a:solidFill>
                <a:ea typeface="ＭＳ Ｐゴシック" charset="-128"/>
              </a:rPr>
              <a:t>The </a:t>
            </a:r>
            <a:r>
              <a:rPr lang="en-US" altLang="ja-JP" b="1" dirty="0">
                <a:solidFill>
                  <a:schemeClr val="tx1"/>
                </a:solidFill>
                <a:ea typeface="ＭＳ Ｐゴシック" charset="-128"/>
              </a:rPr>
              <a:t>NATO</a:t>
            </a:r>
            <a:r>
              <a:rPr lang="en-US" altLang="ja-JP" dirty="0">
                <a:solidFill>
                  <a:schemeClr val="tx1"/>
                </a:solidFill>
                <a:ea typeface="ＭＳ Ｐゴシック" charset="-128"/>
              </a:rPr>
              <a:t> countries and the USA supported this allocation (this was still in the “cold war” period).</a:t>
            </a:r>
          </a:p>
          <a:p>
            <a:pPr>
              <a:lnSpc>
                <a:spcPct val="90000"/>
              </a:lnSpc>
            </a:pPr>
            <a:r>
              <a:rPr lang="en-US" altLang="ja-JP" dirty="0">
                <a:solidFill>
                  <a:schemeClr val="tx1"/>
                </a:solidFill>
                <a:ea typeface="ＭＳ Ｐゴシック" charset="-128"/>
              </a:rPr>
              <a:t>The Soviet Union had an extensive radar network around the Middle East at 327 </a:t>
            </a:r>
            <a:r>
              <a:rPr lang="en-US" altLang="ja-JP" dirty="0" err="1">
                <a:solidFill>
                  <a:schemeClr val="tx1"/>
                </a:solidFill>
                <a:ea typeface="ＭＳ Ｐゴシック" charset="-128"/>
              </a:rPr>
              <a:t>MHz.</a:t>
            </a:r>
            <a:r>
              <a:rPr lang="en-US" altLang="ja-JP" dirty="0">
                <a:solidFill>
                  <a:schemeClr val="tx1"/>
                </a:solidFill>
                <a:ea typeface="ＭＳ Ｐゴシック" charset="-128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ja-JP" dirty="0">
                <a:solidFill>
                  <a:schemeClr val="tx1"/>
                </a:solidFill>
                <a:ea typeface="ＭＳ Ｐゴシック" charset="-128"/>
              </a:rPr>
              <a:t>In May 1960, it had tracked the Gary Powers U2 spy plane over Soviet territory.</a:t>
            </a:r>
          </a:p>
          <a:p>
            <a:pPr>
              <a:lnSpc>
                <a:spcPct val="90000"/>
              </a:lnSpc>
            </a:pPr>
            <a:r>
              <a:rPr lang="en-US" altLang="ja-JP" dirty="0">
                <a:solidFill>
                  <a:schemeClr val="tx1"/>
                </a:solidFill>
                <a:ea typeface="ＭＳ Ｐゴシック" charset="-128"/>
              </a:rPr>
              <a:t>A radio astronomy allocation at 327 MHz would effectively shut down the radar network!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 June 3</a:t>
            </a: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IUCAF Summer School in Tokyo</a:t>
            </a:r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Mes documents\ESf\crafpptbkg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6875463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743200" y="1676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667000" y="304800"/>
            <a:ext cx="3297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800" b="1">
                <a:solidFill>
                  <a:srgbClr val="000066"/>
                </a:solidFill>
              </a:rPr>
              <a:t>IUCAF membership</a:t>
            </a:r>
            <a:endParaRPr lang="en-GB" altLang="ja-JP" sz="2800" b="1">
              <a:solidFill>
                <a:srgbClr val="000066"/>
              </a:solidFill>
              <a:ea typeface="ＭＳ Ｐゴシック" charset="-128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14348" y="1114425"/>
            <a:ext cx="8215370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600" b="1" dirty="0"/>
              <a:t>COSPAR	 </a:t>
            </a:r>
            <a:r>
              <a:rPr lang="fr-FR" sz="1600" dirty="0" smtClean="0">
                <a:cs typeface="Times New Roman" pitchFamily="18" charset="0"/>
              </a:rPr>
              <a:t>Y</a:t>
            </a:r>
            <a:r>
              <a:rPr lang="fr-FR" sz="1600" b="1" dirty="0" smtClean="0">
                <a:cs typeface="Times New Roman" pitchFamily="18" charset="0"/>
              </a:rPr>
              <a:t>. Murata </a:t>
            </a:r>
            <a:r>
              <a:rPr lang="fr-FR" sz="1600" b="1" dirty="0">
                <a:cs typeface="Times New Roman" pitchFamily="18" charset="0"/>
              </a:rPr>
              <a:t>		</a:t>
            </a:r>
            <a:r>
              <a:rPr lang="fr-FR" sz="1600" b="1" dirty="0" smtClean="0">
                <a:cs typeface="Times New Roman" pitchFamily="18" charset="0"/>
              </a:rPr>
              <a:t>RA</a:t>
            </a:r>
            <a:r>
              <a:rPr lang="fr-FR" sz="1600" b="1" dirty="0">
                <a:cs typeface="Times New Roman" pitchFamily="18" charset="0"/>
              </a:rPr>
              <a:t> 	</a:t>
            </a:r>
            <a:r>
              <a:rPr lang="fr-FR" sz="1600" dirty="0" smtClean="0">
                <a:cs typeface="Times New Roman" pitchFamily="18" charset="0"/>
              </a:rPr>
              <a:t>Japan</a:t>
            </a:r>
            <a:endParaRPr lang="en-GB" altLang="ja-JP" sz="1600" b="1" dirty="0">
              <a:ea typeface="ＭＳ Ｐゴシック" charset="-128"/>
              <a:cs typeface="Times New Roman" pitchFamily="18" charset="0"/>
            </a:endParaRPr>
          </a:p>
          <a:p>
            <a:endParaRPr lang="fr-FR" sz="1600" b="1" dirty="0"/>
          </a:p>
          <a:p>
            <a:r>
              <a:rPr lang="fr-FR" sz="1600" b="1" dirty="0"/>
              <a:t>IAU	 </a:t>
            </a:r>
            <a:r>
              <a:rPr lang="fr-FR" sz="1600" b="1" dirty="0">
                <a:cs typeface="Times New Roman" pitchFamily="18" charset="0"/>
              </a:rPr>
              <a:t>H. Chung		</a:t>
            </a:r>
            <a:r>
              <a:rPr lang="fr-FR" sz="1600" b="1" dirty="0" smtClean="0">
                <a:cs typeface="Times New Roman" pitchFamily="18" charset="0"/>
              </a:rPr>
              <a:t>RA</a:t>
            </a:r>
            <a:r>
              <a:rPr lang="fr-FR" sz="1600" b="1" dirty="0">
                <a:cs typeface="Times New Roman" pitchFamily="18" charset="0"/>
              </a:rPr>
              <a:t>	</a:t>
            </a:r>
            <a:r>
              <a:rPr lang="fr-FR" sz="1600" b="1" dirty="0" smtClean="0">
                <a:cs typeface="Times New Roman" pitchFamily="18" charset="0"/>
              </a:rPr>
              <a:t>Korea (ITU-R SG7 vice Chairman)</a:t>
            </a:r>
            <a:endParaRPr lang="fr-FR" sz="1600" b="1" dirty="0">
              <a:cs typeface="Times New Roman" pitchFamily="18" charset="0"/>
            </a:endParaRPr>
          </a:p>
          <a:p>
            <a:r>
              <a:rPr lang="fr-FR" sz="1600" b="1" dirty="0">
                <a:cs typeface="Times New Roman" pitchFamily="18" charset="0"/>
              </a:rPr>
              <a:t>	 </a:t>
            </a:r>
            <a:r>
              <a:rPr lang="fr-FR" sz="1600" dirty="0" smtClean="0"/>
              <a:t>H</a:t>
            </a:r>
            <a:r>
              <a:rPr lang="fr-FR" sz="1600" b="1" dirty="0" smtClean="0"/>
              <a:t>. Liszt </a:t>
            </a:r>
            <a:r>
              <a:rPr lang="fr-FR" sz="1600" b="1" dirty="0" smtClean="0">
                <a:solidFill>
                  <a:srgbClr val="D129D5"/>
                </a:solidFill>
              </a:rPr>
              <a:t>(vice Chair)</a:t>
            </a:r>
            <a:r>
              <a:rPr lang="fr-FR" sz="1600" b="1" dirty="0"/>
              <a:t>	</a:t>
            </a:r>
            <a:r>
              <a:rPr lang="fr-FR" sz="1600" b="1" dirty="0" smtClean="0"/>
              <a:t>RA</a:t>
            </a:r>
            <a:r>
              <a:rPr lang="fr-FR" sz="1600" b="1" dirty="0"/>
              <a:t>	</a:t>
            </a:r>
            <a:r>
              <a:rPr lang="fr-FR" sz="1600" b="1" dirty="0" smtClean="0"/>
              <a:t>USA</a:t>
            </a:r>
            <a:endParaRPr lang="fr-FR" sz="1600" b="1" dirty="0"/>
          </a:p>
          <a:p>
            <a:r>
              <a:rPr lang="fr-FR" sz="1600" b="1" dirty="0"/>
              <a:t>	 </a:t>
            </a:r>
            <a:r>
              <a:rPr lang="fr-FR" sz="1600" b="1" dirty="0" smtClean="0"/>
              <a:t>A. Tiplady</a:t>
            </a:r>
            <a:r>
              <a:rPr lang="fr-FR" sz="1600" b="1" dirty="0"/>
              <a:t>		RA	</a:t>
            </a:r>
            <a:r>
              <a:rPr lang="fr-FR" sz="1600" dirty="0" smtClean="0"/>
              <a:t>South Africa</a:t>
            </a:r>
            <a:endParaRPr lang="fr-FR" sz="1600" b="1" dirty="0"/>
          </a:p>
          <a:p>
            <a:r>
              <a:rPr lang="fr-FR" sz="1600" b="1" dirty="0">
                <a:cs typeface="Times New Roman" pitchFamily="18" charset="0"/>
              </a:rPr>
              <a:t>	 M. </a:t>
            </a:r>
            <a:r>
              <a:rPr lang="fr-FR" sz="1600" b="1" dirty="0" smtClean="0">
                <a:cs typeface="Times New Roman" pitchFamily="18" charset="0"/>
              </a:rPr>
              <a:t>Ohishi </a:t>
            </a:r>
            <a:r>
              <a:rPr lang="fr-FR" sz="1600" b="1" dirty="0" smtClean="0">
                <a:solidFill>
                  <a:srgbClr val="D129D5"/>
                </a:solidFill>
                <a:cs typeface="Times New Roman" pitchFamily="18" charset="0"/>
              </a:rPr>
              <a:t>(Chair)</a:t>
            </a:r>
            <a:r>
              <a:rPr lang="fr-FR" sz="1600" b="1" dirty="0">
                <a:cs typeface="Times New Roman" pitchFamily="18" charset="0"/>
              </a:rPr>
              <a:t>		RA	Japan</a:t>
            </a:r>
            <a:endParaRPr lang="en-GB" altLang="ja-JP" sz="1600" b="1" dirty="0">
              <a:ea typeface="ＭＳ Ｐゴシック" charset="-128"/>
              <a:cs typeface="Times New Roman" pitchFamily="18" charset="0"/>
            </a:endParaRPr>
          </a:p>
          <a:p>
            <a:r>
              <a:rPr lang="fr-FR" sz="1600" b="1" dirty="0">
                <a:cs typeface="Times New Roman" pitchFamily="18" charset="0"/>
              </a:rPr>
              <a:t>	</a:t>
            </a:r>
            <a:r>
              <a:rPr lang="en-GB" altLang="ja-JP" sz="1600" b="1" dirty="0">
                <a:ea typeface="ＭＳ Ｐゴシック" charset="-128"/>
                <a:cs typeface="Times New Roman" pitchFamily="18" charset="0"/>
              </a:rPr>
              <a:t> K. Tapping		RA	Canada</a:t>
            </a:r>
            <a:br>
              <a:rPr lang="en-GB" altLang="ja-JP" sz="1600" b="1" dirty="0">
                <a:ea typeface="ＭＳ Ｐゴシック" charset="-128"/>
                <a:cs typeface="Times New Roman" pitchFamily="18" charset="0"/>
              </a:rPr>
            </a:br>
            <a:r>
              <a:rPr lang="en-GB" altLang="ja-JP" sz="1600" b="1" dirty="0">
                <a:ea typeface="ＭＳ Ｐゴシック" charset="-128"/>
                <a:cs typeface="Times New Roman" pitchFamily="18" charset="0"/>
              </a:rPr>
              <a:t/>
            </a:r>
            <a:br>
              <a:rPr lang="en-GB" altLang="ja-JP" sz="1600" b="1" dirty="0">
                <a:ea typeface="ＭＳ Ｐゴシック" charset="-128"/>
                <a:cs typeface="Times New Roman" pitchFamily="18" charset="0"/>
              </a:rPr>
            </a:br>
            <a:r>
              <a:rPr lang="fr-FR" sz="1600" b="1" dirty="0"/>
              <a:t>URSI</a:t>
            </a:r>
            <a:r>
              <a:rPr lang="en-GB" altLang="ja-JP" sz="1600" b="1" dirty="0">
                <a:ea typeface="ＭＳ Ｐゴシック" charset="-128"/>
                <a:cs typeface="Times New Roman" pitchFamily="18" charset="0"/>
              </a:rPr>
              <a:t> 	</a:t>
            </a:r>
            <a:r>
              <a:rPr lang="en-GB" altLang="ja-JP" sz="1600" dirty="0" smtClean="0">
                <a:ea typeface="ＭＳ Ｐゴシック" charset="-128"/>
                <a:cs typeface="Times New Roman" pitchFamily="18" charset="0"/>
              </a:rPr>
              <a:t>S.</a:t>
            </a:r>
            <a:r>
              <a:rPr lang="en-GB" altLang="ja-JP" sz="1600" b="1" dirty="0" smtClean="0">
                <a:ea typeface="ＭＳ Ｐゴシック" charset="-128"/>
                <a:cs typeface="Times New Roman" pitchFamily="18" charset="0"/>
              </a:rPr>
              <a:t> </a:t>
            </a:r>
            <a:r>
              <a:rPr lang="en-GB" altLang="ja-JP" sz="1600" b="1" dirty="0" err="1" smtClean="0">
                <a:ea typeface="ＭＳ Ｐゴシック" charset="-128"/>
                <a:cs typeface="Times New Roman" pitchFamily="18" charset="0"/>
              </a:rPr>
              <a:t>Aanthakrishnan</a:t>
            </a:r>
            <a:r>
              <a:rPr lang="en-GB" altLang="ja-JP" sz="1600" b="1" dirty="0">
                <a:ea typeface="ＭＳ Ｐゴシック" charset="-128"/>
                <a:cs typeface="Times New Roman" pitchFamily="18" charset="0"/>
              </a:rPr>
              <a:t>	</a:t>
            </a:r>
            <a:r>
              <a:rPr lang="en-GB" altLang="ja-JP" sz="1600" b="1" dirty="0" smtClean="0">
                <a:ea typeface="ＭＳ Ｐゴシック" charset="-128"/>
                <a:cs typeface="Times New Roman" pitchFamily="18" charset="0"/>
              </a:rPr>
              <a:t>	RA</a:t>
            </a:r>
            <a:r>
              <a:rPr lang="en-GB" altLang="ja-JP" sz="1600" b="1" dirty="0">
                <a:ea typeface="ＭＳ Ｐゴシック" charset="-128"/>
                <a:cs typeface="Times New Roman" pitchFamily="18" charset="0"/>
              </a:rPr>
              <a:t>	</a:t>
            </a:r>
            <a:r>
              <a:rPr lang="en-GB" altLang="ja-JP" sz="1600" dirty="0" smtClean="0">
                <a:ea typeface="ＭＳ Ｐゴシック" charset="-128"/>
                <a:cs typeface="Times New Roman" pitchFamily="18" charset="0"/>
              </a:rPr>
              <a:t>India (Com J Chair)</a:t>
            </a:r>
            <a:endParaRPr lang="en-GB" altLang="ja-JP" sz="1600" b="1" dirty="0">
              <a:ea typeface="ＭＳ Ｐゴシック" charset="-128"/>
              <a:cs typeface="Times New Roman" pitchFamily="18" charset="0"/>
            </a:endParaRPr>
          </a:p>
          <a:p>
            <a:r>
              <a:rPr lang="en-GB" altLang="ja-JP" sz="1600" b="1" dirty="0">
                <a:ea typeface="ＭＳ Ｐゴシック" charset="-128"/>
                <a:cs typeface="Times New Roman" pitchFamily="18" charset="0"/>
              </a:rPr>
              <a:t>	A. </a:t>
            </a:r>
            <a:r>
              <a:rPr lang="en-GB" altLang="ja-JP" sz="1600" b="1" dirty="0" err="1">
                <a:ea typeface="ＭＳ Ｐゴシック" charset="-128"/>
                <a:cs typeface="Times New Roman" pitchFamily="18" charset="0"/>
              </a:rPr>
              <a:t>Tzioumis</a:t>
            </a:r>
            <a:r>
              <a:rPr lang="en-GB" altLang="ja-JP" sz="1600" b="1" dirty="0">
                <a:ea typeface="ＭＳ Ｐゴシック" charset="-128"/>
                <a:cs typeface="Times New Roman" pitchFamily="18" charset="0"/>
              </a:rPr>
              <a:t> 		RA 	</a:t>
            </a:r>
            <a:r>
              <a:rPr lang="en-GB" altLang="ja-JP" sz="1600" b="1" dirty="0" smtClean="0">
                <a:ea typeface="ＭＳ Ｐゴシック" charset="-128"/>
                <a:cs typeface="Times New Roman" pitchFamily="18" charset="0"/>
              </a:rPr>
              <a:t>Australia (Com J)</a:t>
            </a:r>
            <a:endParaRPr lang="en-GB" altLang="ja-JP" sz="1600" b="1" dirty="0">
              <a:ea typeface="ＭＳ Ｐゴシック" charset="-128"/>
              <a:cs typeface="Times New Roman" pitchFamily="18" charset="0"/>
            </a:endParaRPr>
          </a:p>
          <a:p>
            <a:r>
              <a:rPr lang="en-GB" altLang="ja-JP" sz="1600" b="1" dirty="0">
                <a:ea typeface="ＭＳ Ｐゴシック" charset="-128"/>
                <a:cs typeface="Times New Roman" pitchFamily="18" charset="0"/>
              </a:rPr>
              <a:t>	W. van </a:t>
            </a:r>
            <a:r>
              <a:rPr lang="en-GB" altLang="ja-JP" sz="1600" b="1" dirty="0" err="1">
                <a:ea typeface="ＭＳ Ｐゴシック" charset="-128"/>
                <a:cs typeface="Times New Roman" pitchFamily="18" charset="0"/>
              </a:rPr>
              <a:t>Driel</a:t>
            </a:r>
            <a:r>
              <a:rPr lang="en-GB" altLang="ja-JP" sz="1600" b="1" dirty="0">
                <a:ea typeface="ＭＳ Ｐゴシック" charset="-128"/>
                <a:cs typeface="Times New Roman" pitchFamily="18" charset="0"/>
              </a:rPr>
              <a:t> </a:t>
            </a:r>
            <a:r>
              <a:rPr lang="en-GB" altLang="ja-JP" sz="1600" b="1" dirty="0" smtClean="0">
                <a:solidFill>
                  <a:srgbClr val="D129D5"/>
                </a:solidFill>
                <a:ea typeface="ＭＳ Ｐゴシック" charset="-128"/>
                <a:cs typeface="Times New Roman" pitchFamily="18" charset="0"/>
              </a:rPr>
              <a:t>(past Chair</a:t>
            </a:r>
            <a:r>
              <a:rPr lang="en-GB" altLang="ja-JP" sz="1600" b="1" dirty="0">
                <a:solidFill>
                  <a:srgbClr val="D129D5"/>
                </a:solidFill>
                <a:ea typeface="ＭＳ Ｐゴシック" charset="-128"/>
                <a:cs typeface="Times New Roman" pitchFamily="18" charset="0"/>
              </a:rPr>
              <a:t>)</a:t>
            </a:r>
            <a:r>
              <a:rPr lang="en-GB" altLang="ja-JP" sz="1600" b="1" dirty="0">
                <a:ea typeface="ＭＳ Ｐゴシック" charset="-128"/>
                <a:cs typeface="Times New Roman" pitchFamily="18" charset="0"/>
              </a:rPr>
              <a:t>	</a:t>
            </a:r>
            <a:r>
              <a:rPr lang="en-GB" altLang="ja-JP" sz="1600" b="1" dirty="0" smtClean="0">
                <a:ea typeface="ＭＳ Ｐゴシック" charset="-128"/>
                <a:cs typeface="Times New Roman" pitchFamily="18" charset="0"/>
              </a:rPr>
              <a:t>RA</a:t>
            </a:r>
            <a:r>
              <a:rPr lang="en-GB" altLang="ja-JP" sz="1600" b="1" dirty="0">
                <a:ea typeface="ＭＳ Ｐゴシック" charset="-128"/>
                <a:cs typeface="Times New Roman" pitchFamily="18" charset="0"/>
              </a:rPr>
              <a:t>	</a:t>
            </a:r>
            <a:r>
              <a:rPr lang="en-GB" altLang="ja-JP" sz="1600" b="1" dirty="0" smtClean="0">
                <a:ea typeface="ＭＳ Ｐゴシック" charset="-128"/>
                <a:cs typeface="Times New Roman" pitchFamily="18" charset="0"/>
              </a:rPr>
              <a:t>France (Com J)      </a:t>
            </a:r>
            <a:r>
              <a:rPr lang="en-GB" altLang="ja-JP" sz="1600" b="1" dirty="0">
                <a:ea typeface="ＭＳ Ｐゴシック" charset="-128"/>
                <a:cs typeface="Times New Roman" pitchFamily="18" charset="0"/>
              </a:rPr>
              <a:t>	</a:t>
            </a:r>
            <a:endParaRPr lang="en-GB" altLang="ja-JP" sz="1600" b="1" dirty="0" smtClean="0">
              <a:ea typeface="ＭＳ Ｐゴシック" charset="-128"/>
              <a:cs typeface="Times New Roman" pitchFamily="18" charset="0"/>
            </a:endParaRPr>
          </a:p>
          <a:p>
            <a:r>
              <a:rPr lang="en-GB" altLang="ja-JP" sz="1600" dirty="0" smtClean="0">
                <a:ea typeface="ＭＳ Ｐゴシック" charset="-128"/>
                <a:cs typeface="Times New Roman" pitchFamily="18" charset="0"/>
              </a:rPr>
              <a:t>	I</a:t>
            </a:r>
            <a:r>
              <a:rPr lang="en-GB" altLang="ja-JP" sz="1600" b="1" dirty="0" smtClean="0">
                <a:ea typeface="ＭＳ Ｐゴシック" charset="-128"/>
                <a:cs typeface="Times New Roman" pitchFamily="18" charset="0"/>
              </a:rPr>
              <a:t>. </a:t>
            </a:r>
            <a:r>
              <a:rPr lang="en-GB" altLang="ja-JP" sz="1600" dirty="0" err="1" smtClean="0"/>
              <a:t>Häggström</a:t>
            </a:r>
            <a:r>
              <a:rPr lang="en-GB" altLang="ja-JP" sz="1600" b="1" dirty="0" smtClean="0">
                <a:ea typeface="ＭＳ Ｐゴシック" charset="-128"/>
                <a:cs typeface="Times New Roman" pitchFamily="18" charset="0"/>
              </a:rPr>
              <a:t> </a:t>
            </a:r>
            <a:r>
              <a:rPr lang="en-GB" altLang="ja-JP" sz="1600" b="1" dirty="0">
                <a:ea typeface="ＭＳ Ｐゴシック" charset="-128"/>
                <a:cs typeface="Times New Roman" pitchFamily="18" charset="0"/>
              </a:rPr>
              <a:t>		</a:t>
            </a:r>
            <a:r>
              <a:rPr lang="en-GB" altLang="ja-JP" sz="1600" b="1" dirty="0">
                <a:solidFill>
                  <a:srgbClr val="000066"/>
                </a:solidFill>
                <a:ea typeface="ＭＳ Ｐゴシック" charset="-128"/>
                <a:cs typeface="Times New Roman" pitchFamily="18" charset="0"/>
              </a:rPr>
              <a:t>IO</a:t>
            </a:r>
            <a:r>
              <a:rPr lang="en-GB" altLang="ja-JP" sz="1600" b="1" dirty="0">
                <a:ea typeface="ＭＳ Ｐゴシック" charset="-128"/>
                <a:cs typeface="Times New Roman" pitchFamily="18" charset="0"/>
              </a:rPr>
              <a:t>	</a:t>
            </a:r>
            <a:r>
              <a:rPr lang="en-GB" altLang="ja-JP" sz="1600" b="1" dirty="0" smtClean="0">
                <a:ea typeface="ＭＳ Ｐゴシック" charset="-128"/>
                <a:cs typeface="Times New Roman" pitchFamily="18" charset="0"/>
              </a:rPr>
              <a:t>Sweden (Com G)</a:t>
            </a:r>
          </a:p>
          <a:p>
            <a:r>
              <a:rPr lang="en-GB" altLang="ja-JP" sz="1600" dirty="0" smtClean="0">
                <a:ea typeface="ＭＳ Ｐゴシック" charset="-128"/>
                <a:cs typeface="Times New Roman" pitchFamily="18" charset="0"/>
              </a:rPr>
              <a:t>	S. </a:t>
            </a:r>
            <a:r>
              <a:rPr lang="en-GB" altLang="ja-JP" sz="1600" dirty="0" err="1" smtClean="0">
                <a:ea typeface="ＭＳ Ｐゴシック" charset="-128"/>
                <a:cs typeface="Times New Roman" pitchFamily="18" charset="0"/>
              </a:rPr>
              <a:t>Reising</a:t>
            </a:r>
            <a:r>
              <a:rPr lang="en-GB" altLang="ja-JP" sz="1600" dirty="0" smtClean="0">
                <a:ea typeface="ＭＳ Ｐゴシック" charset="-128"/>
                <a:cs typeface="Times New Roman" pitchFamily="18" charset="0"/>
              </a:rPr>
              <a:t>		</a:t>
            </a:r>
            <a:r>
              <a:rPr lang="en-GB" altLang="ja-JP" sz="1600" dirty="0" smtClean="0">
                <a:solidFill>
                  <a:srgbClr val="000099"/>
                </a:solidFill>
                <a:ea typeface="ＭＳ Ｐゴシック" charset="-128"/>
                <a:cs typeface="Times New Roman" pitchFamily="18" charset="0"/>
              </a:rPr>
              <a:t> RS</a:t>
            </a:r>
            <a:r>
              <a:rPr lang="en-GB" altLang="ja-JP" sz="1600" dirty="0" smtClean="0">
                <a:ea typeface="ＭＳ Ｐゴシック" charset="-128"/>
                <a:cs typeface="Times New Roman" pitchFamily="18" charset="0"/>
              </a:rPr>
              <a:t>	USA (Com F)</a:t>
            </a:r>
            <a:endParaRPr lang="en-GB" altLang="ja-JP" sz="1600" b="1" dirty="0">
              <a:ea typeface="ＭＳ Ｐゴシック" charset="-128"/>
              <a:cs typeface="Times New Roman" pitchFamily="18" charset="0"/>
            </a:endParaRPr>
          </a:p>
          <a:p>
            <a:endParaRPr lang="en-GB" altLang="ja-JP" sz="1600" b="1" dirty="0">
              <a:ea typeface="ＭＳ Ｐゴシック" charset="-128"/>
              <a:cs typeface="Times New Roman" pitchFamily="18" charset="0"/>
            </a:endParaRPr>
          </a:p>
          <a:p>
            <a:r>
              <a:rPr lang="fr-FR" sz="1600" b="1" dirty="0"/>
              <a:t>at large	W. Baan			RA	</a:t>
            </a:r>
            <a:r>
              <a:rPr lang="fr-FR" sz="1600" b="1" dirty="0" smtClean="0"/>
              <a:t>the </a:t>
            </a:r>
            <a:r>
              <a:rPr lang="fr-FR" sz="1600" b="1" dirty="0"/>
              <a:t>Netherlands</a:t>
            </a:r>
          </a:p>
          <a:p>
            <a:r>
              <a:rPr lang="fr-FR" sz="1600" b="1" dirty="0"/>
              <a:t>	</a:t>
            </a:r>
            <a:r>
              <a:rPr lang="en-GB" sz="1600" dirty="0" smtClean="0">
                <a:ea typeface="ＭＳ Ｐゴシック" charset="-128"/>
                <a:cs typeface="Times New Roman" pitchFamily="18" charset="0"/>
              </a:rPr>
              <a:t>D</a:t>
            </a:r>
            <a:r>
              <a:rPr lang="en-GB" altLang="ja-JP" sz="1600" b="1" dirty="0" smtClean="0">
                <a:ea typeface="ＭＳ Ｐゴシック" charset="-128"/>
                <a:cs typeface="Times New Roman" pitchFamily="18" charset="0"/>
              </a:rPr>
              <a:t>. Emerson</a:t>
            </a:r>
            <a:r>
              <a:rPr lang="en-GB" altLang="ja-JP" sz="1600" b="1" dirty="0">
                <a:ea typeface="ＭＳ Ｐゴシック" charset="-128"/>
                <a:cs typeface="Times New Roman" pitchFamily="18" charset="0"/>
              </a:rPr>
              <a:t>		</a:t>
            </a:r>
            <a:r>
              <a:rPr lang="en-GB" altLang="ja-JP" sz="1600" dirty="0" smtClean="0">
                <a:ea typeface="ＭＳ Ｐゴシック" charset="-128"/>
                <a:cs typeface="Times New Roman" pitchFamily="18" charset="0"/>
              </a:rPr>
              <a:t>RA</a:t>
            </a:r>
            <a:r>
              <a:rPr lang="en-GB" altLang="ja-JP" sz="1600" b="1" dirty="0">
                <a:solidFill>
                  <a:srgbClr val="000099"/>
                </a:solidFill>
                <a:ea typeface="ＭＳ Ｐゴシック" charset="-128"/>
                <a:cs typeface="Times New Roman" pitchFamily="18" charset="0"/>
              </a:rPr>
              <a:t> </a:t>
            </a:r>
            <a:r>
              <a:rPr lang="en-GB" altLang="ja-JP" sz="1600" b="1" dirty="0">
                <a:ea typeface="ＭＳ Ｐゴシック" charset="-128"/>
                <a:cs typeface="Times New Roman" pitchFamily="18" charset="0"/>
              </a:rPr>
              <a:t>	</a:t>
            </a:r>
            <a:r>
              <a:rPr lang="en-GB" altLang="ja-JP" sz="1600" b="1" dirty="0" smtClean="0">
                <a:ea typeface="ＭＳ Ｐゴシック" charset="-128"/>
                <a:cs typeface="Times New Roman" pitchFamily="18" charset="0"/>
              </a:rPr>
              <a:t>USA</a:t>
            </a:r>
            <a:endParaRPr lang="en-GB" altLang="ja-JP" sz="1600" b="1" dirty="0">
              <a:ea typeface="ＭＳ Ｐゴシック" charset="-128"/>
              <a:cs typeface="Times New Roman" pitchFamily="18" charset="0"/>
            </a:endParaRPr>
          </a:p>
          <a:p>
            <a:endParaRPr lang="en-GB" altLang="ja-JP" sz="1600" b="1" dirty="0">
              <a:ea typeface="ＭＳ Ｐゴシック" charset="-128"/>
              <a:cs typeface="Times New Roman" pitchFamily="18" charset="0"/>
            </a:endParaRPr>
          </a:p>
          <a:p>
            <a:r>
              <a:rPr lang="en-GB" altLang="ja-JP" sz="1600" b="1" dirty="0">
                <a:ea typeface="ＭＳ Ｐゴシック" charset="-128"/>
                <a:cs typeface="Times New Roman" pitchFamily="18" charset="0"/>
              </a:rPr>
              <a:t> </a:t>
            </a:r>
            <a:r>
              <a:rPr lang="en-GB" altLang="ja-JP" sz="1600" b="1" dirty="0" smtClean="0">
                <a:ea typeface="ＭＳ Ｐゴシック" charset="-128"/>
                <a:cs typeface="Times New Roman" pitchFamily="18" charset="0"/>
              </a:rPr>
              <a:t>	A. </a:t>
            </a:r>
            <a:r>
              <a:rPr lang="en-GB" altLang="ja-JP" sz="1600" b="1" dirty="0" err="1" smtClean="0">
                <a:ea typeface="ＭＳ Ｐゴシック" charset="-128"/>
                <a:cs typeface="Times New Roman" pitchFamily="18" charset="0"/>
              </a:rPr>
              <a:t>Vasiliev</a:t>
            </a:r>
            <a:r>
              <a:rPr lang="en-GB" altLang="ja-JP" sz="1600" b="1" dirty="0" smtClean="0">
                <a:ea typeface="ＭＳ Ｐゴシック" charset="-128"/>
                <a:cs typeface="Times New Roman" pitchFamily="18" charset="0"/>
              </a:rPr>
              <a:t>		</a:t>
            </a:r>
            <a:r>
              <a:rPr lang="fr-FR" sz="1600" b="1" i="1" dirty="0" smtClean="0">
                <a:cs typeface="Times New Roman" pitchFamily="18" charset="0"/>
              </a:rPr>
              <a:t>e</a:t>
            </a:r>
            <a:r>
              <a:rPr lang="en-GB" altLang="ja-JP" sz="1600" b="1" i="1" dirty="0">
                <a:ea typeface="ＭＳ Ｐゴシック" charset="-128"/>
                <a:cs typeface="Times New Roman" pitchFamily="18" charset="0"/>
              </a:rPr>
              <a:t>x </a:t>
            </a:r>
            <a:r>
              <a:rPr lang="fr-FR" sz="1600" b="1" i="1" dirty="0">
                <a:cs typeface="Times New Roman" pitchFamily="18" charset="0"/>
              </a:rPr>
              <a:t>o</a:t>
            </a:r>
            <a:r>
              <a:rPr lang="en-GB" altLang="ja-JP" sz="1600" b="1" i="1" dirty="0" err="1">
                <a:ea typeface="ＭＳ Ｐゴシック" charset="-128"/>
                <a:cs typeface="Times New Roman" pitchFamily="18" charset="0"/>
              </a:rPr>
              <a:t>fficio</a:t>
            </a:r>
            <a:r>
              <a:rPr lang="en-GB" altLang="ja-JP" sz="1600" b="1" dirty="0">
                <a:ea typeface="ＭＳ Ｐゴシック" charset="-128"/>
                <a:cs typeface="Times New Roman" pitchFamily="18" charset="0"/>
              </a:rPr>
              <a:t> </a:t>
            </a:r>
            <a:r>
              <a:rPr lang="en-GB" altLang="ja-JP" sz="1600" b="1" dirty="0" smtClean="0">
                <a:ea typeface="ＭＳ Ｐゴシック" charset="-128"/>
                <a:cs typeface="Times New Roman" pitchFamily="18" charset="0"/>
              </a:rPr>
              <a:t>advisor </a:t>
            </a:r>
            <a:r>
              <a:rPr lang="en-GB" altLang="ja-JP" sz="1600" b="1" dirty="0">
                <a:ea typeface="ＭＳ Ｐゴシック" charset="-128"/>
                <a:cs typeface="Times New Roman" pitchFamily="18" charset="0"/>
              </a:rPr>
              <a:t>(ITU)</a:t>
            </a:r>
            <a:endParaRPr lang="fr-FR" sz="1600" b="1" dirty="0">
              <a:cs typeface="Times New Roman" pitchFamily="18" charset="0"/>
            </a:endParaRPr>
          </a:p>
          <a:p>
            <a:endParaRPr lang="fr-FR" sz="1600" b="1" dirty="0">
              <a:cs typeface="Times New Roman" pitchFamily="18" charset="0"/>
            </a:endParaRPr>
          </a:p>
          <a:p>
            <a:r>
              <a:rPr lang="fr-FR" sz="1600" b="1" dirty="0">
                <a:cs typeface="Times New Roman" pitchFamily="18" charset="0"/>
              </a:rPr>
              <a:t>+	Correspondents (geographical, optical)</a:t>
            </a:r>
            <a:endParaRPr lang="en-GB" altLang="ja-JP" sz="1600" b="1" dirty="0">
              <a:ea typeface="ＭＳ Ｐゴシック" charset="-128"/>
              <a:cs typeface="Times New Roman" pitchFamily="18" charset="0"/>
            </a:endParaRPr>
          </a:p>
          <a:p>
            <a:endParaRPr lang="en-GB" altLang="ja-JP" sz="1600" b="1" dirty="0">
              <a:ea typeface="ＭＳ Ｐゴシック" charset="-128"/>
            </a:endParaRPr>
          </a:p>
          <a:p>
            <a:r>
              <a:rPr lang="en-GB" altLang="ja-JP" sz="1600" b="1" dirty="0">
                <a:solidFill>
                  <a:srgbClr val="000066"/>
                </a:solidFill>
                <a:ea typeface="ＭＳ Ｐゴシック" charset="-128"/>
                <a:cs typeface="Times New Roman" pitchFamily="18" charset="0"/>
              </a:rPr>
              <a:t>IO</a:t>
            </a:r>
            <a:r>
              <a:rPr lang="en-GB" altLang="ja-JP" sz="1600" b="1" i="1" dirty="0">
                <a:solidFill>
                  <a:srgbClr val="000066"/>
                </a:solidFill>
                <a:ea typeface="ＭＳ Ｐゴシック" charset="-128"/>
                <a:cs typeface="Times New Roman" pitchFamily="18" charset="0"/>
              </a:rPr>
              <a:t>: </a:t>
            </a:r>
            <a:r>
              <a:rPr lang="en-GB" altLang="ja-JP" sz="1600" b="1" dirty="0" err="1">
                <a:solidFill>
                  <a:srgbClr val="000066"/>
                </a:solidFill>
                <a:ea typeface="ＭＳ Ｐゴシック" charset="-128"/>
                <a:cs typeface="Times New Roman" pitchFamily="18" charset="0"/>
              </a:rPr>
              <a:t>ionospheric</a:t>
            </a:r>
            <a:r>
              <a:rPr lang="en-GB" altLang="ja-JP" sz="1600" b="1" dirty="0">
                <a:solidFill>
                  <a:srgbClr val="000066"/>
                </a:solidFill>
                <a:ea typeface="ＭＳ Ｐゴシック" charset="-128"/>
                <a:cs typeface="Times New Roman" pitchFamily="18" charset="0"/>
              </a:rPr>
              <a:t> studies, </a:t>
            </a:r>
            <a:r>
              <a:rPr lang="en-GB" altLang="ja-JP" sz="1600" b="1" i="1" dirty="0">
                <a:solidFill>
                  <a:srgbClr val="000066"/>
                </a:solidFill>
                <a:ea typeface="ＭＳ Ｐゴシック" charset="-128"/>
                <a:cs typeface="Times New Roman" pitchFamily="18" charset="0"/>
              </a:rPr>
              <a:t> </a:t>
            </a:r>
            <a:r>
              <a:rPr lang="en-GB" altLang="ja-JP" sz="1600" b="1" dirty="0">
                <a:solidFill>
                  <a:srgbClr val="000066"/>
                </a:solidFill>
                <a:ea typeface="ＭＳ Ｐゴシック" charset="-128"/>
                <a:cs typeface="Times New Roman" pitchFamily="18" charset="0"/>
              </a:rPr>
              <a:t>RA</a:t>
            </a:r>
            <a:r>
              <a:rPr lang="en-GB" altLang="ja-JP" sz="1600" b="1" i="1" dirty="0">
                <a:solidFill>
                  <a:srgbClr val="000066"/>
                </a:solidFill>
                <a:ea typeface="ＭＳ Ｐゴシック" charset="-128"/>
                <a:cs typeface="Times New Roman" pitchFamily="18" charset="0"/>
              </a:rPr>
              <a:t>: </a:t>
            </a:r>
            <a:r>
              <a:rPr lang="en-GB" altLang="ja-JP" sz="1600" b="1" dirty="0">
                <a:solidFill>
                  <a:srgbClr val="000066"/>
                </a:solidFill>
                <a:ea typeface="ＭＳ Ｐゴシック" charset="-128"/>
                <a:cs typeface="Times New Roman" pitchFamily="18" charset="0"/>
              </a:rPr>
              <a:t>radio astronomy, RS</a:t>
            </a:r>
            <a:r>
              <a:rPr lang="en-GB" altLang="ja-JP" sz="1600" b="1" i="1" dirty="0">
                <a:solidFill>
                  <a:srgbClr val="000066"/>
                </a:solidFill>
                <a:ea typeface="ＭＳ Ｐゴシック" charset="-128"/>
                <a:cs typeface="Times New Roman" pitchFamily="18" charset="0"/>
              </a:rPr>
              <a:t>:</a:t>
            </a:r>
            <a:r>
              <a:rPr lang="en-GB" altLang="ja-JP" sz="1600" b="1" dirty="0">
                <a:solidFill>
                  <a:srgbClr val="000066"/>
                </a:solidFill>
                <a:ea typeface="ＭＳ Ｐゴシック" charset="-128"/>
                <a:cs typeface="Times New Roman" pitchFamily="18" charset="0"/>
              </a:rPr>
              <a:t> remote sensing</a:t>
            </a:r>
            <a:endParaRPr lang="en-GB" altLang="ja-JP" dirty="0">
              <a:solidFill>
                <a:srgbClr val="000099"/>
              </a:solidFill>
              <a:ea typeface="ＭＳ Ｐゴシック" charset="-128"/>
            </a:endParaRP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2010 June 3</a:t>
            </a:r>
            <a:endParaRPr lang="en-US" altLang="ja-JP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IUCAF Summer School in Tokyo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UCAF Summer School, 2010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063DE8"/>
      </a:accent1>
      <a:accent2>
        <a:srgbClr val="00AE00"/>
      </a:accent2>
      <a:accent3>
        <a:srgbClr val="FFFFFF"/>
      </a:accent3>
      <a:accent4>
        <a:srgbClr val="000000"/>
      </a:accent4>
      <a:accent5>
        <a:srgbClr val="AAAFF2"/>
      </a:accent5>
      <a:accent6>
        <a:srgbClr val="009D00"/>
      </a:accent6>
      <a:hlink>
        <a:srgbClr val="FC0128"/>
      </a:hlink>
      <a:folHlink>
        <a:srgbClr val="CECECE"/>
      </a:folHlink>
    </a:clrScheme>
    <a:fontScheme name="Fall 2000 OMB ALMA Presentation -- Draft 5, December 11, 2000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Fall 2000 OMB ALMA Presentation -- Draft 5, December 11, 2000.po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ll 2000 OMB ALMA Presentation -- Draft 5, December 11, 2000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ll 2000 OMB ALMA Presentation -- Draft 5, December 11, 2000.po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ll 2000 OMB ALMA Presentation -- Draft 5, December 11, 2000.po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ll 2000 OMB ALMA Presentation -- Draft 5, December 11, 2000.po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ll 2000 OMB ALMA Presentation -- Draft 5, December 11, 2000.po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ll 2000 OMB ALMA Presentation -- Draft 5, December 11, 2000.po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R:\WWUSER\OFFICE\TEMPLATE\Fall 2000 OMB ALMA Presentation -- Draft 5, December 11, 2000.pot</Template>
  <TotalTime>2295</TotalTime>
  <Pages>26</Pages>
  <Words>618</Words>
  <Application>Microsoft Office PowerPoint</Application>
  <PresentationFormat>画面に合わせる (4:3)</PresentationFormat>
  <Paragraphs>128</Paragraphs>
  <Slides>19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1" baseType="lpstr">
      <vt:lpstr>IUCAF Summer School, 2010</vt:lpstr>
      <vt:lpstr>Paintbrush Picture</vt:lpstr>
      <vt:lpstr>IUCAF’s Roll</vt:lpstr>
      <vt:lpstr>In 1960 ICSU set up the Inter-Union Commission “IUCAF” to work towards keeping parts of the radio spectrum clear for passive, scientific use.</vt:lpstr>
      <vt:lpstr>スライド 3</vt:lpstr>
      <vt:lpstr>スライド 4</vt:lpstr>
      <vt:lpstr>スライド 5</vt:lpstr>
      <vt:lpstr>スライド 6</vt:lpstr>
      <vt:lpstr>スライド 7</vt:lpstr>
      <vt:lpstr>Many successes over the years:</vt:lpstr>
      <vt:lpstr>スライド 9</vt:lpstr>
      <vt:lpstr>スライド 10</vt:lpstr>
      <vt:lpstr>スライド 11</vt:lpstr>
      <vt:lpstr>Unite our Voice</vt:lpstr>
      <vt:lpstr>Coordination Gateway</vt:lpstr>
      <vt:lpstr>A long History on GLONASS</vt:lpstr>
      <vt:lpstr>スライド 15</vt:lpstr>
      <vt:lpstr>スライド 16</vt:lpstr>
      <vt:lpstr>スライド 17</vt:lpstr>
      <vt:lpstr>スライド 18</vt:lpstr>
      <vt:lpstr>スライド 19</vt:lpstr>
    </vt:vector>
  </TitlesOfParts>
  <Company>National Science Foundation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IUCAF SS 2010</dc:title>
  <dc:creator>mo</dc:creator>
  <cp:lastModifiedBy>mo</cp:lastModifiedBy>
  <cp:revision>29</cp:revision>
  <cp:lastPrinted>2000-12-11T20:08:52Z</cp:lastPrinted>
  <dcterms:created xsi:type="dcterms:W3CDTF">2002-05-13T14:04:13Z</dcterms:created>
  <dcterms:modified xsi:type="dcterms:W3CDTF">2010-06-03T01:16:40Z</dcterms:modified>
</cp:coreProperties>
</file>