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handoutMasterIdLst>
    <p:handoutMasterId r:id="rId34"/>
  </p:handoutMasterIdLst>
  <p:sldIdLst>
    <p:sldId id="375" r:id="rId2"/>
    <p:sldId id="423" r:id="rId3"/>
    <p:sldId id="424" r:id="rId4"/>
    <p:sldId id="425" r:id="rId5"/>
    <p:sldId id="376" r:id="rId6"/>
    <p:sldId id="416" r:id="rId7"/>
    <p:sldId id="426" r:id="rId8"/>
    <p:sldId id="377" r:id="rId9"/>
    <p:sldId id="380" r:id="rId10"/>
    <p:sldId id="430" r:id="rId11"/>
    <p:sldId id="379" r:id="rId12"/>
    <p:sldId id="381" r:id="rId13"/>
    <p:sldId id="382" r:id="rId14"/>
    <p:sldId id="419" r:id="rId15"/>
    <p:sldId id="422" r:id="rId16"/>
    <p:sldId id="383" r:id="rId17"/>
    <p:sldId id="384" r:id="rId18"/>
    <p:sldId id="385" r:id="rId19"/>
    <p:sldId id="386" r:id="rId20"/>
    <p:sldId id="387" r:id="rId21"/>
    <p:sldId id="388" r:id="rId22"/>
    <p:sldId id="389" r:id="rId23"/>
    <p:sldId id="391" r:id="rId24"/>
    <p:sldId id="392" r:id="rId25"/>
    <p:sldId id="418" r:id="rId26"/>
    <p:sldId id="428" r:id="rId27"/>
    <p:sldId id="396" r:id="rId28"/>
    <p:sldId id="431" r:id="rId29"/>
    <p:sldId id="427" r:id="rId30"/>
    <p:sldId id="393" r:id="rId31"/>
    <p:sldId id="429" r:id="rId32"/>
  </p:sldIdLst>
  <p:sldSz cx="9144000" cy="6858000" type="screen4x3"/>
  <p:notesSz cx="7035800" cy="9194800"/>
  <p:defaultTextStyle>
    <a:defPPr>
      <a:defRPr lang="en-US"/>
    </a:defPPr>
    <a:lvl1pPr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0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129D5"/>
    <a:srgbClr val="0C46F9"/>
    <a:srgbClr val="021759"/>
    <a:srgbClr val="1C52F9"/>
    <a:srgbClr val="0640F3"/>
    <a:srgbClr val="FC0128"/>
    <a:srgbClr val="7FFF00"/>
    <a:srgbClr val="FAF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4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722" y="-72"/>
      </p:cViewPr>
      <p:guideLst>
        <p:guide orient="horz" pos="2896"/>
        <p:guide pos="22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51176"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defTabSz="935038">
              <a:defRPr sz="1000" b="0" i="1">
                <a:effectLst/>
              </a:defRPr>
            </a:lvl1pPr>
          </a:lstStyle>
          <a:p>
            <a:endParaRPr lang="en-US" altLang="ja-JP"/>
          </a:p>
        </p:txBody>
      </p:sp>
      <p:sp>
        <p:nvSpPr>
          <p:cNvPr id="3075" name="Rectangle 3"/>
          <p:cNvSpPr>
            <a:spLocks noGrp="1" noChangeArrowheads="1"/>
          </p:cNvSpPr>
          <p:nvPr>
            <p:ph type="dt" sz="quarter" idx="1"/>
          </p:nvPr>
        </p:nvSpPr>
        <p:spPr bwMode="auto">
          <a:xfrm>
            <a:off x="3984625" y="-1588"/>
            <a:ext cx="3051175"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algn="r" defTabSz="935038">
              <a:defRPr sz="1000" b="0" i="1">
                <a:effectLst/>
              </a:defRPr>
            </a:lvl1pPr>
          </a:lstStyle>
          <a:p>
            <a:endParaRPr lang="en-US" altLang="ja-JP"/>
          </a:p>
        </p:txBody>
      </p:sp>
      <p:sp>
        <p:nvSpPr>
          <p:cNvPr id="3076" name="Rectangle 4"/>
          <p:cNvSpPr>
            <a:spLocks noGrp="1" noChangeArrowheads="1"/>
          </p:cNvSpPr>
          <p:nvPr>
            <p:ph type="ftr" sz="quarter" idx="2"/>
          </p:nvPr>
        </p:nvSpPr>
        <p:spPr bwMode="auto">
          <a:xfrm>
            <a:off x="-1588" y="8737600"/>
            <a:ext cx="3051176"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defTabSz="935038">
              <a:defRPr sz="1000" b="0" i="1">
                <a:effectLst/>
              </a:defRPr>
            </a:lvl1pPr>
          </a:lstStyle>
          <a:p>
            <a:endParaRPr lang="en-US" altLang="ja-JP"/>
          </a:p>
        </p:txBody>
      </p:sp>
      <p:sp>
        <p:nvSpPr>
          <p:cNvPr id="3077" name="Rectangle 5"/>
          <p:cNvSpPr>
            <a:spLocks noGrp="1" noChangeArrowheads="1"/>
          </p:cNvSpPr>
          <p:nvPr>
            <p:ph type="sldNum" sz="quarter" idx="3"/>
          </p:nvPr>
        </p:nvSpPr>
        <p:spPr bwMode="auto">
          <a:xfrm>
            <a:off x="3984625" y="8737600"/>
            <a:ext cx="3051175"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algn="r" defTabSz="935038">
              <a:defRPr sz="1000" b="0" i="1">
                <a:effectLst/>
              </a:defRPr>
            </a:lvl1pPr>
          </a:lstStyle>
          <a:p>
            <a:fld id="{446EC790-86E9-4DEF-80B6-83E6713FDDE5}"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51176"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defTabSz="935038">
              <a:defRPr sz="1000" b="0" i="1">
                <a:effectLst/>
                <a:latin typeface="Times New Roman" pitchFamily="18" charset="0"/>
              </a:defRPr>
            </a:lvl1pPr>
          </a:lstStyle>
          <a:p>
            <a:endParaRPr lang="en-US" altLang="ja-JP"/>
          </a:p>
        </p:txBody>
      </p:sp>
      <p:sp>
        <p:nvSpPr>
          <p:cNvPr id="2051" name="Rectangle 3"/>
          <p:cNvSpPr>
            <a:spLocks noGrp="1" noChangeArrowheads="1"/>
          </p:cNvSpPr>
          <p:nvPr>
            <p:ph type="dt" idx="1"/>
          </p:nvPr>
        </p:nvSpPr>
        <p:spPr bwMode="auto">
          <a:xfrm>
            <a:off x="3984625" y="-1588"/>
            <a:ext cx="3051175" cy="458788"/>
          </a:xfrm>
          <a:prstGeom prst="rect">
            <a:avLst/>
          </a:prstGeom>
          <a:noFill/>
          <a:ln w="9525">
            <a:noFill/>
            <a:miter lim="800000"/>
            <a:headEnd/>
            <a:tailEnd/>
          </a:ln>
          <a:effectLst/>
        </p:spPr>
        <p:txBody>
          <a:bodyPr vert="horz" wrap="square" lIns="18773" tIns="0" rIns="18773" bIns="0" numCol="1" anchor="t" anchorCtr="0" compatLnSpc="1">
            <a:prstTxWarp prst="textNoShape">
              <a:avLst/>
            </a:prstTxWarp>
          </a:bodyPr>
          <a:lstStyle>
            <a:lvl1pPr algn="r" defTabSz="935038">
              <a:defRPr sz="1000" b="0" i="1">
                <a:effectLst/>
                <a:latin typeface="Times New Roman" pitchFamily="18" charset="0"/>
              </a:defRPr>
            </a:lvl1pPr>
          </a:lstStyle>
          <a:p>
            <a:endParaRPr lang="en-US" altLang="ja-JP"/>
          </a:p>
        </p:txBody>
      </p:sp>
      <p:sp>
        <p:nvSpPr>
          <p:cNvPr id="2052" name="Rectangle 4"/>
          <p:cNvSpPr>
            <a:spLocks noGrp="1" noChangeArrowheads="1"/>
          </p:cNvSpPr>
          <p:nvPr>
            <p:ph type="ftr" sz="quarter" idx="4"/>
          </p:nvPr>
        </p:nvSpPr>
        <p:spPr bwMode="auto">
          <a:xfrm>
            <a:off x="-1588" y="8737600"/>
            <a:ext cx="3051176"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defTabSz="935038">
              <a:defRPr sz="1000" b="0" i="1">
                <a:effectLst/>
                <a:latin typeface="Times New Roman" pitchFamily="18" charset="0"/>
              </a:defRPr>
            </a:lvl1pPr>
          </a:lstStyle>
          <a:p>
            <a:endParaRPr lang="en-US" altLang="ja-JP"/>
          </a:p>
        </p:txBody>
      </p:sp>
      <p:sp>
        <p:nvSpPr>
          <p:cNvPr id="2053" name="Rectangle 5"/>
          <p:cNvSpPr>
            <a:spLocks noGrp="1" noChangeArrowheads="1"/>
          </p:cNvSpPr>
          <p:nvPr>
            <p:ph type="sldNum" sz="quarter" idx="5"/>
          </p:nvPr>
        </p:nvSpPr>
        <p:spPr bwMode="auto">
          <a:xfrm>
            <a:off x="3984625" y="8737600"/>
            <a:ext cx="3051175" cy="458788"/>
          </a:xfrm>
          <a:prstGeom prst="rect">
            <a:avLst/>
          </a:prstGeom>
          <a:noFill/>
          <a:ln w="9525">
            <a:noFill/>
            <a:miter lim="800000"/>
            <a:headEnd/>
            <a:tailEnd/>
          </a:ln>
          <a:effectLst/>
        </p:spPr>
        <p:txBody>
          <a:bodyPr vert="horz" wrap="square" lIns="18773" tIns="0" rIns="18773" bIns="0" numCol="1" anchor="b" anchorCtr="0" compatLnSpc="1">
            <a:prstTxWarp prst="textNoShape">
              <a:avLst/>
            </a:prstTxWarp>
          </a:bodyPr>
          <a:lstStyle>
            <a:lvl1pPr algn="r" defTabSz="935038">
              <a:defRPr sz="1000" b="0" i="1">
                <a:effectLst/>
                <a:latin typeface="Times New Roman" pitchFamily="18" charset="0"/>
              </a:defRPr>
            </a:lvl1pPr>
          </a:lstStyle>
          <a:p>
            <a:fld id="{8648768B-592C-4549-8A1E-1F021F186BFB}" type="slidenum">
              <a:rPr lang="en-US" altLang="ja-JP"/>
              <a:pPr/>
              <a:t>&lt;#&gt;</a:t>
            </a:fld>
            <a:endParaRPr lang="en-US" altLang="ja-JP"/>
          </a:p>
        </p:txBody>
      </p:sp>
      <p:sp>
        <p:nvSpPr>
          <p:cNvPr id="2054" name="Rectangle 6"/>
          <p:cNvSpPr>
            <a:spLocks noGrp="1" noChangeArrowheads="1"/>
          </p:cNvSpPr>
          <p:nvPr>
            <p:ph type="body" sz="quarter" idx="3"/>
          </p:nvPr>
        </p:nvSpPr>
        <p:spPr bwMode="auto">
          <a:xfrm>
            <a:off x="938213" y="4367213"/>
            <a:ext cx="5157787" cy="4140200"/>
          </a:xfrm>
          <a:prstGeom prst="rect">
            <a:avLst/>
          </a:prstGeom>
          <a:noFill/>
          <a:ln w="9525">
            <a:noFill/>
            <a:miter lim="800000"/>
            <a:headEnd/>
            <a:tailEnd/>
          </a:ln>
          <a:effectLst/>
        </p:spPr>
        <p:txBody>
          <a:bodyPr vert="horz" wrap="square" lIns="92306" tIns="48500" rIns="92306" bIns="4850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5" name="Rectangle 7"/>
          <p:cNvSpPr>
            <a:spLocks noGrp="1" noRot="1" noChangeAspect="1" noChangeArrowheads="1" noTextEdit="1"/>
          </p:cNvSpPr>
          <p:nvPr>
            <p:ph type="sldImg" idx="2"/>
          </p:nvPr>
        </p:nvSpPr>
        <p:spPr bwMode="auto">
          <a:xfrm>
            <a:off x="1227138" y="695325"/>
            <a:ext cx="4583112" cy="3436938"/>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5138"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7000"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5313" algn="l" defTabSz="9461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4F86BA09-3373-4702-86E9-87D6FE064EC9}" type="slidenum">
              <a:rPr lang="en-US" altLang="ja-JP"/>
              <a:pPr>
                <a:defRPr/>
              </a:pPr>
              <a:t>5</a:t>
            </a:fld>
            <a:endParaRPr lang="en-US" altLang="ja-JP"/>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ea typeface="ＭＳ Ｐ明朝" charset="-128"/>
              </a:rPr>
              <a:t>赤：銀河背景レベル</a:t>
            </a:r>
          </a:p>
          <a:p>
            <a:pPr eaLnBrk="1" hangingPunct="1"/>
            <a:r>
              <a:rPr lang="ja-JP" altLang="en-US" smtClean="0">
                <a:ea typeface="ＭＳ Ｐ明朝" charset="-128"/>
              </a:rPr>
              <a:t>青：電波天文保護バンドにおける</a:t>
            </a:r>
            <a:r>
              <a:rPr lang="en-US" altLang="ja-JP" smtClean="0">
                <a:ea typeface="ＭＳ Ｐ明朝" charset="-128"/>
              </a:rPr>
              <a:t>ITU-R</a:t>
            </a:r>
            <a:r>
              <a:rPr lang="ja-JP" altLang="en-US" smtClean="0">
                <a:ea typeface="ＭＳ Ｐ明朝" charset="-128"/>
              </a:rPr>
              <a:t>の干渉閾値勧告値（点）</a:t>
            </a:r>
          </a:p>
          <a:p>
            <a:pPr eaLnBrk="1" hangingPunct="1"/>
            <a:r>
              <a:rPr lang="ja-JP" altLang="en-US" smtClean="0">
                <a:ea typeface="ＭＳ Ｐ明朝" charset="-128"/>
              </a:rPr>
              <a:t>黒：観測を実施している天体のスペクトル</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8707B03-5FAB-4EEB-A18E-14C68A6CBBDE}"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5FC47E-D0A3-46CC-A3E1-A14920B3151E}"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1813" y="361950"/>
            <a:ext cx="1938337" cy="56769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66800" y="361950"/>
            <a:ext cx="5662613" cy="56769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78A40D1-5890-4D39-89DD-4B72041F8E08}"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345EA0B-724A-4AFB-8198-525876FAC17E}"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CDF1B9D-7812-4955-9FA4-118D80ECBB38}"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62050" y="1924050"/>
            <a:ext cx="3714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24050"/>
            <a:ext cx="37147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B2AC36E-8946-4B1D-81E8-0B6EA3BE2526}"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2010/6/3</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5137888-2C8D-4461-912E-2167AFBBBEE7}"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2010/6/3</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C915B58E-C765-42E1-AD23-49D0DC9F1FB9}"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2010/6/3</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4CFA86C0-B3DA-4142-B146-30624ED8E6B9}"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06AFD90-810C-474C-B4DF-210F16B9EFFC}"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6896E33-7344-4FDB-9322-D71930177634}"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effectLst/>
                <a:latin typeface="Times New Roman" pitchFamily="18" charset="0"/>
                <a:ea typeface="ＭＳ Ｐゴシック" charset="-128"/>
              </a:defRPr>
            </a:lvl1pPr>
          </a:lstStyle>
          <a:p>
            <a:r>
              <a:rPr lang="en-US" altLang="ja-JP" smtClean="0"/>
              <a:t>2010/6/3</a:t>
            </a:r>
            <a:endParaRPr lang="en-US" altLang="ja-JP"/>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effectLst/>
                <a:latin typeface="Times New Roman" pitchFamily="18" charset="0"/>
                <a:ea typeface="ＭＳ Ｐゴシック" charset="-128"/>
              </a:defRPr>
            </a:lvl1pPr>
          </a:lstStyle>
          <a:p>
            <a:r>
              <a:rPr lang="en-US" altLang="ja-JP" smtClean="0"/>
              <a:t>IUCAF Summer School in Tokyo</a:t>
            </a:r>
            <a:endParaRPr lang="en-US" altLang="ja-JP"/>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effectLst/>
                <a:latin typeface="Times New Roman" pitchFamily="18" charset="0"/>
                <a:ea typeface="ＭＳ Ｐゴシック" charset="-128"/>
              </a:defRPr>
            </a:lvl1pPr>
          </a:lstStyle>
          <a:p>
            <a:fld id="{50F6D7C9-A306-4916-B08A-8821724CDE58}" type="slidenum">
              <a:rPr lang="en-US" altLang="ja-JP"/>
              <a:pPr/>
              <a:t>&lt;#&gt;</a:t>
            </a:fld>
            <a:endParaRPr lang="en-US" altLang="ja-JP"/>
          </a:p>
        </p:txBody>
      </p:sp>
      <p:sp>
        <p:nvSpPr>
          <p:cNvPr id="1029" name="Rectangle 5"/>
          <p:cNvSpPr>
            <a:spLocks noGrp="1" noChangeArrowheads="1"/>
          </p:cNvSpPr>
          <p:nvPr>
            <p:ph type="title"/>
          </p:nvPr>
        </p:nvSpPr>
        <p:spPr bwMode="auto">
          <a:xfrm>
            <a:off x="1066800" y="361950"/>
            <a:ext cx="775335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1030" name="Rectangle 6"/>
          <p:cNvSpPr>
            <a:spLocks noGrp="1" noChangeArrowheads="1"/>
          </p:cNvSpPr>
          <p:nvPr>
            <p:ph type="body" idx="1"/>
          </p:nvPr>
        </p:nvSpPr>
        <p:spPr bwMode="auto">
          <a:xfrm>
            <a:off x="1162050" y="1924050"/>
            <a:ext cx="75819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 name="Image 0" descr="iucaf_platy_logo2.jpg"/>
          <p:cNvPicPr/>
          <p:nvPr userDrawn="1"/>
        </p:nvPicPr>
        <p:blipFill>
          <a:blip r:embed="rId13" cstate="print"/>
          <a:stretch>
            <a:fillRect/>
          </a:stretch>
        </p:blipFill>
        <p:spPr>
          <a:xfrm>
            <a:off x="71406" y="71414"/>
            <a:ext cx="928694" cy="10715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160000"/>
        <a:buChar char="•"/>
        <a:defRPr sz="24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gt;"/>
        <a:defRPr sz="2300" b="1">
          <a:solidFill>
            <a:schemeClr val="tx1"/>
          </a:solidFill>
          <a:latin typeface="+mn-lt"/>
        </a:defRPr>
      </a:lvl2pPr>
      <a:lvl3pPr marL="1143000" indent="-228600" algn="l" rtl="0" eaLnBrk="0" fontAlgn="base" hangingPunct="0">
        <a:spcBef>
          <a:spcPct val="20000"/>
        </a:spcBef>
        <a:spcAft>
          <a:spcPct val="0"/>
        </a:spcAft>
        <a:buSzPct val="100000"/>
        <a:buChar char=" "/>
        <a:defRPr sz="2200" b="1">
          <a:solidFill>
            <a:schemeClr val="tx1"/>
          </a:solidFill>
          <a:latin typeface="+mn-lt"/>
        </a:defRPr>
      </a:lvl3pPr>
      <a:lvl4pPr marL="1600200" indent="-228600" algn="l" rtl="0" eaLnBrk="0" fontAlgn="base" hangingPunct="0">
        <a:spcBef>
          <a:spcPct val="20000"/>
        </a:spcBef>
        <a:spcAft>
          <a:spcPct val="0"/>
        </a:spcAft>
        <a:buSzPct val="100000"/>
        <a:buChar char=" "/>
        <a:defRPr sz="2200" b="1">
          <a:solidFill>
            <a:schemeClr val="tx1"/>
          </a:solidFill>
          <a:latin typeface="+mn-lt"/>
        </a:defRPr>
      </a:lvl4pPr>
      <a:lvl5pPr marL="2057400" indent="-228600" algn="l" rtl="0" eaLnBrk="0" fontAlgn="base" hangingPunct="0">
        <a:spcBef>
          <a:spcPct val="20000"/>
        </a:spcBef>
        <a:spcAft>
          <a:spcPct val="0"/>
        </a:spcAft>
        <a:buSzPct val="100000"/>
        <a:buChar char="•"/>
        <a:defRPr sz="2200" b="1">
          <a:solidFill>
            <a:schemeClr val="tx1"/>
          </a:solidFill>
          <a:latin typeface="+mn-lt"/>
        </a:defRPr>
      </a:lvl5pPr>
      <a:lvl6pPr marL="2514600" indent="-228600" algn="l" rtl="0" eaLnBrk="0" fontAlgn="base" hangingPunct="0">
        <a:spcBef>
          <a:spcPct val="20000"/>
        </a:spcBef>
        <a:spcAft>
          <a:spcPct val="0"/>
        </a:spcAft>
        <a:buSzPct val="100000"/>
        <a:buChar char="•"/>
        <a:defRPr sz="2200" b="1">
          <a:solidFill>
            <a:schemeClr val="tx1"/>
          </a:solidFill>
          <a:latin typeface="+mn-lt"/>
        </a:defRPr>
      </a:lvl6pPr>
      <a:lvl7pPr marL="2971800" indent="-228600" algn="l" rtl="0" eaLnBrk="0" fontAlgn="base" hangingPunct="0">
        <a:spcBef>
          <a:spcPct val="20000"/>
        </a:spcBef>
        <a:spcAft>
          <a:spcPct val="0"/>
        </a:spcAft>
        <a:buSzPct val="100000"/>
        <a:buChar char="•"/>
        <a:defRPr sz="2200" b="1">
          <a:solidFill>
            <a:schemeClr val="tx1"/>
          </a:solidFill>
          <a:latin typeface="+mn-lt"/>
        </a:defRPr>
      </a:lvl7pPr>
      <a:lvl8pPr marL="3429000" indent="-228600" algn="l" rtl="0" eaLnBrk="0" fontAlgn="base" hangingPunct="0">
        <a:spcBef>
          <a:spcPct val="20000"/>
        </a:spcBef>
        <a:spcAft>
          <a:spcPct val="0"/>
        </a:spcAft>
        <a:buSzPct val="100000"/>
        <a:buChar char="•"/>
        <a:defRPr sz="2200" b="1">
          <a:solidFill>
            <a:schemeClr val="tx1"/>
          </a:solidFill>
          <a:latin typeface="+mn-lt"/>
        </a:defRPr>
      </a:lvl8pPr>
      <a:lvl9pPr marL="3886200" indent="-228600" algn="l" rtl="0" eaLnBrk="0" fontAlgn="base" hangingPunct="0">
        <a:spcBef>
          <a:spcPct val="20000"/>
        </a:spcBef>
        <a:spcAft>
          <a:spcPct val="0"/>
        </a:spcAft>
        <a:buSzPct val="100000"/>
        <a:buChar char="•"/>
        <a:defRPr sz="2200" b="1">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z3yVu5IfaE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emf"/><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7159" y="785794"/>
            <a:ext cx="5715040" cy="3529772"/>
          </a:xfrm>
        </p:spPr>
        <p:txBody>
          <a:bodyPr anchor="ctr" anchorCtr="1">
            <a:normAutofit/>
          </a:bodyPr>
          <a:lstStyle/>
          <a:p>
            <a:pPr algn="ctr" eaLnBrk="1" hangingPunct="1">
              <a:defRPr/>
            </a:pPr>
            <a:r>
              <a:rPr lang="en-US" altLang="ja-JP" sz="4400" b="0" dirty="0" smtClean="0">
                <a:effectLst>
                  <a:outerShdw blurRad="38100" dist="38100" dir="2700000" algn="tl">
                    <a:srgbClr val="000000">
                      <a:alpha val="43137"/>
                    </a:srgbClr>
                  </a:outerShdw>
                </a:effectLst>
              </a:rPr>
              <a:t> </a:t>
            </a:r>
            <a:r>
              <a:rPr lang="en-US" altLang="ja-JP" sz="4000" b="0" dirty="0" smtClean="0">
                <a:effectLst>
                  <a:outerShdw blurRad="38100" dist="38100" dir="2700000" algn="tl">
                    <a:srgbClr val="000000">
                      <a:alpha val="43137"/>
                    </a:srgbClr>
                  </a:outerShdw>
                </a:effectLst>
              </a:rPr>
              <a:t>Power Line Telecommunications (PLT)</a:t>
            </a:r>
            <a:r>
              <a:rPr lang="en-US" altLang="ja-JP" sz="4400" b="0" dirty="0" smtClean="0">
                <a:effectLst>
                  <a:outerShdw blurRad="38100" dist="38100" dir="2700000" algn="tl">
                    <a:srgbClr val="000000">
                      <a:alpha val="43137"/>
                    </a:srgbClr>
                  </a:outerShdw>
                </a:effectLst>
              </a:rPr>
              <a:t/>
            </a:r>
            <a:br>
              <a:rPr lang="en-US" altLang="ja-JP" sz="4400" b="0" dirty="0" smtClean="0">
                <a:effectLst>
                  <a:outerShdw blurRad="38100" dist="38100" dir="2700000" algn="tl">
                    <a:srgbClr val="000000">
                      <a:alpha val="43137"/>
                    </a:srgbClr>
                  </a:outerShdw>
                </a:effectLst>
              </a:rPr>
            </a:br>
            <a:endParaRPr lang="en-US" altLang="ja-JP" sz="4400" b="0" dirty="0" smtClean="0">
              <a:effectLst>
                <a:outerShdw blurRad="38100" dist="38100" dir="2700000" algn="tl">
                  <a:srgbClr val="000000">
                    <a:alpha val="43137"/>
                  </a:srgbClr>
                </a:outerShdw>
              </a:effectLst>
              <a:latin typeface="ＭＳ Ｐゴシック" pitchFamily="50" charset="-128"/>
            </a:endParaRPr>
          </a:p>
        </p:txBody>
      </p:sp>
      <p:sp>
        <p:nvSpPr>
          <p:cNvPr id="4099" name="Rectangle 3"/>
          <p:cNvSpPr>
            <a:spLocks noGrp="1" noChangeArrowheads="1"/>
          </p:cNvSpPr>
          <p:nvPr>
            <p:ph type="subTitle" idx="1"/>
          </p:nvPr>
        </p:nvSpPr>
        <p:spPr>
          <a:xfrm>
            <a:off x="357158" y="4643446"/>
            <a:ext cx="7010110" cy="1214446"/>
          </a:xfrm>
        </p:spPr>
        <p:txBody>
          <a:bodyPr anchor="ctr" anchorCtr="1">
            <a:normAutofit/>
          </a:bodyPr>
          <a:lstStyle/>
          <a:p>
            <a:pPr algn="l" eaLnBrk="1" hangingPunct="1"/>
            <a:r>
              <a:rPr lang="en-US" altLang="ja-JP" dirty="0" smtClean="0">
                <a:solidFill>
                  <a:schemeClr val="tx1"/>
                </a:solidFill>
              </a:rPr>
              <a:t>M. </a:t>
            </a:r>
            <a:r>
              <a:rPr lang="en-US" altLang="ja-JP" dirty="0" err="1" smtClean="0">
                <a:solidFill>
                  <a:schemeClr val="tx1"/>
                </a:solidFill>
              </a:rPr>
              <a:t>Ohishi</a:t>
            </a:r>
            <a:r>
              <a:rPr lang="en-US" altLang="ja-JP" dirty="0" smtClean="0">
                <a:solidFill>
                  <a:schemeClr val="tx1"/>
                </a:solidFill>
              </a:rPr>
              <a:t> (NAOJ)</a:t>
            </a:r>
            <a:endParaRPr lang="en-US" altLang="ja-JP" dirty="0" smtClean="0"/>
          </a:p>
        </p:txBody>
      </p:sp>
      <p:pic>
        <p:nvPicPr>
          <p:cNvPr id="4" name="図 3" descr="Pandora_Loison_cour_Carree_Louvre.jpg"/>
          <p:cNvPicPr>
            <a:picLocks noChangeAspect="1"/>
          </p:cNvPicPr>
          <p:nvPr/>
        </p:nvPicPr>
        <p:blipFill>
          <a:blip r:embed="rId2" cstate="print"/>
          <a:stretch>
            <a:fillRect/>
          </a:stretch>
        </p:blipFill>
        <p:spPr>
          <a:xfrm>
            <a:off x="6115061" y="571480"/>
            <a:ext cx="2494609" cy="5543576"/>
          </a:xfrm>
          <a:prstGeom prst="rect">
            <a:avLst/>
          </a:prstGeom>
        </p:spPr>
      </p:pic>
      <p:sp>
        <p:nvSpPr>
          <p:cNvPr id="5" name="テキスト ボックス 4"/>
          <p:cNvSpPr txBox="1"/>
          <p:nvPr/>
        </p:nvSpPr>
        <p:spPr>
          <a:xfrm>
            <a:off x="4591151" y="6215082"/>
            <a:ext cx="4552849" cy="400110"/>
          </a:xfrm>
          <a:prstGeom prst="rect">
            <a:avLst/>
          </a:prstGeom>
          <a:noFill/>
        </p:spPr>
        <p:txBody>
          <a:bodyPr wrap="none" rtlCol="0">
            <a:spAutoFit/>
          </a:bodyPr>
          <a:lstStyle/>
          <a:p>
            <a:r>
              <a:rPr kumimoji="1" lang="en-GB" altLang="ja-JP" dirty="0" smtClean="0"/>
              <a:t>http://en.wikipedia.org/wiki/Pandora</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chor="ctr" anchorCtr="1"/>
          <a:lstStyle/>
          <a:p>
            <a:r>
              <a:rPr kumimoji="1" lang="en-US" altLang="ja-JP" sz="2400" dirty="0" smtClean="0"/>
              <a:t>Man-made Noise</a:t>
            </a:r>
            <a:endParaRPr kumimoji="1" lang="ja-JP" altLang="en-US" sz="2400" dirty="0"/>
          </a:p>
        </p:txBody>
      </p:sp>
      <p:sp>
        <p:nvSpPr>
          <p:cNvPr id="12" name="テキスト プレースホルダ 11"/>
          <p:cNvSpPr>
            <a:spLocks noGrp="1"/>
          </p:cNvSpPr>
          <p:nvPr>
            <p:ph type="body" sz="half" idx="2"/>
          </p:nvPr>
        </p:nvSpPr>
        <p:spPr/>
        <p:txBody>
          <a:bodyPr/>
          <a:lstStyle/>
          <a:p>
            <a:r>
              <a:rPr kumimoji="1" lang="en-US" altLang="ja-JP" sz="2400" dirty="0" err="1" smtClean="0">
                <a:solidFill>
                  <a:schemeClr val="tx1"/>
                </a:solidFill>
              </a:rPr>
              <a:t>Rec</a:t>
            </a:r>
            <a:r>
              <a:rPr kumimoji="1" lang="en-US" altLang="ja-JP" sz="2400" dirty="0" smtClean="0">
                <a:solidFill>
                  <a:schemeClr val="tx1"/>
                </a:solidFill>
              </a:rPr>
              <a:t> ITU-R P.372</a:t>
            </a:r>
          </a:p>
          <a:p>
            <a:endParaRPr kumimoji="1" lang="en-US" altLang="ja-JP" sz="2400" dirty="0" smtClean="0">
              <a:solidFill>
                <a:schemeClr val="tx1"/>
              </a:solidFill>
            </a:endParaRPr>
          </a:p>
          <a:p>
            <a:r>
              <a:rPr kumimoji="1" lang="en-US" altLang="ja-JP" sz="2400" dirty="0" smtClean="0">
                <a:solidFill>
                  <a:schemeClr val="tx1"/>
                </a:solidFill>
              </a:rPr>
              <a:t>Four categories:</a:t>
            </a:r>
            <a:endParaRPr kumimoji="1" lang="en-US" altLang="ja-JP" sz="2400" dirty="0" smtClean="0">
              <a:solidFill>
                <a:schemeClr val="tx1"/>
              </a:solidFill>
            </a:endParaRPr>
          </a:p>
          <a:p>
            <a:r>
              <a:rPr kumimoji="1" lang="en-US" altLang="ja-JP" sz="2400" dirty="0" smtClean="0">
                <a:solidFill>
                  <a:schemeClr val="tx1"/>
                </a:solidFill>
              </a:rPr>
              <a:t>City / Residential / Rural / Quiet Rural</a:t>
            </a:r>
          </a:p>
          <a:p>
            <a:endParaRPr kumimoji="1" lang="en-US" altLang="ja-JP" sz="2400" dirty="0" smtClean="0">
              <a:solidFill>
                <a:schemeClr val="tx1"/>
              </a:solidFill>
            </a:endParaRPr>
          </a:p>
          <a:p>
            <a:r>
              <a:rPr kumimoji="1" lang="en-US" altLang="ja-JP" sz="2400" dirty="0" smtClean="0">
                <a:solidFill>
                  <a:schemeClr val="tx1"/>
                </a:solidFill>
              </a:rPr>
              <a:t>Cosmic (Galactic) noise</a:t>
            </a:r>
            <a:endParaRPr kumimoji="1" lang="ja-JP" altLang="en-US" sz="2400" dirty="0">
              <a:solidFill>
                <a:schemeClr val="tx1"/>
              </a:solidFill>
            </a:endParaRPr>
          </a:p>
        </p:txBody>
      </p:sp>
      <p:sp>
        <p:nvSpPr>
          <p:cNvPr id="5" name="日付プレースホルダ 4"/>
          <p:cNvSpPr>
            <a:spLocks noGrp="1"/>
          </p:cNvSpPr>
          <p:nvPr>
            <p:ph type="dt" sz="half" idx="10"/>
          </p:nvPr>
        </p:nvSpPr>
        <p:spPr/>
        <p:txBody>
          <a:bodyPr/>
          <a:lstStyle/>
          <a:p>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p>
            <a:r>
              <a:rPr lang="en-US" altLang="ja-JP"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p>
            <a:fld id="{806AFD90-810C-474C-B4DF-210F16B9EFFC}" type="slidenum">
              <a:rPr lang="en-US" altLang="ja-JP" smtClean="0"/>
              <a:pPr/>
              <a:t>10</a:t>
            </a:fld>
            <a:endParaRPr lang="en-US" altLang="ja-JP"/>
          </a:p>
        </p:txBody>
      </p:sp>
      <p:pic>
        <p:nvPicPr>
          <p:cNvPr id="428034" name="Picture 2"/>
          <p:cNvPicPr>
            <a:picLocks noGrp="1" noChangeAspect="1" noChangeArrowheads="1"/>
          </p:cNvPicPr>
          <p:nvPr>
            <p:ph idx="1"/>
          </p:nvPr>
        </p:nvPicPr>
        <p:blipFill>
          <a:blip r:embed="rId2" cstate="print"/>
          <a:srcRect/>
          <a:stretch>
            <a:fillRect/>
          </a:stretch>
        </p:blipFill>
        <p:spPr bwMode="auto">
          <a:xfrm>
            <a:off x="3602456" y="785793"/>
            <a:ext cx="5112947" cy="4881095"/>
          </a:xfrm>
          <a:prstGeom prst="rect">
            <a:avLst/>
          </a:prstGeom>
          <a:noFill/>
          <a:ln w="9525">
            <a:noFill/>
            <a:miter lim="800000"/>
            <a:headEnd/>
            <a:tailEnd/>
          </a:ln>
          <a:effectLst/>
        </p:spPr>
      </p:pic>
      <p:sp>
        <p:nvSpPr>
          <p:cNvPr id="14" name="テキスト ボックス 13"/>
          <p:cNvSpPr txBox="1"/>
          <p:nvPr/>
        </p:nvSpPr>
        <p:spPr>
          <a:xfrm>
            <a:off x="4357686" y="5643578"/>
            <a:ext cx="1646605" cy="461665"/>
          </a:xfrm>
          <a:prstGeom prst="rect">
            <a:avLst/>
          </a:prstGeom>
          <a:noFill/>
        </p:spPr>
        <p:txBody>
          <a:bodyPr wrap="none" rtlCol="0">
            <a:spAutoFit/>
          </a:bodyPr>
          <a:lstStyle/>
          <a:p>
            <a:r>
              <a:rPr kumimoji="1" lang="en-US" altLang="ja-JP" sz="2400" b="0" i="1" dirty="0" smtClean="0"/>
              <a:t>B</a:t>
            </a:r>
            <a:r>
              <a:rPr kumimoji="1" lang="en-US" altLang="ja-JP" sz="2400" dirty="0" smtClean="0"/>
              <a:t> </a:t>
            </a:r>
            <a:r>
              <a:rPr kumimoji="1" lang="en-US" altLang="ja-JP" sz="2400" b="0" dirty="0" smtClean="0"/>
              <a:t>=  9 kHz</a:t>
            </a:r>
            <a:endParaRPr kumimoji="1" lang="ja-JP" altLang="en-US" sz="24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ctr" anchorCtr="1"/>
          <a:lstStyle/>
          <a:p>
            <a:r>
              <a:rPr lang="en-US" altLang="ja-JP" dirty="0" smtClean="0"/>
              <a:t>Leakage Measurements</a:t>
            </a:r>
            <a:endParaRPr lang="ja-JP" altLang="en-US" dirty="0" smtClean="0"/>
          </a:p>
        </p:txBody>
      </p:sp>
      <p:sp>
        <p:nvSpPr>
          <p:cNvPr id="9219" name="Rectangle 3"/>
          <p:cNvSpPr>
            <a:spLocks noGrp="1" noChangeArrowheads="1"/>
          </p:cNvSpPr>
          <p:nvPr>
            <p:ph sz="half" idx="1"/>
          </p:nvPr>
        </p:nvSpPr>
        <p:spPr>
          <a:xfrm>
            <a:off x="457200" y="1176338"/>
            <a:ext cx="4038600" cy="5172075"/>
          </a:xfrm>
        </p:spPr>
        <p:txBody>
          <a:bodyPr>
            <a:normAutofit lnSpcReduction="10000"/>
          </a:bodyPr>
          <a:lstStyle/>
          <a:p>
            <a:r>
              <a:rPr lang="en-US" altLang="ja-JP" dirty="0" smtClean="0"/>
              <a:t>Loop Antenna</a:t>
            </a:r>
          </a:p>
          <a:p>
            <a:pPr lvl="1"/>
            <a:r>
              <a:rPr lang="en-US" altLang="ja-JP" dirty="0" smtClean="0"/>
              <a:t>ETS-Lindgren 6512</a:t>
            </a:r>
            <a:br>
              <a:rPr lang="en-US" altLang="ja-JP" dirty="0" smtClean="0"/>
            </a:br>
            <a:r>
              <a:rPr lang="en-US" altLang="ja-JP" dirty="0" smtClean="0"/>
              <a:t>(passive loop </a:t>
            </a:r>
            <a:r>
              <a:rPr lang="en-US" altLang="ja-JP" i="1" dirty="0" smtClean="0">
                <a:latin typeface="Symbol" pitchFamily="18" charset="2"/>
              </a:rPr>
              <a:t>f</a:t>
            </a:r>
            <a:r>
              <a:rPr lang="en-US" altLang="ja-JP" dirty="0" smtClean="0"/>
              <a:t> 60cm)</a:t>
            </a:r>
          </a:p>
          <a:p>
            <a:pPr lvl="1"/>
            <a:r>
              <a:rPr lang="en-US" altLang="ja-JP" dirty="0" smtClean="0"/>
              <a:t>Height</a:t>
            </a:r>
            <a:r>
              <a:rPr lang="ja-JP" altLang="en-US" dirty="0" smtClean="0"/>
              <a:t>： </a:t>
            </a:r>
            <a:r>
              <a:rPr lang="en-US" altLang="ja-JP" dirty="0" smtClean="0"/>
              <a:t>1m</a:t>
            </a:r>
            <a:r>
              <a:rPr lang="ja-JP" altLang="en-US" dirty="0"/>
              <a:t> </a:t>
            </a:r>
            <a:r>
              <a:rPr lang="en-US" altLang="ja-JP" dirty="0" smtClean="0"/>
              <a:t>(lower edge)</a:t>
            </a:r>
          </a:p>
          <a:p>
            <a:pPr lvl="1"/>
            <a:r>
              <a:rPr lang="en-US" altLang="ja-JP" dirty="0" smtClean="0"/>
              <a:t>Convert H to E</a:t>
            </a:r>
            <a:br>
              <a:rPr lang="en-US" altLang="ja-JP" dirty="0" smtClean="0"/>
            </a:br>
            <a:endParaRPr lang="en-US" altLang="ja-JP" dirty="0" smtClean="0"/>
          </a:p>
          <a:p>
            <a:r>
              <a:rPr lang="en-US" altLang="ja-JP" dirty="0" smtClean="0"/>
              <a:t>Spectrum Analyzer</a:t>
            </a:r>
            <a:endParaRPr lang="ja-JP" altLang="en-US" dirty="0" smtClean="0"/>
          </a:p>
          <a:p>
            <a:pPr lvl="1"/>
            <a:r>
              <a:rPr lang="en-US" altLang="ja-JP" dirty="0" smtClean="0"/>
              <a:t>NEC SpeCAT2</a:t>
            </a:r>
          </a:p>
          <a:p>
            <a:pPr lvl="1"/>
            <a:r>
              <a:rPr lang="en-US" altLang="ja-JP" dirty="0" smtClean="0"/>
              <a:t>2-26 MHz</a:t>
            </a:r>
          </a:p>
          <a:p>
            <a:pPr lvl="1"/>
            <a:r>
              <a:rPr lang="en-US" altLang="ja-JP" dirty="0" smtClean="0"/>
              <a:t>RBW=8kHz</a:t>
            </a:r>
          </a:p>
          <a:p>
            <a:pPr lvl="1"/>
            <a:r>
              <a:rPr lang="en-US" altLang="ja-JP" dirty="0" smtClean="0"/>
              <a:t>RMS, MAXHOLD</a:t>
            </a:r>
          </a:p>
        </p:txBody>
      </p:sp>
      <p:sp>
        <p:nvSpPr>
          <p:cNvPr id="9220" name="コンテンツ プレースホルダ 33"/>
          <p:cNvSpPr>
            <a:spLocks noGrp="1"/>
          </p:cNvSpPr>
          <p:nvPr>
            <p:ph sz="half" idx="2"/>
          </p:nvPr>
        </p:nvSpPr>
        <p:spPr>
          <a:xfrm>
            <a:off x="4635500" y="1176338"/>
            <a:ext cx="4038600" cy="5172075"/>
          </a:xfrm>
        </p:spPr>
        <p:txBody>
          <a:bodyPr>
            <a:normAutofit lnSpcReduction="10000"/>
          </a:bodyPr>
          <a:lstStyle/>
          <a:p>
            <a:r>
              <a:rPr lang="en-US" altLang="ja-JP" dirty="0" smtClean="0"/>
              <a:t>Current Probes</a:t>
            </a:r>
            <a:endParaRPr lang="ja-JP" altLang="en-US" dirty="0" smtClean="0"/>
          </a:p>
          <a:p>
            <a:pPr lvl="1"/>
            <a:r>
              <a:rPr lang="en-US" altLang="ja-JP" dirty="0" smtClean="0"/>
              <a:t>Fair-Rite #43 2643102005</a:t>
            </a:r>
          </a:p>
          <a:p>
            <a:pPr lvl="1"/>
            <a:r>
              <a:rPr lang="en-US" altLang="ja-JP" dirty="0" smtClean="0"/>
              <a:t>Primary: 1 turn (CMI)</a:t>
            </a:r>
            <a:br>
              <a:rPr lang="en-US" altLang="ja-JP" dirty="0" smtClean="0"/>
            </a:br>
            <a:r>
              <a:rPr lang="en-US" altLang="ja-JP" dirty="0" smtClean="0"/>
              <a:t>               2 turn (DMI)</a:t>
            </a:r>
          </a:p>
          <a:p>
            <a:pPr lvl="1"/>
            <a:r>
              <a:rPr lang="en-US" altLang="ja-JP" dirty="0" smtClean="0"/>
              <a:t>Secondary: 7 turns</a:t>
            </a:r>
          </a:p>
          <a:p>
            <a:pPr lvl="1"/>
            <a:r>
              <a:rPr lang="en-US" altLang="ja-JP" dirty="0" smtClean="0"/>
              <a:t>I [</a:t>
            </a:r>
            <a:r>
              <a:rPr lang="en-US" altLang="ja-JP" dirty="0" err="1" smtClean="0"/>
              <a:t>dB</a:t>
            </a:r>
            <a:r>
              <a:rPr lang="en-US" altLang="ja-JP" dirty="0" err="1" smtClean="0">
                <a:latin typeface="Symbol" pitchFamily="18" charset="2"/>
              </a:rPr>
              <a:t>m</a:t>
            </a:r>
            <a:r>
              <a:rPr lang="en-US" altLang="ja-JP" dirty="0" err="1" smtClean="0"/>
              <a:t>A</a:t>
            </a:r>
            <a:r>
              <a:rPr lang="en-US" altLang="ja-JP" dirty="0" smtClean="0"/>
              <a:t>]=P[</a:t>
            </a:r>
            <a:r>
              <a:rPr lang="en-US" altLang="ja-JP" dirty="0" err="1" smtClean="0"/>
              <a:t>dBm</a:t>
            </a:r>
            <a:r>
              <a:rPr lang="en-US" altLang="ja-JP" dirty="0" smtClean="0"/>
              <a:t>]+84</a:t>
            </a:r>
            <a:br>
              <a:rPr lang="en-US" altLang="ja-JP" dirty="0" smtClean="0"/>
            </a:br>
            <a:r>
              <a:rPr lang="en-US" altLang="ja-JP" dirty="0" smtClean="0"/>
              <a:t>      for DMI</a:t>
            </a:r>
          </a:p>
          <a:p>
            <a:pPr lvl="1"/>
            <a:r>
              <a:rPr lang="en-US" altLang="ja-JP" dirty="0" smtClean="0"/>
              <a:t>I [</a:t>
            </a:r>
            <a:r>
              <a:rPr lang="en-US" altLang="ja-JP" dirty="0" err="1" smtClean="0"/>
              <a:t>dB</a:t>
            </a:r>
            <a:r>
              <a:rPr lang="en-US" altLang="ja-JP" dirty="0" err="1" smtClean="0">
                <a:latin typeface="Symbol" pitchFamily="18" charset="2"/>
              </a:rPr>
              <a:t>m</a:t>
            </a:r>
            <a:r>
              <a:rPr lang="en-US" altLang="ja-JP" dirty="0" err="1" smtClean="0"/>
              <a:t>A</a:t>
            </a:r>
            <a:r>
              <a:rPr lang="en-US" altLang="ja-JP" dirty="0" smtClean="0"/>
              <a:t>]=P[</a:t>
            </a:r>
            <a:r>
              <a:rPr lang="en-US" altLang="ja-JP" dirty="0" err="1" smtClean="0"/>
              <a:t>dBm</a:t>
            </a:r>
            <a:r>
              <a:rPr lang="en-US" altLang="ja-JP" dirty="0" smtClean="0"/>
              <a:t>]+90</a:t>
            </a:r>
            <a:br>
              <a:rPr lang="en-US" altLang="ja-JP" dirty="0" smtClean="0"/>
            </a:br>
            <a:r>
              <a:rPr lang="en-US" altLang="ja-JP" dirty="0" smtClean="0"/>
              <a:t>      for CMI</a:t>
            </a:r>
          </a:p>
          <a:p>
            <a:pPr lvl="1"/>
            <a:endParaRPr lang="en-US" altLang="ja-JP" dirty="0" smtClean="0"/>
          </a:p>
          <a:p>
            <a:endParaRPr lang="ja-JP" altLang="en-US" dirty="0" smtClean="0"/>
          </a:p>
        </p:txBody>
      </p:sp>
      <p:sp>
        <p:nvSpPr>
          <p:cNvPr id="5" name="日付プレースホルダ 4"/>
          <p:cNvSpPr>
            <a:spLocks noGrp="1"/>
          </p:cNvSpPr>
          <p:nvPr>
            <p:ph type="dt" sz="half" idx="10"/>
          </p:nvPr>
        </p:nvSpPr>
        <p:spPr/>
        <p:txBody>
          <a:bodyPr/>
          <a:lstStyle/>
          <a:p>
            <a:pPr>
              <a:defRPr/>
            </a:pPr>
            <a:r>
              <a:rPr lang="en-US" altLang="ja-JP" smtClean="0"/>
              <a:t>2010/6/3</a:t>
            </a:r>
            <a:endParaRPr lang="en-US" altLang="ja-JP"/>
          </a:p>
        </p:txBody>
      </p:sp>
      <p:sp>
        <p:nvSpPr>
          <p:cNvPr id="6" name="スライド番号プレースホルダ 5"/>
          <p:cNvSpPr>
            <a:spLocks noGrp="1"/>
          </p:cNvSpPr>
          <p:nvPr>
            <p:ph type="sldNum" sz="quarter" idx="12"/>
          </p:nvPr>
        </p:nvSpPr>
        <p:spPr/>
        <p:txBody>
          <a:bodyPr/>
          <a:lstStyle/>
          <a:p>
            <a:pPr>
              <a:defRPr/>
            </a:pPr>
            <a:fld id="{01E1AA9B-DD83-4290-92C9-880C55122D68}" type="slidenum">
              <a:rPr lang="en-US" altLang="ja-JP" smtClean="0"/>
              <a:pPr>
                <a:defRPr/>
              </a:pPr>
              <a:t>11</a:t>
            </a:fld>
            <a:endParaRPr lang="en-US" altLang="ja-JP"/>
          </a:p>
        </p:txBody>
      </p:sp>
      <p:sp>
        <p:nvSpPr>
          <p:cNvPr id="7" name="フッター プレースホルダ 6"/>
          <p:cNvSpPr>
            <a:spLocks noGrp="1"/>
          </p:cNvSpPr>
          <p:nvPr>
            <p:ph type="ftr" sz="quarter" idx="11"/>
          </p:nvPr>
        </p:nvSpPr>
        <p:spPr/>
        <p:txBody>
          <a:bodyPr/>
          <a:lstStyle/>
          <a:p>
            <a:pPr>
              <a:defRPr/>
            </a:pPr>
            <a:r>
              <a:rPr lang="en-US" altLang="zh-CN" smtClean="0"/>
              <a:t>IUCAF Summer School in Tokyo</a:t>
            </a:r>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Photos (1)</a:t>
            </a:r>
            <a:endParaRPr kumimoji="1" lang="ja-JP" altLang="en-US" dirty="0"/>
          </a:p>
        </p:txBody>
      </p:sp>
      <p:pic>
        <p:nvPicPr>
          <p:cNvPr id="11" name="コンテンツ プレースホルダ 10" descr="IMG_0891.JPG"/>
          <p:cNvPicPr>
            <a:picLocks noGrp="1" noChangeAspect="1"/>
          </p:cNvPicPr>
          <p:nvPr>
            <p:ph sz="half" idx="1"/>
          </p:nvPr>
        </p:nvPicPr>
        <p:blipFill>
          <a:blip r:embed="rId2" cstate="print"/>
          <a:stretch>
            <a:fillRect/>
          </a:stretch>
        </p:blipFill>
        <p:spPr>
          <a:xfrm>
            <a:off x="241529" y="2120347"/>
            <a:ext cx="4558748" cy="3419061"/>
          </a:xfrm>
        </p:spPr>
      </p:pic>
      <p:pic>
        <p:nvPicPr>
          <p:cNvPr id="14" name="コンテンツ プレースホルダ 13" descr="IMG_0894.JPG"/>
          <p:cNvPicPr>
            <a:picLocks noGrp="1" noChangeAspect="1"/>
          </p:cNvPicPr>
          <p:nvPr>
            <p:ph sz="half" idx="2"/>
          </p:nvPr>
        </p:nvPicPr>
        <p:blipFill>
          <a:blip r:embed="rId3" cstate="print"/>
          <a:stretch>
            <a:fillRect/>
          </a:stretch>
        </p:blipFill>
        <p:spPr>
          <a:xfrm>
            <a:off x="4970264" y="1600200"/>
            <a:ext cx="3394472" cy="4525963"/>
          </a:xfrm>
        </p:spPr>
      </p:pic>
      <p:sp>
        <p:nvSpPr>
          <p:cNvPr id="5" name="日付プレースホルダ 4"/>
          <p:cNvSpPr>
            <a:spLocks noGrp="1"/>
          </p:cNvSpPr>
          <p:nvPr>
            <p:ph type="dt" sz="half" idx="10"/>
          </p:nvPr>
        </p:nvSpPr>
        <p:spPr/>
        <p:txBody>
          <a:bodyPr/>
          <a:lstStyle/>
          <a:p>
            <a:pPr>
              <a:defRPr/>
            </a:pPr>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p>
            <a:pPr>
              <a:defRPr/>
            </a:pPr>
            <a:fld id="{01E1AA9B-DD83-4290-92C9-880C55122D68}" type="slidenum">
              <a:rPr lang="en-US" altLang="ja-JP" smtClean="0"/>
              <a:pPr>
                <a:defRPr/>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Photos (2)</a:t>
            </a:r>
            <a:endParaRPr kumimoji="1" lang="ja-JP" altLang="en-US" dirty="0"/>
          </a:p>
        </p:txBody>
      </p:sp>
      <p:pic>
        <p:nvPicPr>
          <p:cNvPr id="8" name="コンテンツ プレースホルダ 7" descr="IMG_0891.JPG"/>
          <p:cNvPicPr>
            <a:picLocks noGrp="1" noChangeAspect="1"/>
          </p:cNvPicPr>
          <p:nvPr>
            <p:ph sz="half" idx="1"/>
          </p:nvPr>
        </p:nvPicPr>
        <p:blipFill>
          <a:blip r:embed="rId2" cstate="print"/>
          <a:stretch>
            <a:fillRect/>
          </a:stretch>
        </p:blipFill>
        <p:spPr>
          <a:xfrm>
            <a:off x="779264" y="1600200"/>
            <a:ext cx="3394472" cy="4525963"/>
          </a:xfrm>
        </p:spPr>
      </p:pic>
      <p:pic>
        <p:nvPicPr>
          <p:cNvPr id="10" name="コンテンツ プレースホルダ 9" descr="IMG_0914.JPG"/>
          <p:cNvPicPr>
            <a:picLocks noGrp="1" noChangeAspect="1"/>
          </p:cNvPicPr>
          <p:nvPr>
            <p:ph sz="half" idx="2"/>
          </p:nvPr>
        </p:nvPicPr>
        <p:blipFill>
          <a:blip r:embed="rId3" cstate="print"/>
          <a:stretch>
            <a:fillRect/>
          </a:stretch>
        </p:blipFill>
        <p:spPr>
          <a:xfrm>
            <a:off x="4320209" y="1987825"/>
            <a:ext cx="4749478" cy="3562108"/>
          </a:xfrm>
        </p:spPr>
      </p:pic>
      <p:sp>
        <p:nvSpPr>
          <p:cNvPr id="5" name="日付プレースホルダ 4"/>
          <p:cNvSpPr>
            <a:spLocks noGrp="1"/>
          </p:cNvSpPr>
          <p:nvPr>
            <p:ph type="dt" sz="half" idx="10"/>
          </p:nvPr>
        </p:nvSpPr>
        <p:spPr/>
        <p:txBody>
          <a:bodyPr/>
          <a:lstStyle/>
          <a:p>
            <a:pPr>
              <a:defRPr/>
            </a:pPr>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p>
            <a:pPr>
              <a:defRPr/>
            </a:pPr>
            <a:fld id="{01E1AA9B-DD83-4290-92C9-880C55122D68}" type="slidenum">
              <a:rPr lang="en-US" altLang="ja-JP" smtClean="0"/>
              <a:pPr>
                <a:defRPr/>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Recoding the SW Broadcasting</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solidFill>
                  <a:schemeClr val="tx1"/>
                </a:solidFill>
              </a:rPr>
              <a:t>SW Radio: SONY ICF-SW07</a:t>
            </a:r>
          </a:p>
          <a:p>
            <a:r>
              <a:rPr lang="en-US" altLang="ja-JP" dirty="0" smtClean="0">
                <a:solidFill>
                  <a:schemeClr val="tx1"/>
                </a:solidFill>
              </a:rPr>
              <a:t>IC Recorder: SANYO ICR-PS285RM</a:t>
            </a:r>
          </a:p>
          <a:p>
            <a:r>
              <a:rPr kumimoji="1" lang="en-US" altLang="ja-JP" dirty="0" smtClean="0">
                <a:solidFill>
                  <a:schemeClr val="tx1"/>
                </a:solidFill>
              </a:rPr>
              <a:t>PLT modem: Panasonic BL-PA510 (HD-PLC, OFDM)</a:t>
            </a:r>
          </a:p>
          <a:p>
            <a:endParaRPr lang="en-US" altLang="ja-JP" dirty="0" smtClean="0">
              <a:solidFill>
                <a:schemeClr val="tx1"/>
              </a:solidFill>
            </a:endParaRPr>
          </a:p>
          <a:p>
            <a:r>
              <a:rPr kumimoji="1" lang="en-US" altLang="ja-JP" dirty="0" smtClean="0">
                <a:solidFill>
                  <a:schemeClr val="tx1"/>
                </a:solidFill>
              </a:rPr>
              <a:t>SW broadcast at 15370 kHz (China Radio International) was clearly audible. </a:t>
            </a:r>
            <a:r>
              <a:rPr lang="en-US" altLang="ja-JP" dirty="0" smtClean="0">
                <a:solidFill>
                  <a:schemeClr val="tx1"/>
                </a:solidFill>
              </a:rPr>
              <a:t>The PLT disturbance masked the CRI at d=5&amp;10m, but at 30m the PLT noise did not mask so much.</a:t>
            </a:r>
            <a:endParaRPr kumimoji="1" lang="ja-JP" altLang="en-US" dirty="0">
              <a:solidFill>
                <a:schemeClr val="tx1"/>
              </a:solidFill>
            </a:endParaRPr>
          </a:p>
        </p:txBody>
      </p:sp>
      <p:sp>
        <p:nvSpPr>
          <p:cNvPr id="4" name="日付プレースホルダ 3"/>
          <p:cNvSpPr>
            <a:spLocks noGrp="1"/>
          </p:cNvSpPr>
          <p:nvPr>
            <p:ph type="dt" sz="half" idx="10"/>
          </p:nvPr>
        </p:nvSpPr>
        <p:spPr/>
        <p:txBody>
          <a:bodyPr/>
          <a:lstStyle/>
          <a:p>
            <a:pPr>
              <a:defRPr/>
            </a:pPr>
            <a:r>
              <a:rPr lang="en-US" altLang="ja-JP" smtClean="0"/>
              <a:t>2010/6/3</a:t>
            </a:r>
            <a:endParaRPr lang="en-US" altLang="ja-JP"/>
          </a:p>
        </p:txBody>
      </p:sp>
      <p:sp>
        <p:nvSpPr>
          <p:cNvPr id="5" name="スライド番号プレースホルダ 4"/>
          <p:cNvSpPr>
            <a:spLocks noGrp="1"/>
          </p:cNvSpPr>
          <p:nvPr>
            <p:ph type="sldNum" sz="quarter" idx="12"/>
          </p:nvPr>
        </p:nvSpPr>
        <p:spPr/>
        <p:txBody>
          <a:bodyPr/>
          <a:lstStyle/>
          <a:p>
            <a:pPr>
              <a:defRPr/>
            </a:pPr>
            <a:fld id="{5FC65B6F-8652-4B37-8ACC-9231EEF4EF53}" type="slidenum">
              <a:rPr lang="en-US" altLang="ja-JP" smtClean="0"/>
              <a:pPr>
                <a:defRPr/>
              </a:pPr>
              <a:t>14</a:t>
            </a:fld>
            <a:endParaRPr lang="en-US" altLang="ja-JP"/>
          </a:p>
        </p:txBody>
      </p:sp>
      <p:sp>
        <p:nvSpPr>
          <p:cNvPr id="6" name="フッター プレースホルダ 5"/>
          <p:cNvSpPr>
            <a:spLocks noGrp="1"/>
          </p:cNvSpPr>
          <p:nvPr>
            <p:ph type="ftr" sz="quarter" idx="11"/>
          </p:nvPr>
        </p:nvSpPr>
        <p:spPr/>
        <p:txBody>
          <a:bodyPr/>
          <a:lstStyle/>
          <a:p>
            <a:pPr>
              <a:defRPr/>
            </a:pPr>
            <a:r>
              <a:rPr lang="en-US" altLang="zh-CN" smtClean="0"/>
              <a:t>IUCAF Summer School in Tokyo</a:t>
            </a:r>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LT_Noise_Sp_lg.JPG"/>
          <p:cNvPicPr>
            <a:picLocks noChangeAspect="1"/>
          </p:cNvPicPr>
          <p:nvPr/>
        </p:nvPicPr>
        <p:blipFill>
          <a:blip r:embed="rId2" cstate="print"/>
          <a:stretch>
            <a:fillRect/>
          </a:stretch>
        </p:blipFill>
        <p:spPr>
          <a:xfrm>
            <a:off x="0" y="245068"/>
            <a:ext cx="8884920" cy="6187440"/>
          </a:xfrm>
          <a:prstGeom prst="rect">
            <a:avLst/>
          </a:prstGeom>
        </p:spPr>
      </p:pic>
      <p:sp>
        <p:nvSpPr>
          <p:cNvPr id="6" name="テキスト ボックス 5"/>
          <p:cNvSpPr txBox="1"/>
          <p:nvPr/>
        </p:nvSpPr>
        <p:spPr>
          <a:xfrm>
            <a:off x="0" y="60507"/>
            <a:ext cx="9144000" cy="307777"/>
          </a:xfrm>
          <a:prstGeom prst="rect">
            <a:avLst/>
          </a:prstGeom>
          <a:solidFill>
            <a:schemeClr val="tx1">
              <a:lumMod val="65000"/>
              <a:lumOff val="35000"/>
            </a:schemeClr>
          </a:solidFill>
        </p:spPr>
        <p:txBody>
          <a:bodyPr wrap="square" rtlCol="0">
            <a:spAutoFit/>
          </a:bodyPr>
          <a:lstStyle/>
          <a:p>
            <a:r>
              <a:rPr kumimoji="1" lang="en-US" altLang="ja-JP" sz="1400" dirty="0" smtClean="0">
                <a:solidFill>
                  <a:schemeClr val="bg1"/>
                </a:solidFill>
              </a:rPr>
              <a:t>Time        2:55.5         2:56.0          2:56.5          2:57.0          2:57.5          2:58.0         2:58.5          2:59.0          2:59.5         3:00.0       </a:t>
            </a:r>
            <a:endParaRPr kumimoji="1" lang="ja-JP" altLang="en-US" sz="1600" dirty="0">
              <a:solidFill>
                <a:schemeClr val="bg1"/>
              </a:solidFill>
            </a:endParaRPr>
          </a:p>
        </p:txBody>
      </p:sp>
      <p:grpSp>
        <p:nvGrpSpPr>
          <p:cNvPr id="3" name="グループ化 28"/>
          <p:cNvGrpSpPr/>
          <p:nvPr/>
        </p:nvGrpSpPr>
        <p:grpSpPr>
          <a:xfrm>
            <a:off x="8622195" y="357166"/>
            <a:ext cx="521837" cy="6340197"/>
            <a:chOff x="8836509" y="357166"/>
            <a:chExt cx="521837" cy="6340197"/>
          </a:xfrm>
        </p:grpSpPr>
        <p:sp>
          <p:nvSpPr>
            <p:cNvPr id="7" name="テキスト ボックス 6"/>
            <p:cNvSpPr txBox="1"/>
            <p:nvPr/>
          </p:nvSpPr>
          <p:spPr>
            <a:xfrm>
              <a:off x="8858280" y="357166"/>
              <a:ext cx="500066" cy="6340197"/>
            </a:xfrm>
            <a:prstGeom prst="rect">
              <a:avLst/>
            </a:prstGeom>
            <a:solidFill>
              <a:schemeClr val="tx1">
                <a:lumMod val="65000"/>
                <a:lumOff val="35000"/>
              </a:schemeClr>
            </a:solidFill>
          </p:spPr>
          <p:txBody>
            <a:bodyPr wrap="square" rtlCol="0">
              <a:spAutoFit/>
            </a:bodyPr>
            <a:lstStyle/>
            <a:p>
              <a:endParaRPr kumimoji="1" lang="en-US" altLang="ja-JP" sz="1400" dirty="0" smtClean="0">
                <a:solidFill>
                  <a:schemeClr val="bg1"/>
                </a:solidFill>
              </a:endParaRPr>
            </a:p>
            <a:p>
              <a:endParaRPr lang="en-US" altLang="ja-JP" sz="1400" dirty="0" smtClean="0">
                <a:solidFill>
                  <a:schemeClr val="bg1"/>
                </a:solidFill>
              </a:endParaRPr>
            </a:p>
            <a:p>
              <a:endParaRPr kumimoji="1" lang="en-US" altLang="ja-JP" sz="1400" dirty="0" smtClean="0">
                <a:solidFill>
                  <a:schemeClr val="bg1"/>
                </a:solidFill>
              </a:endParaRPr>
            </a:p>
            <a:p>
              <a:endParaRPr lang="en-US" altLang="ja-JP" sz="1400" dirty="0" smtClean="0">
                <a:solidFill>
                  <a:schemeClr val="bg1"/>
                </a:solidFill>
              </a:endParaRPr>
            </a:p>
            <a:p>
              <a:endParaRPr kumimoji="1" lang="en-US" altLang="ja-JP" sz="1400" dirty="0" smtClean="0">
                <a:solidFill>
                  <a:schemeClr val="bg1"/>
                </a:solidFill>
              </a:endParaRPr>
            </a:p>
            <a:p>
              <a:endParaRPr lang="en-US" altLang="ja-JP" sz="1400" dirty="0">
                <a:solidFill>
                  <a:schemeClr val="bg1"/>
                </a:solidFill>
              </a:endParaRPr>
            </a:p>
            <a:p>
              <a:endParaRPr kumimoji="1" lang="en-US" altLang="ja-JP" sz="1400" dirty="0" smtClean="0">
                <a:solidFill>
                  <a:schemeClr val="bg1"/>
                </a:solidFill>
              </a:endParaRPr>
            </a:p>
            <a:p>
              <a:endParaRPr lang="en-US" altLang="ja-JP" sz="1400" dirty="0">
                <a:solidFill>
                  <a:schemeClr val="bg1"/>
                </a:solidFill>
              </a:endParaRPr>
            </a:p>
            <a:p>
              <a:endParaRPr kumimoji="1" lang="en-US" altLang="ja-JP" sz="1400" dirty="0" smtClean="0">
                <a:solidFill>
                  <a:schemeClr val="bg1"/>
                </a:solidFill>
              </a:endParaRPr>
            </a:p>
            <a:p>
              <a:endParaRPr lang="en-US" altLang="ja-JP" sz="1400" dirty="0" smtClean="0">
                <a:solidFill>
                  <a:schemeClr val="bg1"/>
                </a:solidFill>
              </a:endParaRPr>
            </a:p>
            <a:p>
              <a:endParaRPr kumimoji="1" lang="en-US" altLang="ja-JP" sz="1400" dirty="0" smtClean="0">
                <a:solidFill>
                  <a:schemeClr val="bg1"/>
                </a:solidFill>
              </a:endParaRPr>
            </a:p>
            <a:p>
              <a:endParaRPr lang="en-US" altLang="ja-JP" sz="1400" dirty="0" smtClean="0">
                <a:solidFill>
                  <a:schemeClr val="bg1"/>
                </a:solidFill>
              </a:endParaRPr>
            </a:p>
            <a:p>
              <a:endParaRPr kumimoji="1"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a:solidFill>
                  <a:schemeClr val="bg1"/>
                </a:solidFill>
              </a:endParaRPr>
            </a:p>
            <a:p>
              <a:endParaRPr lang="en-US" altLang="ja-JP" sz="1400" dirty="0" smtClean="0">
                <a:solidFill>
                  <a:schemeClr val="bg1"/>
                </a:solidFill>
              </a:endParaRPr>
            </a:p>
            <a:p>
              <a:endParaRPr lang="en-US" altLang="ja-JP" sz="1400" dirty="0" smtClean="0">
                <a:solidFill>
                  <a:schemeClr val="bg1"/>
                </a:solidFill>
              </a:endParaRPr>
            </a:p>
            <a:p>
              <a:endParaRPr kumimoji="1" lang="en-US" altLang="ja-JP" sz="1400" dirty="0" smtClean="0">
                <a:solidFill>
                  <a:schemeClr val="bg1"/>
                </a:solidFill>
              </a:endParaRPr>
            </a:p>
            <a:p>
              <a:r>
                <a:rPr kumimoji="1" lang="en-US" altLang="ja-JP" sz="1400" dirty="0" smtClean="0">
                  <a:solidFill>
                    <a:schemeClr val="bg1"/>
                  </a:solidFill>
                </a:rPr>
                <a:t>Hz</a:t>
              </a:r>
              <a:endParaRPr kumimoji="1" lang="ja-JP" altLang="en-US" sz="1400" dirty="0">
                <a:solidFill>
                  <a:schemeClr val="bg1"/>
                </a:solidFill>
              </a:endParaRPr>
            </a:p>
          </p:txBody>
        </p:sp>
        <p:grpSp>
          <p:nvGrpSpPr>
            <p:cNvPr id="4" name="グループ化 27"/>
            <p:cNvGrpSpPr/>
            <p:nvPr/>
          </p:nvGrpSpPr>
          <p:grpSpPr>
            <a:xfrm>
              <a:off x="8836509" y="406833"/>
              <a:ext cx="494046" cy="5923229"/>
              <a:chOff x="8836509" y="406833"/>
              <a:chExt cx="494046" cy="5923229"/>
            </a:xfrm>
          </p:grpSpPr>
          <p:grpSp>
            <p:nvGrpSpPr>
              <p:cNvPr id="5" name="グループ化 16"/>
              <p:cNvGrpSpPr/>
              <p:nvPr/>
            </p:nvGrpSpPr>
            <p:grpSpPr>
              <a:xfrm>
                <a:off x="8836509" y="406833"/>
                <a:ext cx="494046" cy="2950729"/>
                <a:chOff x="8836509" y="406833"/>
                <a:chExt cx="494046" cy="2950729"/>
              </a:xfrm>
            </p:grpSpPr>
            <p:sp>
              <p:nvSpPr>
                <p:cNvPr id="8" name="テキスト ボックス 7"/>
                <p:cNvSpPr txBox="1"/>
                <p:nvPr/>
              </p:nvSpPr>
              <p:spPr>
                <a:xfrm>
                  <a:off x="8836509" y="406833"/>
                  <a:ext cx="357790" cy="307777"/>
                </a:xfrm>
                <a:prstGeom prst="rect">
                  <a:avLst/>
                </a:prstGeom>
                <a:solidFill>
                  <a:schemeClr val="tx1">
                    <a:lumMod val="65000"/>
                    <a:lumOff val="35000"/>
                  </a:schemeClr>
                </a:solidFill>
              </p:spPr>
              <p:txBody>
                <a:bodyPr wrap="none" rtlCol="0">
                  <a:spAutoFit/>
                </a:bodyPr>
                <a:lstStyle/>
                <a:p>
                  <a:r>
                    <a:rPr kumimoji="1" lang="en-US" altLang="ja-JP" sz="1400" dirty="0" smtClean="0">
                      <a:solidFill>
                        <a:schemeClr val="bg1"/>
                      </a:solidFill>
                    </a:rPr>
                    <a:t>5k</a:t>
                  </a:r>
                  <a:endParaRPr kumimoji="1" lang="ja-JP" altLang="en-US" sz="1400" dirty="0">
                    <a:solidFill>
                      <a:schemeClr val="bg1"/>
                    </a:solidFill>
                  </a:endParaRPr>
                </a:p>
              </p:txBody>
            </p:sp>
            <p:sp>
              <p:nvSpPr>
                <p:cNvPr id="9" name="テキスト ボックス 8"/>
                <p:cNvSpPr txBox="1"/>
                <p:nvPr/>
              </p:nvSpPr>
              <p:spPr>
                <a:xfrm>
                  <a:off x="8836509" y="835207"/>
                  <a:ext cx="357790" cy="307777"/>
                </a:xfrm>
                <a:prstGeom prst="rect">
                  <a:avLst/>
                </a:prstGeom>
                <a:solidFill>
                  <a:schemeClr val="tx1">
                    <a:lumMod val="65000"/>
                    <a:lumOff val="35000"/>
                  </a:schemeClr>
                </a:solidFill>
              </p:spPr>
              <p:txBody>
                <a:bodyPr wrap="none" rtlCol="0">
                  <a:spAutoFit/>
                </a:bodyPr>
                <a:lstStyle/>
                <a:p>
                  <a:r>
                    <a:rPr lang="en-US" altLang="ja-JP" sz="1400" dirty="0" smtClean="0">
                      <a:solidFill>
                        <a:schemeClr val="bg1"/>
                      </a:solidFill>
                    </a:rPr>
                    <a:t>3</a:t>
                  </a:r>
                  <a:r>
                    <a:rPr kumimoji="1" lang="en-US" altLang="ja-JP" sz="1400" dirty="0" smtClean="0">
                      <a:solidFill>
                        <a:schemeClr val="bg1"/>
                      </a:solidFill>
                    </a:rPr>
                    <a:t>k</a:t>
                  </a:r>
                  <a:endParaRPr kumimoji="1" lang="ja-JP" altLang="en-US" sz="1400" dirty="0">
                    <a:solidFill>
                      <a:schemeClr val="bg1"/>
                    </a:solidFill>
                  </a:endParaRPr>
                </a:p>
              </p:txBody>
            </p:sp>
            <p:sp>
              <p:nvSpPr>
                <p:cNvPr id="10" name="テキスト ボックス 9"/>
                <p:cNvSpPr txBox="1"/>
                <p:nvPr/>
              </p:nvSpPr>
              <p:spPr>
                <a:xfrm>
                  <a:off x="8836509" y="1235939"/>
                  <a:ext cx="357790" cy="307777"/>
                </a:xfrm>
                <a:prstGeom prst="rect">
                  <a:avLst/>
                </a:prstGeom>
                <a:solidFill>
                  <a:schemeClr val="tx1">
                    <a:lumMod val="65000"/>
                    <a:lumOff val="35000"/>
                  </a:schemeClr>
                </a:solidFill>
              </p:spPr>
              <p:txBody>
                <a:bodyPr wrap="none" rtlCol="0">
                  <a:spAutoFit/>
                </a:bodyPr>
                <a:lstStyle/>
                <a:p>
                  <a:r>
                    <a:rPr lang="en-US" altLang="ja-JP" sz="1400" dirty="0">
                      <a:solidFill>
                        <a:schemeClr val="bg1"/>
                      </a:solidFill>
                    </a:rPr>
                    <a:t>2</a:t>
                  </a:r>
                  <a:r>
                    <a:rPr kumimoji="1" lang="en-US" altLang="ja-JP" sz="1400" dirty="0" smtClean="0">
                      <a:solidFill>
                        <a:schemeClr val="bg1"/>
                      </a:solidFill>
                    </a:rPr>
                    <a:t>k</a:t>
                  </a:r>
                  <a:endParaRPr kumimoji="1" lang="ja-JP" altLang="en-US" sz="1400" dirty="0">
                    <a:solidFill>
                      <a:schemeClr val="bg1"/>
                    </a:solidFill>
                  </a:endParaRPr>
                </a:p>
              </p:txBody>
            </p:sp>
            <p:sp>
              <p:nvSpPr>
                <p:cNvPr id="11" name="テキスト ボックス 10"/>
                <p:cNvSpPr txBox="1"/>
                <p:nvPr/>
              </p:nvSpPr>
              <p:spPr>
                <a:xfrm>
                  <a:off x="8836509" y="1584740"/>
                  <a:ext cx="494046" cy="307777"/>
                </a:xfrm>
                <a:prstGeom prst="rect">
                  <a:avLst/>
                </a:prstGeom>
                <a:solidFill>
                  <a:schemeClr val="tx1">
                    <a:lumMod val="65000"/>
                    <a:lumOff val="35000"/>
                  </a:schemeClr>
                </a:solidFill>
              </p:spPr>
              <p:txBody>
                <a:bodyPr wrap="none" rtlCol="0">
                  <a:spAutoFit/>
                </a:bodyPr>
                <a:lstStyle/>
                <a:p>
                  <a:r>
                    <a:rPr lang="en-US" altLang="ja-JP" sz="1400" dirty="0" smtClean="0">
                      <a:solidFill>
                        <a:schemeClr val="bg1"/>
                      </a:solidFill>
                    </a:rPr>
                    <a:t>1.5</a:t>
                  </a:r>
                  <a:r>
                    <a:rPr kumimoji="1" lang="en-US" altLang="ja-JP" sz="1400" dirty="0" smtClean="0">
                      <a:solidFill>
                        <a:schemeClr val="bg1"/>
                      </a:solidFill>
                    </a:rPr>
                    <a:t>k</a:t>
                  </a:r>
                  <a:endParaRPr kumimoji="1" lang="ja-JP" altLang="en-US" sz="1400" dirty="0">
                    <a:solidFill>
                      <a:schemeClr val="bg1"/>
                    </a:solidFill>
                  </a:endParaRPr>
                </a:p>
              </p:txBody>
            </p:sp>
            <p:sp>
              <p:nvSpPr>
                <p:cNvPr id="12" name="テキスト ボックス 11"/>
                <p:cNvSpPr txBox="1"/>
                <p:nvPr/>
              </p:nvSpPr>
              <p:spPr>
                <a:xfrm>
                  <a:off x="8836509" y="2071424"/>
                  <a:ext cx="357790" cy="307777"/>
                </a:xfrm>
                <a:prstGeom prst="rect">
                  <a:avLst/>
                </a:prstGeom>
                <a:noFill/>
              </p:spPr>
              <p:txBody>
                <a:bodyPr wrap="none" rtlCol="0">
                  <a:spAutoFit/>
                </a:bodyPr>
                <a:lstStyle/>
                <a:p>
                  <a:r>
                    <a:rPr lang="en-US" altLang="ja-JP" sz="1400" dirty="0" smtClean="0">
                      <a:solidFill>
                        <a:schemeClr val="bg1"/>
                      </a:solidFill>
                    </a:rPr>
                    <a:t>1</a:t>
                  </a:r>
                  <a:r>
                    <a:rPr kumimoji="1" lang="en-US" altLang="ja-JP" sz="1400" dirty="0" smtClean="0">
                      <a:solidFill>
                        <a:schemeClr val="bg1"/>
                      </a:solidFill>
                    </a:rPr>
                    <a:t>k</a:t>
                  </a:r>
                  <a:endParaRPr kumimoji="1" lang="ja-JP" altLang="en-US" sz="1400" dirty="0">
                    <a:solidFill>
                      <a:schemeClr val="bg1"/>
                    </a:solidFill>
                  </a:endParaRPr>
                </a:p>
              </p:txBody>
            </p:sp>
            <p:sp>
              <p:nvSpPr>
                <p:cNvPr id="13" name="テキスト ボックス 12"/>
                <p:cNvSpPr txBox="1"/>
                <p:nvPr/>
              </p:nvSpPr>
              <p:spPr>
                <a:xfrm>
                  <a:off x="8836509" y="2289137"/>
                  <a:ext cx="458780" cy="307777"/>
                </a:xfrm>
                <a:prstGeom prst="rect">
                  <a:avLst/>
                </a:prstGeom>
                <a:noFill/>
              </p:spPr>
              <p:txBody>
                <a:bodyPr wrap="none" rtlCol="0">
                  <a:spAutoFit/>
                </a:bodyPr>
                <a:lstStyle/>
                <a:p>
                  <a:r>
                    <a:rPr lang="en-US" altLang="ja-JP" sz="1400" dirty="0" smtClean="0">
                      <a:solidFill>
                        <a:schemeClr val="bg1"/>
                      </a:solidFill>
                    </a:rPr>
                    <a:t>800</a:t>
                  </a:r>
                  <a:endParaRPr kumimoji="1" lang="ja-JP" altLang="en-US" sz="1400" dirty="0">
                    <a:solidFill>
                      <a:schemeClr val="bg1"/>
                    </a:solidFill>
                  </a:endParaRPr>
                </a:p>
              </p:txBody>
            </p:sp>
            <p:sp>
              <p:nvSpPr>
                <p:cNvPr id="14" name="テキスト ボックス 13"/>
                <p:cNvSpPr txBox="1"/>
                <p:nvPr/>
              </p:nvSpPr>
              <p:spPr>
                <a:xfrm>
                  <a:off x="8836509" y="2521823"/>
                  <a:ext cx="458780" cy="307777"/>
                </a:xfrm>
                <a:prstGeom prst="rect">
                  <a:avLst/>
                </a:prstGeom>
                <a:noFill/>
              </p:spPr>
              <p:txBody>
                <a:bodyPr wrap="none" rtlCol="0">
                  <a:spAutoFit/>
                </a:bodyPr>
                <a:lstStyle/>
                <a:p>
                  <a:r>
                    <a:rPr lang="en-US" altLang="ja-JP" sz="1400" dirty="0">
                      <a:solidFill>
                        <a:schemeClr val="bg1"/>
                      </a:solidFill>
                    </a:rPr>
                    <a:t>6</a:t>
                  </a:r>
                  <a:r>
                    <a:rPr lang="en-US" altLang="ja-JP" sz="1400" dirty="0" smtClean="0">
                      <a:solidFill>
                        <a:schemeClr val="bg1"/>
                      </a:solidFill>
                    </a:rPr>
                    <a:t>00</a:t>
                  </a:r>
                  <a:endParaRPr kumimoji="1" lang="ja-JP" altLang="en-US" sz="1400" dirty="0">
                    <a:solidFill>
                      <a:schemeClr val="bg1"/>
                    </a:solidFill>
                  </a:endParaRPr>
                </a:p>
              </p:txBody>
            </p:sp>
            <p:sp>
              <p:nvSpPr>
                <p:cNvPr id="15" name="テキスト ボックス 14"/>
                <p:cNvSpPr txBox="1"/>
                <p:nvPr/>
              </p:nvSpPr>
              <p:spPr>
                <a:xfrm>
                  <a:off x="8836509" y="2777415"/>
                  <a:ext cx="458780" cy="307777"/>
                </a:xfrm>
                <a:prstGeom prst="rect">
                  <a:avLst/>
                </a:prstGeom>
                <a:noFill/>
              </p:spPr>
              <p:txBody>
                <a:bodyPr wrap="none" rtlCol="0">
                  <a:spAutoFit/>
                </a:bodyPr>
                <a:lstStyle/>
                <a:p>
                  <a:r>
                    <a:rPr lang="en-US" altLang="ja-JP" sz="1400" dirty="0" smtClean="0">
                      <a:solidFill>
                        <a:schemeClr val="bg1"/>
                      </a:solidFill>
                    </a:rPr>
                    <a:t>400</a:t>
                  </a:r>
                  <a:endParaRPr kumimoji="1" lang="ja-JP" altLang="en-US" sz="1400" dirty="0">
                    <a:solidFill>
                      <a:schemeClr val="bg1"/>
                    </a:solidFill>
                  </a:endParaRPr>
                </a:p>
              </p:txBody>
            </p:sp>
            <p:sp>
              <p:nvSpPr>
                <p:cNvPr id="16" name="テキスト ボックス 15"/>
                <p:cNvSpPr txBox="1"/>
                <p:nvPr/>
              </p:nvSpPr>
              <p:spPr>
                <a:xfrm>
                  <a:off x="8836509" y="3049785"/>
                  <a:ext cx="458780" cy="307777"/>
                </a:xfrm>
                <a:prstGeom prst="rect">
                  <a:avLst/>
                </a:prstGeom>
                <a:noFill/>
              </p:spPr>
              <p:txBody>
                <a:bodyPr wrap="none" rtlCol="0">
                  <a:spAutoFit/>
                </a:bodyPr>
                <a:lstStyle/>
                <a:p>
                  <a:r>
                    <a:rPr lang="en-US" altLang="ja-JP" sz="1400" dirty="0">
                      <a:solidFill>
                        <a:schemeClr val="bg1"/>
                      </a:solidFill>
                    </a:rPr>
                    <a:t>2</a:t>
                  </a:r>
                  <a:r>
                    <a:rPr lang="en-US" altLang="ja-JP" sz="1400" dirty="0" smtClean="0">
                      <a:solidFill>
                        <a:schemeClr val="bg1"/>
                      </a:solidFill>
                    </a:rPr>
                    <a:t>00</a:t>
                  </a:r>
                  <a:endParaRPr kumimoji="1" lang="ja-JP" altLang="en-US" sz="1400" dirty="0">
                    <a:solidFill>
                      <a:schemeClr val="bg1"/>
                    </a:solidFill>
                  </a:endParaRPr>
                </a:p>
              </p:txBody>
            </p:sp>
          </p:grpSp>
          <p:grpSp>
            <p:nvGrpSpPr>
              <p:cNvPr id="17" name="グループ化 17"/>
              <p:cNvGrpSpPr/>
              <p:nvPr/>
            </p:nvGrpSpPr>
            <p:grpSpPr>
              <a:xfrm>
                <a:off x="8836509" y="3379333"/>
                <a:ext cx="494046" cy="2950729"/>
                <a:chOff x="8836509" y="406833"/>
                <a:chExt cx="494046" cy="2950729"/>
              </a:xfrm>
            </p:grpSpPr>
            <p:sp>
              <p:nvSpPr>
                <p:cNvPr id="19" name="テキスト ボックス 18"/>
                <p:cNvSpPr txBox="1"/>
                <p:nvPr/>
              </p:nvSpPr>
              <p:spPr>
                <a:xfrm>
                  <a:off x="8836509" y="406833"/>
                  <a:ext cx="357790" cy="307777"/>
                </a:xfrm>
                <a:prstGeom prst="rect">
                  <a:avLst/>
                </a:prstGeom>
                <a:solidFill>
                  <a:schemeClr val="tx1">
                    <a:lumMod val="65000"/>
                    <a:lumOff val="35000"/>
                  </a:schemeClr>
                </a:solidFill>
              </p:spPr>
              <p:txBody>
                <a:bodyPr wrap="none" rtlCol="0">
                  <a:spAutoFit/>
                </a:bodyPr>
                <a:lstStyle/>
                <a:p>
                  <a:r>
                    <a:rPr kumimoji="1" lang="en-US" altLang="ja-JP" sz="1400" dirty="0" smtClean="0">
                      <a:solidFill>
                        <a:schemeClr val="bg1"/>
                      </a:solidFill>
                    </a:rPr>
                    <a:t>5k</a:t>
                  </a:r>
                  <a:endParaRPr kumimoji="1" lang="ja-JP" altLang="en-US" sz="1400" dirty="0">
                    <a:solidFill>
                      <a:schemeClr val="bg1"/>
                    </a:solidFill>
                  </a:endParaRPr>
                </a:p>
              </p:txBody>
            </p:sp>
            <p:sp>
              <p:nvSpPr>
                <p:cNvPr id="20" name="テキスト ボックス 19"/>
                <p:cNvSpPr txBox="1"/>
                <p:nvPr/>
              </p:nvSpPr>
              <p:spPr>
                <a:xfrm>
                  <a:off x="8836509" y="835207"/>
                  <a:ext cx="357790" cy="307777"/>
                </a:xfrm>
                <a:prstGeom prst="rect">
                  <a:avLst/>
                </a:prstGeom>
                <a:solidFill>
                  <a:schemeClr val="tx1">
                    <a:lumMod val="65000"/>
                    <a:lumOff val="35000"/>
                  </a:schemeClr>
                </a:solidFill>
              </p:spPr>
              <p:txBody>
                <a:bodyPr wrap="none" rtlCol="0">
                  <a:spAutoFit/>
                </a:bodyPr>
                <a:lstStyle/>
                <a:p>
                  <a:r>
                    <a:rPr lang="en-US" altLang="ja-JP" sz="1400" dirty="0" smtClean="0">
                      <a:solidFill>
                        <a:schemeClr val="bg1"/>
                      </a:solidFill>
                    </a:rPr>
                    <a:t>3</a:t>
                  </a:r>
                  <a:r>
                    <a:rPr kumimoji="1" lang="en-US" altLang="ja-JP" sz="1400" dirty="0" smtClean="0">
                      <a:solidFill>
                        <a:schemeClr val="bg1"/>
                      </a:solidFill>
                    </a:rPr>
                    <a:t>k</a:t>
                  </a:r>
                  <a:endParaRPr kumimoji="1" lang="ja-JP" altLang="en-US" sz="1400" dirty="0">
                    <a:solidFill>
                      <a:schemeClr val="bg1"/>
                    </a:solidFill>
                  </a:endParaRPr>
                </a:p>
              </p:txBody>
            </p:sp>
            <p:sp>
              <p:nvSpPr>
                <p:cNvPr id="21" name="テキスト ボックス 20"/>
                <p:cNvSpPr txBox="1"/>
                <p:nvPr/>
              </p:nvSpPr>
              <p:spPr>
                <a:xfrm>
                  <a:off x="8836509" y="1235939"/>
                  <a:ext cx="357790" cy="307777"/>
                </a:xfrm>
                <a:prstGeom prst="rect">
                  <a:avLst/>
                </a:prstGeom>
                <a:solidFill>
                  <a:schemeClr val="tx1">
                    <a:lumMod val="65000"/>
                    <a:lumOff val="35000"/>
                  </a:schemeClr>
                </a:solidFill>
              </p:spPr>
              <p:txBody>
                <a:bodyPr wrap="none" rtlCol="0">
                  <a:spAutoFit/>
                </a:bodyPr>
                <a:lstStyle/>
                <a:p>
                  <a:r>
                    <a:rPr lang="en-US" altLang="ja-JP" sz="1400" dirty="0">
                      <a:solidFill>
                        <a:schemeClr val="bg1"/>
                      </a:solidFill>
                    </a:rPr>
                    <a:t>2</a:t>
                  </a:r>
                  <a:r>
                    <a:rPr kumimoji="1" lang="en-US" altLang="ja-JP" sz="1400" dirty="0" smtClean="0">
                      <a:solidFill>
                        <a:schemeClr val="bg1"/>
                      </a:solidFill>
                    </a:rPr>
                    <a:t>k</a:t>
                  </a:r>
                  <a:endParaRPr kumimoji="1" lang="ja-JP" altLang="en-US" sz="1400" dirty="0">
                    <a:solidFill>
                      <a:schemeClr val="bg1"/>
                    </a:solidFill>
                  </a:endParaRPr>
                </a:p>
              </p:txBody>
            </p:sp>
            <p:sp>
              <p:nvSpPr>
                <p:cNvPr id="22" name="テキスト ボックス 21"/>
                <p:cNvSpPr txBox="1"/>
                <p:nvPr/>
              </p:nvSpPr>
              <p:spPr>
                <a:xfrm>
                  <a:off x="8836509" y="1584740"/>
                  <a:ext cx="494046" cy="307777"/>
                </a:xfrm>
                <a:prstGeom prst="rect">
                  <a:avLst/>
                </a:prstGeom>
                <a:solidFill>
                  <a:schemeClr val="tx1">
                    <a:lumMod val="65000"/>
                    <a:lumOff val="35000"/>
                  </a:schemeClr>
                </a:solidFill>
              </p:spPr>
              <p:txBody>
                <a:bodyPr wrap="none" rtlCol="0">
                  <a:spAutoFit/>
                </a:bodyPr>
                <a:lstStyle/>
                <a:p>
                  <a:r>
                    <a:rPr lang="en-US" altLang="ja-JP" sz="1400" dirty="0" smtClean="0">
                      <a:solidFill>
                        <a:schemeClr val="bg1"/>
                      </a:solidFill>
                    </a:rPr>
                    <a:t>1.5</a:t>
                  </a:r>
                  <a:r>
                    <a:rPr kumimoji="1" lang="en-US" altLang="ja-JP" sz="1400" dirty="0" smtClean="0">
                      <a:solidFill>
                        <a:schemeClr val="bg1"/>
                      </a:solidFill>
                    </a:rPr>
                    <a:t>k</a:t>
                  </a:r>
                  <a:endParaRPr kumimoji="1" lang="ja-JP" altLang="en-US" sz="1400" dirty="0">
                    <a:solidFill>
                      <a:schemeClr val="bg1"/>
                    </a:solidFill>
                  </a:endParaRPr>
                </a:p>
              </p:txBody>
            </p:sp>
            <p:sp>
              <p:nvSpPr>
                <p:cNvPr id="23" name="テキスト ボックス 22"/>
                <p:cNvSpPr txBox="1"/>
                <p:nvPr/>
              </p:nvSpPr>
              <p:spPr>
                <a:xfrm>
                  <a:off x="8836509" y="2071424"/>
                  <a:ext cx="357790" cy="307777"/>
                </a:xfrm>
                <a:prstGeom prst="rect">
                  <a:avLst/>
                </a:prstGeom>
                <a:noFill/>
              </p:spPr>
              <p:txBody>
                <a:bodyPr wrap="none" rtlCol="0">
                  <a:spAutoFit/>
                </a:bodyPr>
                <a:lstStyle/>
                <a:p>
                  <a:r>
                    <a:rPr lang="en-US" altLang="ja-JP" sz="1400" dirty="0" smtClean="0">
                      <a:solidFill>
                        <a:schemeClr val="bg1"/>
                      </a:solidFill>
                    </a:rPr>
                    <a:t>1</a:t>
                  </a:r>
                  <a:r>
                    <a:rPr kumimoji="1" lang="en-US" altLang="ja-JP" sz="1400" dirty="0" smtClean="0">
                      <a:solidFill>
                        <a:schemeClr val="bg1"/>
                      </a:solidFill>
                    </a:rPr>
                    <a:t>k</a:t>
                  </a:r>
                  <a:endParaRPr kumimoji="1" lang="ja-JP" altLang="en-US" sz="1400" dirty="0">
                    <a:solidFill>
                      <a:schemeClr val="bg1"/>
                    </a:solidFill>
                  </a:endParaRPr>
                </a:p>
              </p:txBody>
            </p:sp>
            <p:sp>
              <p:nvSpPr>
                <p:cNvPr id="24" name="テキスト ボックス 23"/>
                <p:cNvSpPr txBox="1"/>
                <p:nvPr/>
              </p:nvSpPr>
              <p:spPr>
                <a:xfrm>
                  <a:off x="8836509" y="2289137"/>
                  <a:ext cx="458780" cy="307777"/>
                </a:xfrm>
                <a:prstGeom prst="rect">
                  <a:avLst/>
                </a:prstGeom>
                <a:noFill/>
              </p:spPr>
              <p:txBody>
                <a:bodyPr wrap="none" rtlCol="0">
                  <a:spAutoFit/>
                </a:bodyPr>
                <a:lstStyle/>
                <a:p>
                  <a:r>
                    <a:rPr lang="en-US" altLang="ja-JP" sz="1400" dirty="0" smtClean="0">
                      <a:solidFill>
                        <a:schemeClr val="bg1"/>
                      </a:solidFill>
                    </a:rPr>
                    <a:t>800</a:t>
                  </a:r>
                  <a:endParaRPr kumimoji="1" lang="ja-JP" altLang="en-US" sz="1400" dirty="0">
                    <a:solidFill>
                      <a:schemeClr val="bg1"/>
                    </a:solidFill>
                  </a:endParaRPr>
                </a:p>
              </p:txBody>
            </p:sp>
            <p:sp>
              <p:nvSpPr>
                <p:cNvPr id="25" name="テキスト ボックス 24"/>
                <p:cNvSpPr txBox="1"/>
                <p:nvPr/>
              </p:nvSpPr>
              <p:spPr>
                <a:xfrm>
                  <a:off x="8836509" y="2521823"/>
                  <a:ext cx="458780" cy="307777"/>
                </a:xfrm>
                <a:prstGeom prst="rect">
                  <a:avLst/>
                </a:prstGeom>
                <a:noFill/>
              </p:spPr>
              <p:txBody>
                <a:bodyPr wrap="none" rtlCol="0">
                  <a:spAutoFit/>
                </a:bodyPr>
                <a:lstStyle/>
                <a:p>
                  <a:r>
                    <a:rPr lang="en-US" altLang="ja-JP" sz="1400" dirty="0">
                      <a:solidFill>
                        <a:schemeClr val="bg1"/>
                      </a:solidFill>
                    </a:rPr>
                    <a:t>6</a:t>
                  </a:r>
                  <a:r>
                    <a:rPr lang="en-US" altLang="ja-JP" sz="1400" dirty="0" smtClean="0">
                      <a:solidFill>
                        <a:schemeClr val="bg1"/>
                      </a:solidFill>
                    </a:rPr>
                    <a:t>00</a:t>
                  </a:r>
                  <a:endParaRPr kumimoji="1" lang="ja-JP" altLang="en-US" sz="1400" dirty="0">
                    <a:solidFill>
                      <a:schemeClr val="bg1"/>
                    </a:solidFill>
                  </a:endParaRPr>
                </a:p>
              </p:txBody>
            </p:sp>
            <p:sp>
              <p:nvSpPr>
                <p:cNvPr id="26" name="テキスト ボックス 25"/>
                <p:cNvSpPr txBox="1"/>
                <p:nvPr/>
              </p:nvSpPr>
              <p:spPr>
                <a:xfrm>
                  <a:off x="8836509" y="2777415"/>
                  <a:ext cx="458780" cy="307777"/>
                </a:xfrm>
                <a:prstGeom prst="rect">
                  <a:avLst/>
                </a:prstGeom>
                <a:noFill/>
              </p:spPr>
              <p:txBody>
                <a:bodyPr wrap="none" rtlCol="0">
                  <a:spAutoFit/>
                </a:bodyPr>
                <a:lstStyle/>
                <a:p>
                  <a:r>
                    <a:rPr lang="en-US" altLang="ja-JP" sz="1400" dirty="0" smtClean="0">
                      <a:solidFill>
                        <a:schemeClr val="bg1"/>
                      </a:solidFill>
                    </a:rPr>
                    <a:t>400</a:t>
                  </a:r>
                  <a:endParaRPr kumimoji="1" lang="ja-JP" altLang="en-US" sz="1400" dirty="0">
                    <a:solidFill>
                      <a:schemeClr val="bg1"/>
                    </a:solidFill>
                  </a:endParaRPr>
                </a:p>
              </p:txBody>
            </p:sp>
            <p:sp>
              <p:nvSpPr>
                <p:cNvPr id="27" name="テキスト ボックス 26"/>
                <p:cNvSpPr txBox="1"/>
                <p:nvPr/>
              </p:nvSpPr>
              <p:spPr>
                <a:xfrm>
                  <a:off x="8836509" y="3049785"/>
                  <a:ext cx="458780" cy="307777"/>
                </a:xfrm>
                <a:prstGeom prst="rect">
                  <a:avLst/>
                </a:prstGeom>
                <a:noFill/>
              </p:spPr>
              <p:txBody>
                <a:bodyPr wrap="none" rtlCol="0">
                  <a:spAutoFit/>
                </a:bodyPr>
                <a:lstStyle/>
                <a:p>
                  <a:r>
                    <a:rPr lang="en-US" altLang="ja-JP" sz="1400" dirty="0">
                      <a:solidFill>
                        <a:schemeClr val="bg1"/>
                      </a:solidFill>
                    </a:rPr>
                    <a:t>2</a:t>
                  </a:r>
                  <a:r>
                    <a:rPr lang="en-US" altLang="ja-JP" sz="1400" dirty="0" smtClean="0">
                      <a:solidFill>
                        <a:schemeClr val="bg1"/>
                      </a:solidFill>
                    </a:rPr>
                    <a:t>00</a:t>
                  </a:r>
                  <a:endParaRPr kumimoji="1" lang="ja-JP" altLang="en-US" sz="1400" dirty="0">
                    <a:solidFill>
                      <a:schemeClr val="bg1"/>
                    </a:solidFill>
                  </a:endParaRPr>
                </a:p>
              </p:txBody>
            </p:sp>
          </p:grpSp>
        </p:grpSp>
      </p:grpSp>
      <p:sp>
        <p:nvSpPr>
          <p:cNvPr id="28" name="日付プレースホルダ 27"/>
          <p:cNvSpPr>
            <a:spLocks noGrp="1"/>
          </p:cNvSpPr>
          <p:nvPr>
            <p:ph type="dt" sz="half" idx="10"/>
          </p:nvPr>
        </p:nvSpPr>
        <p:spPr/>
        <p:txBody>
          <a:bodyPr/>
          <a:lstStyle/>
          <a:p>
            <a:pPr>
              <a:defRPr/>
            </a:pPr>
            <a:r>
              <a:rPr lang="en-US" altLang="ja-JP" smtClean="0"/>
              <a:t>2010/6/3</a:t>
            </a:r>
            <a:endParaRPr lang="en-US" altLang="ja-JP"/>
          </a:p>
        </p:txBody>
      </p:sp>
      <p:sp>
        <p:nvSpPr>
          <p:cNvPr id="29" name="スライド番号プレースホルダ 28"/>
          <p:cNvSpPr>
            <a:spLocks noGrp="1"/>
          </p:cNvSpPr>
          <p:nvPr>
            <p:ph type="sldNum" sz="quarter" idx="12"/>
          </p:nvPr>
        </p:nvSpPr>
        <p:spPr/>
        <p:txBody>
          <a:bodyPr/>
          <a:lstStyle/>
          <a:p>
            <a:pPr>
              <a:defRPr/>
            </a:pPr>
            <a:fld id="{0FC99B39-0512-4718-B96F-AB17A2D05F61}" type="slidenum">
              <a:rPr lang="en-US" altLang="ja-JP" smtClean="0"/>
              <a:pPr>
                <a:defRPr/>
              </a:pPr>
              <a:t>15</a:t>
            </a:fld>
            <a:endParaRPr lang="en-US" altLang="ja-JP"/>
          </a:p>
        </p:txBody>
      </p:sp>
      <p:sp>
        <p:nvSpPr>
          <p:cNvPr id="30" name="フッター プレースホルダ 29"/>
          <p:cNvSpPr>
            <a:spLocks noGrp="1"/>
          </p:cNvSpPr>
          <p:nvPr>
            <p:ph type="ftr" sz="quarter" idx="11"/>
          </p:nvPr>
        </p:nvSpPr>
        <p:spPr/>
        <p:txBody>
          <a:bodyPr/>
          <a:lstStyle/>
          <a:p>
            <a:pPr>
              <a:defRPr/>
            </a:pPr>
            <a:r>
              <a:rPr lang="en-US" altLang="zh-CN" smtClean="0"/>
              <a:t>IUCAF Summer School in Tokyo</a:t>
            </a:r>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3429000">
                <a:tc>
                  <a:txBody>
                    <a:bodyPr/>
                    <a:lstStyle/>
                    <a:p>
                      <a:endParaRPr kumimoji="1" lang="ja-JP" altLang="en-US" dirty="0"/>
                    </a:p>
                  </a:txBody>
                  <a:tcPr>
                    <a:noFill/>
                  </a:tcPr>
                </a:tc>
                <a:tc>
                  <a:txBody>
                    <a:bodyPr/>
                    <a:lstStyle/>
                    <a:p>
                      <a:endParaRPr kumimoji="1" lang="ja-JP" altLang="en-US" dirty="0"/>
                    </a:p>
                  </a:txBody>
                  <a:tcPr>
                    <a:noFill/>
                  </a:tcPr>
                </a:tc>
              </a:tr>
              <a:tr h="3429000">
                <a:tc>
                  <a:txBody>
                    <a:bodyPr/>
                    <a:lstStyle/>
                    <a:p>
                      <a:endParaRPr kumimoji="1" lang="ja-JP" altLang="en-US" dirty="0"/>
                    </a:p>
                  </a:txBody>
                  <a:tcPr>
                    <a:noFill/>
                  </a:tcPr>
                </a:tc>
                <a:tc>
                  <a:txBody>
                    <a:bodyPr/>
                    <a:lstStyle/>
                    <a:p>
                      <a:endParaRPr kumimoji="1" lang="ja-JP" altLang="en-US" dirty="0"/>
                    </a:p>
                  </a:txBody>
                  <a:tcPr>
                    <a:noFill/>
                  </a:tcPr>
                </a:tc>
              </a:tr>
            </a:tbl>
          </a:graphicData>
        </a:graphic>
      </p:graphicFrame>
      <p:pic>
        <p:nvPicPr>
          <p:cNvPr id="12301" name="図 6" descr="South 5m PLC Exyz.png"/>
          <p:cNvPicPr>
            <a:picLocks noChangeAspect="1"/>
          </p:cNvPicPr>
          <p:nvPr/>
        </p:nvPicPr>
        <p:blipFill>
          <a:blip r:embed="rId2" cstate="print"/>
          <a:srcRect/>
          <a:stretch>
            <a:fillRect/>
          </a:stretch>
        </p:blipFill>
        <p:spPr bwMode="auto">
          <a:xfrm>
            <a:off x="0" y="90488"/>
            <a:ext cx="4572000" cy="3195637"/>
          </a:xfrm>
          <a:prstGeom prst="rect">
            <a:avLst/>
          </a:prstGeom>
          <a:noFill/>
          <a:ln w="9525">
            <a:noFill/>
            <a:miter lim="800000"/>
            <a:headEnd/>
            <a:tailEnd/>
          </a:ln>
        </p:spPr>
      </p:pic>
      <p:pic>
        <p:nvPicPr>
          <p:cNvPr id="12302" name="図 7" descr="South 5m PLC Exyz.png"/>
          <p:cNvPicPr>
            <a:picLocks noChangeAspect="1"/>
          </p:cNvPicPr>
          <p:nvPr/>
        </p:nvPicPr>
        <p:blipFill>
          <a:blip r:embed="rId3" cstate="print"/>
          <a:srcRect/>
          <a:stretch>
            <a:fillRect/>
          </a:stretch>
        </p:blipFill>
        <p:spPr bwMode="auto">
          <a:xfrm>
            <a:off x="4572000" y="90488"/>
            <a:ext cx="4572000" cy="3195637"/>
          </a:xfrm>
          <a:prstGeom prst="rect">
            <a:avLst/>
          </a:prstGeom>
          <a:noFill/>
          <a:ln w="9525">
            <a:noFill/>
            <a:miter lim="800000"/>
            <a:headEnd/>
            <a:tailEnd/>
          </a:ln>
        </p:spPr>
      </p:pic>
      <p:pic>
        <p:nvPicPr>
          <p:cNvPr id="12303" name="図 8" descr="South 5m PLC Exyz.png"/>
          <p:cNvPicPr>
            <a:picLocks noChangeAspect="1"/>
          </p:cNvPicPr>
          <p:nvPr/>
        </p:nvPicPr>
        <p:blipFill>
          <a:blip r:embed="rId4" cstate="print"/>
          <a:srcRect/>
          <a:stretch>
            <a:fillRect/>
          </a:stretch>
        </p:blipFill>
        <p:spPr bwMode="auto">
          <a:xfrm>
            <a:off x="0" y="3571875"/>
            <a:ext cx="4572000" cy="3197225"/>
          </a:xfrm>
          <a:prstGeom prst="rect">
            <a:avLst/>
          </a:prstGeom>
          <a:noFill/>
          <a:ln w="9525">
            <a:noFill/>
            <a:miter lim="800000"/>
            <a:headEnd/>
            <a:tailEnd/>
          </a:ln>
        </p:spPr>
      </p:pic>
      <p:pic>
        <p:nvPicPr>
          <p:cNvPr id="12304" name="図 9" descr="South 5m PLC Exyz.png"/>
          <p:cNvPicPr>
            <a:picLocks noChangeAspect="1"/>
          </p:cNvPicPr>
          <p:nvPr/>
        </p:nvPicPr>
        <p:blipFill>
          <a:blip r:embed="rId5" cstate="print"/>
          <a:srcRect/>
          <a:stretch>
            <a:fillRect/>
          </a:stretch>
        </p:blipFill>
        <p:spPr bwMode="auto">
          <a:xfrm>
            <a:off x="4572000" y="3571875"/>
            <a:ext cx="4572000" cy="3197225"/>
          </a:xfrm>
          <a:prstGeom prst="rect">
            <a:avLst/>
          </a:prstGeom>
          <a:noFill/>
          <a:ln w="9525">
            <a:noFill/>
            <a:miter lim="800000"/>
            <a:headEnd/>
            <a:tailEnd/>
          </a:ln>
        </p:spPr>
      </p:pic>
      <p:sp>
        <p:nvSpPr>
          <p:cNvPr id="12" name="テキスト ボックス 11"/>
          <p:cNvSpPr txBox="1"/>
          <p:nvPr/>
        </p:nvSpPr>
        <p:spPr>
          <a:xfrm>
            <a:off x="285750" y="0"/>
            <a:ext cx="660400" cy="369888"/>
          </a:xfrm>
          <a:prstGeom prst="rect">
            <a:avLst/>
          </a:prstGeom>
          <a:noFill/>
        </p:spPr>
        <p:txBody>
          <a:bodyPr wrap="none">
            <a:spAutoFit/>
          </a:bodyPr>
          <a:lstStyle/>
          <a:p>
            <a:pPr>
              <a:defRPr/>
            </a:pPr>
            <a:r>
              <a:rPr lang="en-US" altLang="ja-JP" dirty="0">
                <a:ea typeface="ＭＳ Ｐゴシック" pitchFamily="50" charset="-128"/>
              </a:rPr>
              <a:t>West</a:t>
            </a:r>
            <a:endParaRPr lang="ja-JP" altLang="en-US" dirty="0">
              <a:ea typeface="ＭＳ Ｐゴシック" pitchFamily="50" charset="-128"/>
            </a:endParaRPr>
          </a:p>
        </p:txBody>
      </p:sp>
      <p:sp>
        <p:nvSpPr>
          <p:cNvPr id="13" name="テキスト ボックス 12"/>
          <p:cNvSpPr txBox="1"/>
          <p:nvPr/>
        </p:nvSpPr>
        <p:spPr>
          <a:xfrm>
            <a:off x="3357563" y="0"/>
            <a:ext cx="538162" cy="369888"/>
          </a:xfrm>
          <a:prstGeom prst="rect">
            <a:avLst/>
          </a:prstGeom>
          <a:noFill/>
        </p:spPr>
        <p:txBody>
          <a:bodyPr wrap="none">
            <a:spAutoFit/>
          </a:bodyPr>
          <a:lstStyle/>
          <a:p>
            <a:pPr>
              <a:defRPr/>
            </a:pPr>
            <a:r>
              <a:rPr lang="en-US" altLang="ja-JP" dirty="0">
                <a:ea typeface="ＭＳ Ｐゴシック" pitchFamily="50" charset="-128"/>
              </a:rPr>
              <a:t> 5m</a:t>
            </a:r>
            <a:endParaRPr lang="ja-JP" altLang="en-US" dirty="0">
              <a:ea typeface="ＭＳ Ｐゴシック" pitchFamily="50" charset="-128"/>
            </a:endParaRPr>
          </a:p>
        </p:txBody>
      </p:sp>
      <p:sp>
        <p:nvSpPr>
          <p:cNvPr id="14" name="テキスト ボックス 13"/>
          <p:cNvSpPr txBox="1"/>
          <p:nvPr/>
        </p:nvSpPr>
        <p:spPr>
          <a:xfrm>
            <a:off x="8001000" y="0"/>
            <a:ext cx="603250" cy="369888"/>
          </a:xfrm>
          <a:prstGeom prst="rect">
            <a:avLst/>
          </a:prstGeom>
          <a:noFill/>
        </p:spPr>
        <p:txBody>
          <a:bodyPr wrap="none">
            <a:spAutoFit/>
          </a:bodyPr>
          <a:lstStyle/>
          <a:p>
            <a:pPr>
              <a:defRPr/>
            </a:pPr>
            <a:r>
              <a:rPr lang="en-US" altLang="ja-JP" dirty="0">
                <a:ea typeface="ＭＳ Ｐゴシック" pitchFamily="50" charset="-128"/>
              </a:rPr>
              <a:t>10m</a:t>
            </a:r>
            <a:endParaRPr lang="ja-JP" altLang="en-US" dirty="0">
              <a:ea typeface="ＭＳ Ｐゴシック" pitchFamily="50" charset="-128"/>
            </a:endParaRPr>
          </a:p>
        </p:txBody>
      </p:sp>
      <p:sp>
        <p:nvSpPr>
          <p:cNvPr id="15" name="テキスト ボックス 14"/>
          <p:cNvSpPr txBox="1"/>
          <p:nvPr/>
        </p:nvSpPr>
        <p:spPr>
          <a:xfrm>
            <a:off x="3286125" y="3500438"/>
            <a:ext cx="603250" cy="369887"/>
          </a:xfrm>
          <a:prstGeom prst="rect">
            <a:avLst/>
          </a:prstGeom>
          <a:noFill/>
        </p:spPr>
        <p:txBody>
          <a:bodyPr wrap="none">
            <a:spAutoFit/>
          </a:bodyPr>
          <a:lstStyle/>
          <a:p>
            <a:pPr>
              <a:defRPr/>
            </a:pPr>
            <a:r>
              <a:rPr lang="en-US" altLang="ja-JP" dirty="0">
                <a:ea typeface="ＭＳ Ｐゴシック" pitchFamily="50" charset="-128"/>
              </a:rPr>
              <a:t>30m</a:t>
            </a:r>
            <a:endParaRPr lang="ja-JP" altLang="en-US" dirty="0">
              <a:ea typeface="ＭＳ Ｐゴシック" pitchFamily="50" charset="-128"/>
            </a:endParaRPr>
          </a:p>
        </p:txBody>
      </p:sp>
      <p:sp>
        <p:nvSpPr>
          <p:cNvPr id="16" name="テキスト ボックス 15"/>
          <p:cNvSpPr txBox="1"/>
          <p:nvPr/>
        </p:nvSpPr>
        <p:spPr>
          <a:xfrm>
            <a:off x="6786563" y="3429000"/>
            <a:ext cx="1719262" cy="369888"/>
          </a:xfrm>
          <a:prstGeom prst="rect">
            <a:avLst/>
          </a:prstGeom>
          <a:noFill/>
        </p:spPr>
        <p:txBody>
          <a:bodyPr wrap="none">
            <a:spAutoFit/>
          </a:bodyPr>
          <a:lstStyle/>
          <a:p>
            <a:pPr>
              <a:defRPr/>
            </a:pPr>
            <a:r>
              <a:rPr lang="en-US" altLang="ja-JP" dirty="0">
                <a:ea typeface="ＭＳ Ｐゴシック" pitchFamily="50" charset="-128"/>
              </a:rPr>
              <a:t>Ambient @ 10m</a:t>
            </a:r>
            <a:endParaRPr lang="ja-JP" altLang="en-US" dirty="0">
              <a:ea typeface="ＭＳ Ｐゴシック" pitchFamily="50" charset="-128"/>
            </a:endParaRPr>
          </a:p>
        </p:txBody>
      </p:sp>
      <p:sp>
        <p:nvSpPr>
          <p:cNvPr id="17" name="テキスト ボックス 16"/>
          <p:cNvSpPr txBox="1"/>
          <p:nvPr/>
        </p:nvSpPr>
        <p:spPr>
          <a:xfrm>
            <a:off x="1355725" y="33338"/>
            <a:ext cx="1042988" cy="368300"/>
          </a:xfrm>
          <a:prstGeom prst="rect">
            <a:avLst/>
          </a:prstGeom>
          <a:noFill/>
          <a:ln>
            <a:solidFill>
              <a:schemeClr val="tx1"/>
            </a:solidFill>
          </a:ln>
        </p:spPr>
        <p:txBody>
          <a:bodyPr wrap="none">
            <a:spAutoFit/>
          </a:bodyPr>
          <a:lstStyle/>
          <a:p>
            <a:pPr>
              <a:defRPr/>
            </a:pPr>
            <a:r>
              <a:rPr lang="en-US" altLang="ja-JP" dirty="0">
                <a:ea typeface="ＭＳ Ｐゴシック" pitchFamily="50" charset="-128"/>
              </a:rPr>
              <a:t>HD-PLC</a:t>
            </a:r>
            <a:endParaRPr lang="ja-JP" altLang="en-US" dirty="0">
              <a:ea typeface="ＭＳ Ｐゴシック" pitchFamily="50" charset="-128"/>
            </a:endParaRPr>
          </a:p>
        </p:txBody>
      </p:sp>
      <p:sp>
        <p:nvSpPr>
          <p:cNvPr id="19" name="日付プレースホルダ 18"/>
          <p:cNvSpPr>
            <a:spLocks noGrp="1"/>
          </p:cNvSpPr>
          <p:nvPr>
            <p:ph type="dt" sz="half" idx="10"/>
          </p:nvPr>
        </p:nvSpPr>
        <p:spPr/>
        <p:txBody>
          <a:bodyPr/>
          <a:lstStyle/>
          <a:p>
            <a:pPr>
              <a:defRPr/>
            </a:pPr>
            <a:r>
              <a:rPr lang="en-US" altLang="ja-JP" smtClean="0"/>
              <a:t>2010/6/3</a:t>
            </a:r>
            <a:endParaRPr lang="en-US" altLang="ja-JP"/>
          </a:p>
        </p:txBody>
      </p:sp>
      <p:sp>
        <p:nvSpPr>
          <p:cNvPr id="20" name="フッター プレースホルダ 19"/>
          <p:cNvSpPr>
            <a:spLocks noGrp="1"/>
          </p:cNvSpPr>
          <p:nvPr>
            <p:ph type="ftr" sz="quarter" idx="11"/>
          </p:nvPr>
        </p:nvSpPr>
        <p:spPr/>
        <p:txBody>
          <a:bodyPr/>
          <a:lstStyle/>
          <a:p>
            <a:pPr>
              <a:defRPr/>
            </a:pPr>
            <a:r>
              <a:rPr lang="en-US" altLang="zh-CN" smtClean="0"/>
              <a:t>IUCAF Summer School in Tokyo</a:t>
            </a:r>
            <a:endParaRPr lang="en-US" altLang="ja-JP" dirty="0"/>
          </a:p>
        </p:txBody>
      </p:sp>
      <p:sp>
        <p:nvSpPr>
          <p:cNvPr id="21" name="スライド番号プレースホルダ 20"/>
          <p:cNvSpPr>
            <a:spLocks noGrp="1"/>
          </p:cNvSpPr>
          <p:nvPr>
            <p:ph type="sldNum" sz="quarter" idx="12"/>
          </p:nvPr>
        </p:nvSpPr>
        <p:spPr/>
        <p:txBody>
          <a:bodyPr/>
          <a:lstStyle/>
          <a:p>
            <a:pPr>
              <a:defRPr/>
            </a:pPr>
            <a:fld id="{0FC99B39-0512-4718-B96F-AB17A2D05F61}" type="slidenum">
              <a:rPr lang="en-US" altLang="ja-JP" smtClean="0"/>
              <a:pPr>
                <a:defRPr/>
              </a:pPr>
              <a:t>16</a:t>
            </a:fld>
            <a:endParaRPr lang="en-US" altLang="ja-JP"/>
          </a:p>
        </p:txBody>
      </p:sp>
      <p:grpSp>
        <p:nvGrpSpPr>
          <p:cNvPr id="2" name="グループ化 27"/>
          <p:cNvGrpSpPr/>
          <p:nvPr/>
        </p:nvGrpSpPr>
        <p:grpSpPr>
          <a:xfrm>
            <a:off x="811987" y="1941723"/>
            <a:ext cx="7700846" cy="292608"/>
            <a:chOff x="811987" y="1931213"/>
            <a:chExt cx="7700846" cy="292608"/>
          </a:xfrm>
        </p:grpSpPr>
        <p:cxnSp>
          <p:nvCxnSpPr>
            <p:cNvPr id="23" name="カギ線コネクタ 22"/>
            <p:cNvCxnSpPr/>
            <p:nvPr/>
          </p:nvCxnSpPr>
          <p:spPr>
            <a:xfrm>
              <a:off x="811987" y="1931213"/>
              <a:ext cx="3123591" cy="292608"/>
            </a:xfrm>
            <a:prstGeom prst="bentConnector3">
              <a:avLst>
                <a:gd name="adj1" fmla="val 54215"/>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p:nvPr/>
          </p:nvCxnSpPr>
          <p:spPr>
            <a:xfrm>
              <a:off x="5389242" y="1931213"/>
              <a:ext cx="3123591" cy="292608"/>
            </a:xfrm>
            <a:prstGeom prst="bentConnector3">
              <a:avLst>
                <a:gd name="adj1" fmla="val 54215"/>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8"/>
          <p:cNvGrpSpPr/>
          <p:nvPr/>
        </p:nvGrpSpPr>
        <p:grpSpPr>
          <a:xfrm>
            <a:off x="806732" y="5425903"/>
            <a:ext cx="7700846" cy="292608"/>
            <a:chOff x="811987" y="1931213"/>
            <a:chExt cx="7700846" cy="292608"/>
          </a:xfrm>
        </p:grpSpPr>
        <p:cxnSp>
          <p:nvCxnSpPr>
            <p:cNvPr id="30" name="カギ線コネクタ 29"/>
            <p:cNvCxnSpPr/>
            <p:nvPr/>
          </p:nvCxnSpPr>
          <p:spPr>
            <a:xfrm>
              <a:off x="811987" y="1931213"/>
              <a:ext cx="3123591" cy="292608"/>
            </a:xfrm>
            <a:prstGeom prst="bentConnector3">
              <a:avLst>
                <a:gd name="adj1" fmla="val 54215"/>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p:nvPr/>
          </p:nvCxnSpPr>
          <p:spPr>
            <a:xfrm>
              <a:off x="5389242" y="1931213"/>
              <a:ext cx="3123591" cy="292608"/>
            </a:xfrm>
            <a:prstGeom prst="bentConnector3">
              <a:avLst>
                <a:gd name="adj1" fmla="val 54215"/>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3993931" y="2070537"/>
            <a:ext cx="928459" cy="369332"/>
          </a:xfrm>
          <a:prstGeom prst="rect">
            <a:avLst/>
          </a:prstGeom>
          <a:noFill/>
          <a:ln>
            <a:solidFill>
              <a:srgbClr val="FF9900"/>
            </a:solidFill>
          </a:ln>
        </p:spPr>
        <p:txBody>
          <a:bodyPr wrap="none" rtlCol="0">
            <a:spAutoFit/>
          </a:bodyPr>
          <a:lstStyle/>
          <a:p>
            <a:r>
              <a:rPr kumimoji="1" lang="en-US" altLang="ja-JP" dirty="0" smtClean="0">
                <a:solidFill>
                  <a:schemeClr val="accent6">
                    <a:lumMod val="75000"/>
                  </a:schemeClr>
                </a:solidFill>
              </a:rPr>
              <a:t>LIMITS</a:t>
            </a:r>
            <a:endParaRPr kumimoji="1" lang="ja-JP"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2"/>
          <p:cNvPicPr>
            <a:picLocks noChangeAspect="1" noChangeArrowheads="1"/>
          </p:cNvPicPr>
          <p:nvPr/>
        </p:nvPicPr>
        <p:blipFill>
          <a:blip r:embed="rId2" cstate="print"/>
          <a:srcRect/>
          <a:stretch>
            <a:fillRect/>
          </a:stretch>
        </p:blipFill>
        <p:spPr bwMode="auto">
          <a:xfrm>
            <a:off x="2339975" y="1125538"/>
            <a:ext cx="6624638" cy="4943475"/>
          </a:xfrm>
          <a:prstGeom prst="rect">
            <a:avLst/>
          </a:prstGeom>
          <a:noFill/>
          <a:ln w="9525">
            <a:noFill/>
            <a:miter lim="800000"/>
            <a:headEnd/>
            <a:tailEnd/>
          </a:ln>
        </p:spPr>
      </p:pic>
      <p:sp>
        <p:nvSpPr>
          <p:cNvPr id="23556" name="Text Box 4"/>
          <p:cNvSpPr txBox="1">
            <a:spLocks noChangeArrowheads="1"/>
          </p:cNvSpPr>
          <p:nvPr/>
        </p:nvSpPr>
        <p:spPr bwMode="auto">
          <a:xfrm>
            <a:off x="5754688" y="2655888"/>
            <a:ext cx="260350" cy="228600"/>
          </a:xfrm>
          <a:prstGeom prst="rect">
            <a:avLst/>
          </a:prstGeom>
          <a:noFill/>
          <a:ln w="9525">
            <a:noFill/>
            <a:miter lim="800000"/>
            <a:headEnd/>
            <a:tailEnd/>
          </a:ln>
          <a:effectLst/>
        </p:spPr>
        <p:txBody>
          <a:bodyPr wrap="none">
            <a:spAutoFit/>
          </a:bodyPr>
          <a:lstStyle/>
          <a:p>
            <a:r>
              <a:rPr lang="en-US" altLang="ja-JP" sz="900"/>
              <a:t>A</a:t>
            </a:r>
          </a:p>
        </p:txBody>
      </p:sp>
      <p:sp>
        <p:nvSpPr>
          <p:cNvPr id="23557" name="Text Box 5"/>
          <p:cNvSpPr txBox="1">
            <a:spLocks noChangeArrowheads="1"/>
          </p:cNvSpPr>
          <p:nvPr/>
        </p:nvSpPr>
        <p:spPr bwMode="auto">
          <a:xfrm>
            <a:off x="4716463" y="2492375"/>
            <a:ext cx="260350" cy="228600"/>
          </a:xfrm>
          <a:prstGeom prst="rect">
            <a:avLst/>
          </a:prstGeom>
          <a:noFill/>
          <a:ln w="9525">
            <a:noFill/>
            <a:miter lim="800000"/>
            <a:headEnd/>
            <a:tailEnd/>
          </a:ln>
          <a:effectLst/>
        </p:spPr>
        <p:txBody>
          <a:bodyPr wrap="none">
            <a:spAutoFit/>
          </a:bodyPr>
          <a:lstStyle/>
          <a:p>
            <a:r>
              <a:rPr lang="en-US" altLang="ja-JP" sz="900"/>
              <a:t>B</a:t>
            </a:r>
          </a:p>
        </p:txBody>
      </p:sp>
      <p:sp>
        <p:nvSpPr>
          <p:cNvPr id="23558" name="Text Box 6"/>
          <p:cNvSpPr txBox="1">
            <a:spLocks noChangeArrowheads="1"/>
          </p:cNvSpPr>
          <p:nvPr/>
        </p:nvSpPr>
        <p:spPr bwMode="auto">
          <a:xfrm>
            <a:off x="4486275" y="2992438"/>
            <a:ext cx="266700" cy="228600"/>
          </a:xfrm>
          <a:prstGeom prst="rect">
            <a:avLst/>
          </a:prstGeom>
          <a:noFill/>
          <a:ln w="9525">
            <a:noFill/>
            <a:miter lim="800000"/>
            <a:headEnd/>
            <a:tailEnd/>
          </a:ln>
          <a:effectLst/>
        </p:spPr>
        <p:txBody>
          <a:bodyPr wrap="none">
            <a:spAutoFit/>
          </a:bodyPr>
          <a:lstStyle/>
          <a:p>
            <a:r>
              <a:rPr lang="en-US" altLang="ja-JP" sz="900"/>
              <a:t>C</a:t>
            </a:r>
          </a:p>
        </p:txBody>
      </p:sp>
      <p:sp>
        <p:nvSpPr>
          <p:cNvPr id="23559" name="Text Box 7"/>
          <p:cNvSpPr txBox="1">
            <a:spLocks noChangeArrowheads="1"/>
          </p:cNvSpPr>
          <p:nvPr/>
        </p:nvSpPr>
        <p:spPr bwMode="auto">
          <a:xfrm>
            <a:off x="4073525" y="3316288"/>
            <a:ext cx="266700" cy="228600"/>
          </a:xfrm>
          <a:prstGeom prst="rect">
            <a:avLst/>
          </a:prstGeom>
          <a:noFill/>
          <a:ln w="9525">
            <a:noFill/>
            <a:miter lim="800000"/>
            <a:headEnd/>
            <a:tailEnd/>
          </a:ln>
          <a:effectLst/>
        </p:spPr>
        <p:txBody>
          <a:bodyPr wrap="none">
            <a:spAutoFit/>
          </a:bodyPr>
          <a:lstStyle/>
          <a:p>
            <a:r>
              <a:rPr lang="en-US" altLang="ja-JP" sz="900"/>
              <a:t>D</a:t>
            </a:r>
          </a:p>
        </p:txBody>
      </p:sp>
      <p:sp>
        <p:nvSpPr>
          <p:cNvPr id="23560" name="Text Box 8"/>
          <p:cNvSpPr txBox="1">
            <a:spLocks noChangeArrowheads="1"/>
          </p:cNvSpPr>
          <p:nvPr/>
        </p:nvSpPr>
        <p:spPr bwMode="auto">
          <a:xfrm>
            <a:off x="5187950" y="3416300"/>
            <a:ext cx="260350" cy="228600"/>
          </a:xfrm>
          <a:prstGeom prst="rect">
            <a:avLst/>
          </a:prstGeom>
          <a:noFill/>
          <a:ln w="9525">
            <a:noFill/>
            <a:miter lim="800000"/>
            <a:headEnd/>
            <a:tailEnd/>
          </a:ln>
          <a:effectLst/>
        </p:spPr>
        <p:txBody>
          <a:bodyPr wrap="none">
            <a:spAutoFit/>
          </a:bodyPr>
          <a:lstStyle/>
          <a:p>
            <a:r>
              <a:rPr lang="en-US" altLang="ja-JP" sz="900"/>
              <a:t>E</a:t>
            </a:r>
          </a:p>
        </p:txBody>
      </p:sp>
      <p:sp>
        <p:nvSpPr>
          <p:cNvPr id="23561" name="Text Box 9"/>
          <p:cNvSpPr txBox="1">
            <a:spLocks noChangeArrowheads="1"/>
          </p:cNvSpPr>
          <p:nvPr/>
        </p:nvSpPr>
        <p:spPr bwMode="auto">
          <a:xfrm>
            <a:off x="3867150" y="2847975"/>
            <a:ext cx="215900" cy="228600"/>
          </a:xfrm>
          <a:prstGeom prst="rect">
            <a:avLst/>
          </a:prstGeom>
          <a:noFill/>
          <a:ln w="9525">
            <a:noFill/>
            <a:miter lim="800000"/>
            <a:headEnd/>
            <a:tailEnd/>
          </a:ln>
          <a:effectLst/>
        </p:spPr>
        <p:txBody>
          <a:bodyPr wrap="none">
            <a:spAutoFit/>
          </a:bodyPr>
          <a:lstStyle/>
          <a:p>
            <a:r>
              <a:rPr lang="en-US" altLang="ja-JP" sz="900"/>
              <a:t>I</a:t>
            </a:r>
          </a:p>
        </p:txBody>
      </p:sp>
      <p:sp>
        <p:nvSpPr>
          <p:cNvPr id="23562" name="Oval 10"/>
          <p:cNvSpPr>
            <a:spLocks noChangeArrowheads="1"/>
          </p:cNvSpPr>
          <p:nvPr/>
        </p:nvSpPr>
        <p:spPr bwMode="auto">
          <a:xfrm>
            <a:off x="5853113" y="2916238"/>
            <a:ext cx="71437" cy="71437"/>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63" name="Oval 11"/>
          <p:cNvSpPr>
            <a:spLocks noChangeArrowheads="1"/>
          </p:cNvSpPr>
          <p:nvPr/>
        </p:nvSpPr>
        <p:spPr bwMode="auto">
          <a:xfrm>
            <a:off x="4813300" y="2749550"/>
            <a:ext cx="71438" cy="71438"/>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64" name="Oval 12"/>
          <p:cNvSpPr>
            <a:spLocks noChangeArrowheads="1"/>
          </p:cNvSpPr>
          <p:nvPr/>
        </p:nvSpPr>
        <p:spPr bwMode="auto">
          <a:xfrm>
            <a:off x="3941763" y="2765425"/>
            <a:ext cx="71437" cy="71438"/>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65" name="Oval 13"/>
          <p:cNvSpPr>
            <a:spLocks noChangeArrowheads="1"/>
          </p:cNvSpPr>
          <p:nvPr/>
        </p:nvSpPr>
        <p:spPr bwMode="auto">
          <a:xfrm>
            <a:off x="4452938" y="2997200"/>
            <a:ext cx="71437" cy="71438"/>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66" name="Oval 14"/>
          <p:cNvSpPr>
            <a:spLocks noChangeArrowheads="1"/>
          </p:cNvSpPr>
          <p:nvPr/>
        </p:nvSpPr>
        <p:spPr bwMode="auto">
          <a:xfrm>
            <a:off x="5100638" y="3484563"/>
            <a:ext cx="71437" cy="71437"/>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67" name="Oval 15"/>
          <p:cNvSpPr>
            <a:spLocks noChangeArrowheads="1"/>
          </p:cNvSpPr>
          <p:nvPr/>
        </p:nvSpPr>
        <p:spPr bwMode="auto">
          <a:xfrm>
            <a:off x="4349750" y="3389313"/>
            <a:ext cx="71438" cy="71437"/>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grpSp>
        <p:nvGrpSpPr>
          <p:cNvPr id="2" name="Group 276"/>
          <p:cNvGrpSpPr>
            <a:grpSpLocks/>
          </p:cNvGrpSpPr>
          <p:nvPr/>
        </p:nvGrpSpPr>
        <p:grpSpPr bwMode="auto">
          <a:xfrm>
            <a:off x="663575" y="2708275"/>
            <a:ext cx="1428753" cy="307975"/>
            <a:chOff x="158" y="1715"/>
            <a:chExt cx="900" cy="194"/>
          </a:xfrm>
        </p:grpSpPr>
        <p:sp>
          <p:nvSpPr>
            <p:cNvPr id="23570" name="Oval 18"/>
            <p:cNvSpPr>
              <a:spLocks noChangeArrowheads="1"/>
            </p:cNvSpPr>
            <p:nvPr/>
          </p:nvSpPr>
          <p:spPr bwMode="auto">
            <a:xfrm>
              <a:off x="158" y="1797"/>
              <a:ext cx="45" cy="45"/>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23571" name="Text Box 19"/>
            <p:cNvSpPr txBox="1">
              <a:spLocks noChangeArrowheads="1"/>
            </p:cNvSpPr>
            <p:nvPr/>
          </p:nvSpPr>
          <p:spPr bwMode="auto">
            <a:xfrm>
              <a:off x="189" y="1715"/>
              <a:ext cx="869" cy="194"/>
            </a:xfrm>
            <a:prstGeom prst="rect">
              <a:avLst/>
            </a:prstGeom>
            <a:noFill/>
            <a:ln w="9525">
              <a:noFill/>
              <a:miter lim="800000"/>
              <a:headEnd/>
              <a:tailEnd/>
            </a:ln>
            <a:effectLst/>
          </p:spPr>
          <p:txBody>
            <a:bodyPr wrap="none">
              <a:spAutoFit/>
            </a:bodyPr>
            <a:lstStyle/>
            <a:p>
              <a:r>
                <a:rPr lang="ja-JP" altLang="en-US" sz="1400" dirty="0" smtClean="0"/>
                <a:t>：</a:t>
              </a:r>
              <a:r>
                <a:rPr lang="en-US" altLang="ja-JP" sz="1400" dirty="0" smtClean="0"/>
                <a:t>Antenna used</a:t>
              </a:r>
              <a:endParaRPr lang="ja-JP" altLang="en-US" sz="1400" dirty="0"/>
            </a:p>
          </p:txBody>
        </p:sp>
      </p:grpSp>
      <p:sp>
        <p:nvSpPr>
          <p:cNvPr id="23572" name="Rectangle 20"/>
          <p:cNvSpPr>
            <a:spLocks noChangeArrowheads="1"/>
          </p:cNvSpPr>
          <p:nvPr/>
        </p:nvSpPr>
        <p:spPr bwMode="auto">
          <a:xfrm>
            <a:off x="900113" y="1628775"/>
            <a:ext cx="649287" cy="288925"/>
          </a:xfrm>
          <a:prstGeom prst="rect">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23573" name="Oval 21"/>
          <p:cNvSpPr>
            <a:spLocks noChangeArrowheads="1"/>
          </p:cNvSpPr>
          <p:nvPr/>
        </p:nvSpPr>
        <p:spPr bwMode="auto">
          <a:xfrm>
            <a:off x="4083050" y="2444750"/>
            <a:ext cx="265113" cy="265113"/>
          </a:xfrm>
          <a:prstGeom prst="ellipse">
            <a:avLst/>
          </a:prstGeom>
          <a:noFill/>
          <a:ln w="9525">
            <a:solidFill>
              <a:srgbClr val="FF0000"/>
            </a:solidFill>
            <a:round/>
            <a:headEnd/>
            <a:tailEnd/>
          </a:ln>
          <a:effectLst/>
        </p:spPr>
        <p:txBody>
          <a:bodyPr wrap="none" anchor="ctr"/>
          <a:lstStyle/>
          <a:p>
            <a:endParaRPr lang="ja-JP" altLang="en-US"/>
          </a:p>
        </p:txBody>
      </p:sp>
      <p:sp>
        <p:nvSpPr>
          <p:cNvPr id="23574" name="Oval 22"/>
          <p:cNvSpPr>
            <a:spLocks noChangeArrowheads="1"/>
          </p:cNvSpPr>
          <p:nvPr/>
        </p:nvSpPr>
        <p:spPr bwMode="auto">
          <a:xfrm>
            <a:off x="468313" y="1020763"/>
            <a:ext cx="1511300" cy="1439862"/>
          </a:xfrm>
          <a:prstGeom prst="ellipse">
            <a:avLst/>
          </a:prstGeom>
          <a:noFill/>
          <a:ln w="9525">
            <a:solidFill>
              <a:srgbClr val="FF0000"/>
            </a:solidFill>
            <a:round/>
            <a:headEnd/>
            <a:tailEnd/>
          </a:ln>
          <a:effectLst/>
        </p:spPr>
        <p:txBody>
          <a:bodyPr wrap="none" anchor="ctr"/>
          <a:lstStyle/>
          <a:p>
            <a:endParaRPr lang="ja-JP" altLang="en-US"/>
          </a:p>
        </p:txBody>
      </p:sp>
      <p:sp>
        <p:nvSpPr>
          <p:cNvPr id="23575" name="Line 23"/>
          <p:cNvSpPr>
            <a:spLocks noChangeShapeType="1"/>
          </p:cNvSpPr>
          <p:nvPr/>
        </p:nvSpPr>
        <p:spPr bwMode="auto">
          <a:xfrm>
            <a:off x="1619250" y="1125538"/>
            <a:ext cx="2649538" cy="1335087"/>
          </a:xfrm>
          <a:prstGeom prst="line">
            <a:avLst/>
          </a:prstGeom>
          <a:noFill/>
          <a:ln w="9525">
            <a:solidFill>
              <a:srgbClr val="FF0000"/>
            </a:solidFill>
            <a:round/>
            <a:headEnd/>
            <a:tailEnd/>
          </a:ln>
          <a:effectLst/>
        </p:spPr>
        <p:txBody>
          <a:bodyPr/>
          <a:lstStyle/>
          <a:p>
            <a:endParaRPr lang="ja-JP" altLang="en-US"/>
          </a:p>
        </p:txBody>
      </p:sp>
      <p:sp>
        <p:nvSpPr>
          <p:cNvPr id="23576" name="Line 24"/>
          <p:cNvSpPr>
            <a:spLocks noChangeShapeType="1"/>
          </p:cNvSpPr>
          <p:nvPr/>
        </p:nvSpPr>
        <p:spPr bwMode="auto">
          <a:xfrm>
            <a:off x="1187450" y="2451100"/>
            <a:ext cx="2994025" cy="257175"/>
          </a:xfrm>
          <a:prstGeom prst="line">
            <a:avLst/>
          </a:prstGeom>
          <a:noFill/>
          <a:ln w="9525">
            <a:solidFill>
              <a:srgbClr val="FF0000"/>
            </a:solidFill>
            <a:round/>
            <a:headEnd/>
            <a:tailEnd/>
          </a:ln>
          <a:effectLst/>
        </p:spPr>
        <p:txBody>
          <a:bodyPr/>
          <a:lstStyle/>
          <a:p>
            <a:endParaRPr lang="ja-JP" altLang="en-US"/>
          </a:p>
        </p:txBody>
      </p:sp>
      <p:sp>
        <p:nvSpPr>
          <p:cNvPr id="23577" name="Oval 25"/>
          <p:cNvSpPr>
            <a:spLocks noChangeArrowheads="1"/>
          </p:cNvSpPr>
          <p:nvPr/>
        </p:nvSpPr>
        <p:spPr bwMode="auto">
          <a:xfrm>
            <a:off x="1195388" y="1884363"/>
            <a:ext cx="71437" cy="71437"/>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23578" name="Text Box 26"/>
          <p:cNvSpPr txBox="1">
            <a:spLocks noChangeArrowheads="1"/>
          </p:cNvSpPr>
          <p:nvPr/>
        </p:nvSpPr>
        <p:spPr bwMode="auto">
          <a:xfrm>
            <a:off x="649288" y="1277938"/>
            <a:ext cx="627095" cy="276999"/>
          </a:xfrm>
          <a:prstGeom prst="rect">
            <a:avLst/>
          </a:prstGeom>
          <a:noFill/>
          <a:ln w="9525">
            <a:noFill/>
            <a:miter lim="800000"/>
            <a:headEnd/>
            <a:tailEnd/>
          </a:ln>
          <a:effectLst/>
        </p:spPr>
        <p:txBody>
          <a:bodyPr wrap="none">
            <a:spAutoFit/>
          </a:bodyPr>
          <a:lstStyle/>
          <a:p>
            <a:r>
              <a:rPr lang="en-US" altLang="ja-JP" sz="1200" dirty="0" smtClean="0"/>
              <a:t>House</a:t>
            </a:r>
            <a:endParaRPr lang="ja-JP" altLang="en-US" sz="1200" dirty="0"/>
          </a:p>
        </p:txBody>
      </p:sp>
      <p:sp>
        <p:nvSpPr>
          <p:cNvPr id="23579" name="Text Box 27"/>
          <p:cNvSpPr txBox="1">
            <a:spLocks noChangeArrowheads="1"/>
          </p:cNvSpPr>
          <p:nvPr/>
        </p:nvSpPr>
        <p:spPr bwMode="auto">
          <a:xfrm>
            <a:off x="827088" y="1933575"/>
            <a:ext cx="1005403" cy="230832"/>
          </a:xfrm>
          <a:prstGeom prst="rect">
            <a:avLst/>
          </a:prstGeom>
          <a:noFill/>
          <a:ln w="9525">
            <a:noFill/>
            <a:miter lim="800000"/>
            <a:headEnd/>
            <a:tailEnd/>
          </a:ln>
          <a:effectLst/>
        </p:spPr>
        <p:txBody>
          <a:bodyPr wrap="none">
            <a:spAutoFit/>
          </a:bodyPr>
          <a:lstStyle/>
          <a:p>
            <a:r>
              <a:rPr lang="en-US" altLang="ja-JP" sz="900" dirty="0" smtClean="0"/>
              <a:t>Origin</a:t>
            </a:r>
            <a:r>
              <a:rPr lang="ja-JP" altLang="en-US" sz="900" dirty="0"/>
              <a:t>　</a:t>
            </a:r>
            <a:r>
              <a:rPr lang="en-US" altLang="ja-JP" sz="900" dirty="0" smtClean="0"/>
              <a:t>(ground)</a:t>
            </a:r>
            <a:endParaRPr lang="en-US" altLang="ja-JP" sz="900" dirty="0"/>
          </a:p>
        </p:txBody>
      </p:sp>
      <p:sp>
        <p:nvSpPr>
          <p:cNvPr id="23580" name="Text Box 28"/>
          <p:cNvSpPr txBox="1">
            <a:spLocks noChangeArrowheads="1"/>
          </p:cNvSpPr>
          <p:nvPr/>
        </p:nvSpPr>
        <p:spPr bwMode="auto">
          <a:xfrm>
            <a:off x="5508625" y="339725"/>
            <a:ext cx="2416046" cy="646331"/>
          </a:xfrm>
          <a:prstGeom prst="rect">
            <a:avLst/>
          </a:prstGeom>
          <a:noFill/>
          <a:ln w="9525">
            <a:noFill/>
            <a:miter lim="800000"/>
            <a:headEnd/>
            <a:tailEnd/>
          </a:ln>
          <a:effectLst/>
        </p:spPr>
        <p:txBody>
          <a:bodyPr wrap="none">
            <a:spAutoFit/>
          </a:bodyPr>
          <a:lstStyle/>
          <a:p>
            <a:r>
              <a:rPr lang="en-US" altLang="ja-JP" dirty="0" smtClean="0"/>
              <a:t>Antenna Symbol</a:t>
            </a:r>
            <a:endParaRPr lang="ja-JP" altLang="en-US" dirty="0"/>
          </a:p>
          <a:p>
            <a:r>
              <a:rPr lang="en-US" altLang="ja-JP" dirty="0"/>
              <a:t>ex)</a:t>
            </a:r>
            <a:r>
              <a:rPr lang="ja-JP" altLang="en-US" dirty="0"/>
              <a:t>　</a:t>
            </a:r>
            <a:r>
              <a:rPr lang="en-US" altLang="ja-JP" dirty="0"/>
              <a:t>ER</a:t>
            </a:r>
            <a:r>
              <a:rPr lang="ja-JP" altLang="en-US" dirty="0" smtClean="0"/>
              <a:t>：</a:t>
            </a:r>
            <a:r>
              <a:rPr lang="en-US" altLang="ja-JP" dirty="0" smtClean="0"/>
              <a:t>Antenna/Pol.</a:t>
            </a:r>
            <a:endParaRPr lang="ja-JP" altLang="en-US" dirty="0"/>
          </a:p>
        </p:txBody>
      </p:sp>
      <p:graphicFrame>
        <p:nvGraphicFramePr>
          <p:cNvPr id="23824" name="Group 272"/>
          <p:cNvGraphicFramePr>
            <a:graphicFrameLocks noGrp="1"/>
          </p:cNvGraphicFramePr>
          <p:nvPr/>
        </p:nvGraphicFramePr>
        <p:xfrm>
          <a:off x="250825" y="4437063"/>
          <a:ext cx="3429000" cy="1821180"/>
        </p:xfrm>
        <a:graphic>
          <a:graphicData uri="http://schemas.openxmlformats.org/drawingml/2006/table">
            <a:tbl>
              <a:tblPr/>
              <a:tblGrid>
                <a:gridCol w="685800"/>
                <a:gridCol w="685800"/>
                <a:gridCol w="685800"/>
                <a:gridCol w="685800"/>
                <a:gridCol w="6858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X [m]</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Y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Z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R [m]</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A</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126.0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-11.5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7.5</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126.5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B</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43.5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-9.0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10.0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45.5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C</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23.5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-29.0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12.5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39.5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D</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16.0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-59.0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11.6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62.0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E</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73.5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-59.0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7.5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94.5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I</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-19.0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000000"/>
                          </a:solidFill>
                          <a:effectLst/>
                          <a:latin typeface="ＭＳ Ｐゴシック" charset="-128"/>
                          <a:ea typeface="ＭＳ Ｐゴシック" charset="-128"/>
                        </a:rPr>
                        <a:t>-22.0 </a:t>
                      </a:r>
                      <a:endParaRPr kumimoji="1" lang="en-US" altLang="ja-JP" sz="1800" b="1"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13.5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ＭＳ Ｐゴシック" charset="-128"/>
                          <a:ea typeface="ＭＳ Ｐゴシック" charset="-128"/>
                        </a:rPr>
                        <a:t>32.0 </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23829" name="Rectangle 277"/>
          <p:cNvSpPr>
            <a:spLocks noGrp="1" noChangeArrowheads="1"/>
          </p:cNvSpPr>
          <p:nvPr>
            <p:ph type="title"/>
          </p:nvPr>
        </p:nvSpPr>
        <p:spPr>
          <a:xfrm>
            <a:off x="0" y="0"/>
            <a:ext cx="4572000" cy="981075"/>
          </a:xfrm>
        </p:spPr>
        <p:txBody>
          <a:bodyPr>
            <a:normAutofit fontScale="90000"/>
          </a:bodyPr>
          <a:lstStyle/>
          <a:p>
            <a:r>
              <a:rPr lang="en-US" altLang="ja-JP" sz="3600" dirty="0" smtClean="0"/>
              <a:t>RAS antenna location</a:t>
            </a:r>
            <a:endParaRPr lang="ja-JP" altLang="en-US" sz="3600" dirty="0"/>
          </a:p>
        </p:txBody>
      </p:sp>
      <p:sp>
        <p:nvSpPr>
          <p:cNvPr id="37" name="日付プレースホルダ 36"/>
          <p:cNvSpPr>
            <a:spLocks noGrp="1"/>
          </p:cNvSpPr>
          <p:nvPr>
            <p:ph type="dt" sz="half" idx="10"/>
          </p:nvPr>
        </p:nvSpPr>
        <p:spPr/>
        <p:txBody>
          <a:bodyPr/>
          <a:lstStyle/>
          <a:p>
            <a:pPr>
              <a:defRPr/>
            </a:pPr>
            <a:r>
              <a:rPr lang="en-US" altLang="ja-JP" smtClean="0"/>
              <a:t>2010/6/3</a:t>
            </a:r>
            <a:endParaRPr lang="en-US" altLang="ja-JP"/>
          </a:p>
        </p:txBody>
      </p:sp>
      <p:sp>
        <p:nvSpPr>
          <p:cNvPr id="38" name="フッター プレースホルダ 37"/>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39" name="スライド番号プレースホルダ 38"/>
          <p:cNvSpPr>
            <a:spLocks noGrp="1"/>
          </p:cNvSpPr>
          <p:nvPr>
            <p:ph type="sldNum" sz="quarter" idx="12"/>
          </p:nvPr>
        </p:nvSpPr>
        <p:spPr/>
        <p:txBody>
          <a:bodyPr/>
          <a:lstStyle/>
          <a:p>
            <a:pPr>
              <a:defRPr/>
            </a:pPr>
            <a:fld id="{A0BB0295-C8CA-4265-84DC-1C9647AF4BB8}" type="slidenum">
              <a:rPr lang="en-US" altLang="ja-JP" smtClean="0"/>
              <a:pPr>
                <a:defRPr/>
              </a:pPr>
              <a:t>17</a:t>
            </a:fld>
            <a:endParaRPr lang="en-US" altLang="ja-JP"/>
          </a:p>
        </p:txBody>
      </p:sp>
      <p:sp>
        <p:nvSpPr>
          <p:cNvPr id="23830" name="Text Box 278"/>
          <p:cNvSpPr txBox="1">
            <a:spLocks noChangeArrowheads="1"/>
          </p:cNvSpPr>
          <p:nvPr/>
        </p:nvSpPr>
        <p:spPr bwMode="auto">
          <a:xfrm>
            <a:off x="179388" y="3573463"/>
            <a:ext cx="2533066" cy="861774"/>
          </a:xfrm>
          <a:prstGeom prst="rect">
            <a:avLst/>
          </a:prstGeom>
          <a:noFill/>
          <a:ln w="9525">
            <a:noFill/>
            <a:miter lim="800000"/>
            <a:headEnd/>
            <a:tailEnd/>
          </a:ln>
          <a:effectLst/>
        </p:spPr>
        <p:txBody>
          <a:bodyPr wrap="none">
            <a:spAutoFit/>
          </a:bodyPr>
          <a:lstStyle/>
          <a:p>
            <a:r>
              <a:rPr lang="en-US" altLang="ja-JP" sz="1400" dirty="0" smtClean="0"/>
              <a:t>Relative coordinate </a:t>
            </a:r>
            <a:r>
              <a:rPr lang="en-US" altLang="ja-JP" sz="1400" dirty="0" err="1" smtClean="0"/>
              <a:t>wrt</a:t>
            </a:r>
            <a:r>
              <a:rPr lang="en-US" altLang="ja-JP" sz="1400" dirty="0" smtClean="0"/>
              <a:t> Origin</a:t>
            </a:r>
            <a:endParaRPr lang="ja-JP" altLang="en-US" sz="1400" dirty="0"/>
          </a:p>
          <a:p>
            <a:r>
              <a:rPr lang="ja-JP" altLang="en-US" sz="1200" dirty="0"/>
              <a:t>　</a:t>
            </a:r>
            <a:r>
              <a:rPr lang="en-US" altLang="ja-JP" sz="1200" dirty="0"/>
              <a:t>X</a:t>
            </a:r>
            <a:r>
              <a:rPr lang="en-US" altLang="ja-JP" sz="1200" dirty="0" smtClean="0"/>
              <a:t>:</a:t>
            </a:r>
            <a:r>
              <a:rPr lang="ja-JP" altLang="en-US" sz="1200" dirty="0" smtClean="0"/>
              <a:t> </a:t>
            </a:r>
            <a:r>
              <a:rPr lang="en-US" altLang="ja-JP" sz="1200" dirty="0" smtClean="0"/>
              <a:t>E-W </a:t>
            </a:r>
            <a:r>
              <a:rPr lang="ja-JP" altLang="en-US" sz="1200" dirty="0" smtClean="0"/>
              <a:t>（</a:t>
            </a:r>
            <a:r>
              <a:rPr lang="ja-JP" altLang="en-US" sz="1200" dirty="0"/>
              <a:t>＋</a:t>
            </a:r>
            <a:r>
              <a:rPr lang="ja-JP" altLang="en-US" sz="1200" dirty="0" smtClean="0"/>
              <a:t>：</a:t>
            </a:r>
            <a:r>
              <a:rPr lang="en-US" altLang="ja-JP" sz="1200" dirty="0" smtClean="0"/>
              <a:t>E</a:t>
            </a:r>
            <a:r>
              <a:rPr lang="ja-JP" altLang="en-US" sz="1200" dirty="0" smtClean="0"/>
              <a:t>）</a:t>
            </a:r>
            <a:endParaRPr lang="ja-JP" altLang="en-US" sz="1200" dirty="0"/>
          </a:p>
          <a:p>
            <a:r>
              <a:rPr lang="ja-JP" altLang="en-US" sz="1200" dirty="0"/>
              <a:t>　</a:t>
            </a:r>
            <a:r>
              <a:rPr lang="en-US" altLang="ja-JP" sz="1200" dirty="0"/>
              <a:t>Y</a:t>
            </a:r>
            <a:r>
              <a:rPr lang="en-US" altLang="ja-JP" sz="1200" dirty="0" smtClean="0"/>
              <a:t>:: N-S </a:t>
            </a:r>
            <a:r>
              <a:rPr lang="ja-JP" altLang="en-US" sz="1200" dirty="0" smtClean="0"/>
              <a:t>（</a:t>
            </a:r>
            <a:r>
              <a:rPr lang="ja-JP" altLang="en-US" sz="1200" dirty="0"/>
              <a:t>＋</a:t>
            </a:r>
            <a:r>
              <a:rPr lang="ja-JP" altLang="en-US" sz="1200" dirty="0" smtClean="0"/>
              <a:t>：</a:t>
            </a:r>
            <a:r>
              <a:rPr lang="en-US" altLang="ja-JP" sz="1200" dirty="0" smtClean="0"/>
              <a:t>N</a:t>
            </a:r>
            <a:r>
              <a:rPr lang="ja-JP" altLang="en-US" sz="1200" dirty="0" smtClean="0"/>
              <a:t>）</a:t>
            </a:r>
            <a:endParaRPr lang="ja-JP" altLang="en-US" sz="1200" dirty="0"/>
          </a:p>
          <a:p>
            <a:r>
              <a:rPr lang="ja-JP" altLang="en-US" sz="1200" dirty="0"/>
              <a:t>　</a:t>
            </a:r>
            <a:r>
              <a:rPr lang="en-US" altLang="ja-JP" sz="1200" dirty="0"/>
              <a:t>Z</a:t>
            </a:r>
            <a:r>
              <a:rPr lang="en-US" altLang="ja-JP" sz="1200" dirty="0" smtClean="0"/>
              <a:t>:: Height</a:t>
            </a:r>
            <a:endParaRPr lang="ja-JP" altLang="en-US" sz="1200" dirty="0"/>
          </a:p>
        </p:txBody>
      </p:sp>
      <p:sp>
        <p:nvSpPr>
          <p:cNvPr id="23834" name="Text Box 282"/>
          <p:cNvSpPr txBox="1">
            <a:spLocks noChangeArrowheads="1"/>
          </p:cNvSpPr>
          <p:nvPr/>
        </p:nvSpPr>
        <p:spPr bwMode="auto">
          <a:xfrm>
            <a:off x="5524500" y="5719763"/>
            <a:ext cx="1943161" cy="523220"/>
          </a:xfrm>
          <a:prstGeom prst="rect">
            <a:avLst/>
          </a:prstGeom>
          <a:solidFill>
            <a:schemeClr val="bg1"/>
          </a:solidFill>
          <a:ln w="9525">
            <a:noFill/>
            <a:miter lim="800000"/>
            <a:headEnd/>
            <a:tailEnd/>
          </a:ln>
          <a:effectLst/>
        </p:spPr>
        <p:txBody>
          <a:bodyPr wrap="none">
            <a:spAutoFit/>
          </a:bodyPr>
          <a:lstStyle/>
          <a:p>
            <a:r>
              <a:rPr lang="en-US" altLang="ja-JP" sz="1400" dirty="0" smtClean="0"/>
              <a:t>Z-</a:t>
            </a:r>
            <a:r>
              <a:rPr lang="en-US" altLang="ja-JP" sz="1400" dirty="0" err="1" smtClean="0"/>
              <a:t>coord</a:t>
            </a:r>
            <a:r>
              <a:rPr lang="en-US" altLang="ja-JP" sz="1400" dirty="0" smtClean="0"/>
              <a:t>. Of antenna</a:t>
            </a:r>
            <a:r>
              <a:rPr lang="ja-JP" altLang="en-US" sz="1400" dirty="0" smtClean="0"/>
              <a:t>：</a:t>
            </a:r>
            <a:r>
              <a:rPr lang="ja-JP" altLang="en-US" sz="1400" dirty="0"/>
              <a:t/>
            </a:r>
            <a:br>
              <a:rPr lang="ja-JP" altLang="en-US" sz="1400" dirty="0"/>
            </a:br>
            <a:r>
              <a:rPr lang="en-US" altLang="ja-JP" sz="1400" dirty="0" smtClean="0"/>
              <a:t>Upper edge of tower</a:t>
            </a:r>
            <a:endParaRPr lang="ja-JP" altLang="en-US" sz="1400" dirty="0"/>
          </a:p>
        </p:txBody>
      </p:sp>
      <p:pic>
        <p:nvPicPr>
          <p:cNvPr id="23835" name="Picture 283"/>
          <p:cNvPicPr>
            <a:picLocks noChangeAspect="1" noChangeArrowheads="1"/>
          </p:cNvPicPr>
          <p:nvPr/>
        </p:nvPicPr>
        <p:blipFill>
          <a:blip r:embed="rId3" cstate="print">
            <a:lum bright="20000" contrast="-20000"/>
          </a:blip>
          <a:srcRect/>
          <a:stretch>
            <a:fillRect/>
          </a:stretch>
        </p:blipFill>
        <p:spPr bwMode="auto">
          <a:xfrm>
            <a:off x="7451725" y="3068638"/>
            <a:ext cx="1544638" cy="3535362"/>
          </a:xfrm>
          <a:prstGeom prst="rect">
            <a:avLst/>
          </a:prstGeom>
          <a:noFill/>
          <a:ln w="9525">
            <a:noFill/>
            <a:miter lim="800000"/>
            <a:headEnd/>
            <a:tailEnd/>
          </a:ln>
        </p:spPr>
      </p:pic>
      <p:sp>
        <p:nvSpPr>
          <p:cNvPr id="23832" name="Line 280"/>
          <p:cNvSpPr>
            <a:spLocks noChangeShapeType="1"/>
          </p:cNvSpPr>
          <p:nvPr/>
        </p:nvSpPr>
        <p:spPr bwMode="auto">
          <a:xfrm flipV="1">
            <a:off x="6465888" y="4076700"/>
            <a:ext cx="1778000" cy="1624013"/>
          </a:xfrm>
          <a:prstGeom prst="line">
            <a:avLst/>
          </a:prstGeom>
          <a:noFill/>
          <a:ln w="9525">
            <a:solidFill>
              <a:srgbClr val="FF0000"/>
            </a:solidFill>
            <a:round/>
            <a:headEnd/>
            <a:tailEnd type="triangle" w="med" len="med"/>
          </a:ln>
          <a:effectLst/>
        </p:spPr>
        <p:txBody>
          <a:bodyPr/>
          <a:lstStyle/>
          <a:p>
            <a:endParaRPr lang="ja-JP" altLang="en-US"/>
          </a:p>
        </p:txBody>
      </p:sp>
      <p:sp>
        <p:nvSpPr>
          <p:cNvPr id="23836" name="Line 284"/>
          <p:cNvSpPr>
            <a:spLocks noChangeShapeType="1"/>
          </p:cNvSpPr>
          <p:nvPr/>
        </p:nvSpPr>
        <p:spPr bwMode="auto">
          <a:xfrm flipH="1">
            <a:off x="8429625" y="4076700"/>
            <a:ext cx="30163" cy="936625"/>
          </a:xfrm>
          <a:prstGeom prst="line">
            <a:avLst/>
          </a:prstGeom>
          <a:noFill/>
          <a:ln w="9525">
            <a:solidFill>
              <a:srgbClr val="FF0000"/>
            </a:solidFill>
            <a:round/>
            <a:headEnd type="triangle" w="med" len="med"/>
            <a:tailEnd type="triangle" w="med" len="med"/>
          </a:ln>
          <a:effectLst/>
        </p:spPr>
        <p:txBody>
          <a:bodyPr/>
          <a:lstStyle/>
          <a:p>
            <a:endParaRPr lang="ja-JP" altLang="en-US"/>
          </a:p>
        </p:txBody>
      </p:sp>
      <p:sp>
        <p:nvSpPr>
          <p:cNvPr id="23837" name="Line 285"/>
          <p:cNvSpPr>
            <a:spLocks noChangeShapeType="1"/>
          </p:cNvSpPr>
          <p:nvPr/>
        </p:nvSpPr>
        <p:spPr bwMode="auto">
          <a:xfrm flipH="1">
            <a:off x="8388350" y="5024438"/>
            <a:ext cx="41275" cy="1295400"/>
          </a:xfrm>
          <a:prstGeom prst="line">
            <a:avLst/>
          </a:prstGeom>
          <a:noFill/>
          <a:ln w="9525">
            <a:solidFill>
              <a:srgbClr val="FF0000"/>
            </a:solidFill>
            <a:round/>
            <a:headEnd type="triangle" w="med" len="med"/>
            <a:tailEnd type="triangle" w="med" len="med"/>
          </a:ln>
          <a:effectLst/>
        </p:spPr>
        <p:txBody>
          <a:bodyPr/>
          <a:lstStyle/>
          <a:p>
            <a:endParaRPr lang="ja-JP" altLang="en-US"/>
          </a:p>
        </p:txBody>
      </p:sp>
      <p:sp>
        <p:nvSpPr>
          <p:cNvPr id="23838" name="Text Box 286"/>
          <p:cNvSpPr txBox="1">
            <a:spLocks noChangeArrowheads="1"/>
          </p:cNvSpPr>
          <p:nvPr/>
        </p:nvSpPr>
        <p:spPr bwMode="auto">
          <a:xfrm>
            <a:off x="8366125" y="5522913"/>
            <a:ext cx="588963" cy="304800"/>
          </a:xfrm>
          <a:prstGeom prst="rect">
            <a:avLst/>
          </a:prstGeom>
          <a:noFill/>
          <a:ln w="9525">
            <a:noFill/>
            <a:miter lim="800000"/>
            <a:headEnd/>
            <a:tailEnd/>
          </a:ln>
          <a:effectLst/>
        </p:spPr>
        <p:txBody>
          <a:bodyPr wrap="none">
            <a:spAutoFit/>
          </a:bodyPr>
          <a:lstStyle/>
          <a:p>
            <a:r>
              <a:rPr lang="en-US" altLang="ja-JP" sz="1400" b="1">
                <a:solidFill>
                  <a:schemeClr val="bg1"/>
                </a:solidFill>
              </a:rPr>
              <a:t>7.8m</a:t>
            </a:r>
          </a:p>
        </p:txBody>
      </p:sp>
      <p:sp>
        <p:nvSpPr>
          <p:cNvPr id="23839" name="Text Box 287"/>
          <p:cNvSpPr txBox="1">
            <a:spLocks noChangeArrowheads="1"/>
          </p:cNvSpPr>
          <p:nvPr/>
        </p:nvSpPr>
        <p:spPr bwMode="auto">
          <a:xfrm>
            <a:off x="8424863" y="4581525"/>
            <a:ext cx="588962" cy="304800"/>
          </a:xfrm>
          <a:prstGeom prst="rect">
            <a:avLst/>
          </a:prstGeom>
          <a:noFill/>
          <a:ln w="9525">
            <a:noFill/>
            <a:miter lim="800000"/>
            <a:headEnd/>
            <a:tailEnd/>
          </a:ln>
          <a:effectLst/>
        </p:spPr>
        <p:txBody>
          <a:bodyPr wrap="none">
            <a:spAutoFit/>
          </a:bodyPr>
          <a:lstStyle/>
          <a:p>
            <a:r>
              <a:rPr lang="en-US" altLang="ja-JP" sz="1400" b="1">
                <a:solidFill>
                  <a:schemeClr val="bg1"/>
                </a:solidFill>
              </a:rPr>
              <a:t>5.9m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8866"/>
            <a:ext cx="8229600" cy="1143000"/>
          </a:xfrm>
        </p:spPr>
        <p:txBody>
          <a:bodyPr anchor="ctr" anchorCtr="1">
            <a:normAutofit/>
          </a:bodyPr>
          <a:lstStyle/>
          <a:p>
            <a:r>
              <a:rPr lang="en-US" altLang="ja-JP" dirty="0" smtClean="0"/>
              <a:t>Measurements by RAS Antennas</a:t>
            </a:r>
            <a:endParaRPr lang="ja-JP" altLang="en-US" dirty="0" smtClean="0"/>
          </a:p>
        </p:txBody>
      </p:sp>
      <p:sp>
        <p:nvSpPr>
          <p:cNvPr id="9219" name="Rectangle 3"/>
          <p:cNvSpPr>
            <a:spLocks noGrp="1" noChangeArrowheads="1"/>
          </p:cNvSpPr>
          <p:nvPr>
            <p:ph sz="half" idx="1"/>
          </p:nvPr>
        </p:nvSpPr>
        <p:spPr>
          <a:xfrm>
            <a:off x="457200" y="1176338"/>
            <a:ext cx="4038600" cy="5172075"/>
          </a:xfrm>
        </p:spPr>
        <p:txBody>
          <a:bodyPr>
            <a:normAutofit fontScale="92500" lnSpcReduction="10000"/>
          </a:bodyPr>
          <a:lstStyle/>
          <a:p>
            <a:r>
              <a:rPr lang="en-US" altLang="ja-JP" dirty="0" smtClean="0"/>
              <a:t>Log-Periodic antenna</a:t>
            </a:r>
          </a:p>
          <a:p>
            <a:pPr lvl="1"/>
            <a:r>
              <a:rPr lang="en-US" altLang="ja-JP" dirty="0" smtClean="0"/>
              <a:t>Two orthogonal antennas</a:t>
            </a:r>
          </a:p>
          <a:p>
            <a:pPr lvl="1"/>
            <a:r>
              <a:rPr lang="en-US" altLang="ja-JP" dirty="0" smtClean="0"/>
              <a:t>Height</a:t>
            </a:r>
            <a:r>
              <a:rPr lang="ja-JP" altLang="en-US" dirty="0" smtClean="0"/>
              <a:t>： </a:t>
            </a:r>
            <a:r>
              <a:rPr lang="en-US" altLang="ja-JP" dirty="0" smtClean="0"/>
              <a:t>14m</a:t>
            </a:r>
          </a:p>
          <a:p>
            <a:r>
              <a:rPr lang="en-US" altLang="ja-JP" dirty="0" smtClean="0"/>
              <a:t>Frontend RX</a:t>
            </a:r>
            <a:endParaRPr lang="ja-JP" altLang="en-US" dirty="0" smtClean="0"/>
          </a:p>
          <a:p>
            <a:pPr lvl="1"/>
            <a:r>
              <a:rPr lang="en-US" altLang="ja-JP" dirty="0" smtClean="0"/>
              <a:t>R&amp;K A-11</a:t>
            </a:r>
          </a:p>
          <a:p>
            <a:pPr lvl="1"/>
            <a:r>
              <a:rPr lang="en-US" altLang="ja-JP" dirty="0" smtClean="0"/>
              <a:t>NF=1.5dB</a:t>
            </a:r>
          </a:p>
          <a:p>
            <a:r>
              <a:rPr lang="en-US" altLang="ja-JP" dirty="0" smtClean="0"/>
              <a:t>Backend</a:t>
            </a:r>
          </a:p>
          <a:p>
            <a:pPr lvl="1"/>
            <a:r>
              <a:rPr lang="en-US" altLang="ja-JP" dirty="0" smtClean="0"/>
              <a:t>Advantest R3131</a:t>
            </a:r>
          </a:p>
          <a:p>
            <a:pPr lvl="1"/>
            <a:r>
              <a:rPr lang="en-US" altLang="ja-JP" dirty="0" smtClean="0"/>
              <a:t>After 10 sec sampling, </a:t>
            </a:r>
            <a:r>
              <a:rPr lang="en-US" altLang="ja-JP" dirty="0"/>
              <a:t>d</a:t>
            </a:r>
            <a:r>
              <a:rPr lang="en-US" altLang="ja-JP" dirty="0" smtClean="0"/>
              <a:t>ata was obtained by a PC through GPIB</a:t>
            </a:r>
          </a:p>
        </p:txBody>
      </p:sp>
      <p:sp>
        <p:nvSpPr>
          <p:cNvPr id="9220" name="コンテンツ プレースホルダ 33"/>
          <p:cNvSpPr>
            <a:spLocks noGrp="1"/>
          </p:cNvSpPr>
          <p:nvPr>
            <p:ph sz="half" idx="2"/>
          </p:nvPr>
        </p:nvSpPr>
        <p:spPr>
          <a:xfrm>
            <a:off x="4635500" y="1176338"/>
            <a:ext cx="4038600" cy="5172075"/>
          </a:xfrm>
        </p:spPr>
        <p:txBody>
          <a:bodyPr>
            <a:normAutofit fontScale="92500" lnSpcReduction="10000"/>
          </a:bodyPr>
          <a:lstStyle/>
          <a:p>
            <a:r>
              <a:rPr lang="en-US" altLang="ja-JP" dirty="0" smtClean="0"/>
              <a:t>CM current in the underground cable</a:t>
            </a:r>
            <a:endParaRPr lang="ja-JP" altLang="en-US" dirty="0" smtClean="0"/>
          </a:p>
          <a:p>
            <a:pPr lvl="1"/>
            <a:r>
              <a:rPr lang="en-US" altLang="ja-JP" dirty="0" smtClean="0"/>
              <a:t>Fair-Rite #43 5943003801</a:t>
            </a:r>
          </a:p>
          <a:p>
            <a:pPr lvl="1"/>
            <a:r>
              <a:rPr lang="en-US" altLang="ja-JP" dirty="0" smtClean="0"/>
              <a:t>Primary: 1 turn</a:t>
            </a:r>
          </a:p>
          <a:p>
            <a:pPr lvl="1"/>
            <a:r>
              <a:rPr lang="en-US" altLang="ja-JP" dirty="0" smtClean="0"/>
              <a:t>Secondary: 7 turns</a:t>
            </a:r>
          </a:p>
          <a:p>
            <a:pPr lvl="1"/>
            <a:r>
              <a:rPr lang="en-US" altLang="ja-JP" dirty="0" smtClean="0"/>
              <a:t>CMI [</a:t>
            </a:r>
            <a:r>
              <a:rPr lang="en-US" altLang="ja-JP" dirty="0" err="1" smtClean="0"/>
              <a:t>dB</a:t>
            </a:r>
            <a:r>
              <a:rPr lang="en-US" altLang="ja-JP" dirty="0" err="1" smtClean="0">
                <a:latin typeface="Symbol" pitchFamily="18" charset="2"/>
              </a:rPr>
              <a:t>m</a:t>
            </a:r>
            <a:r>
              <a:rPr lang="en-US" altLang="ja-JP" dirty="0" err="1" smtClean="0"/>
              <a:t>A</a:t>
            </a:r>
            <a:r>
              <a:rPr lang="en-US" altLang="ja-JP" dirty="0" smtClean="0"/>
              <a:t>]</a:t>
            </a:r>
            <a:r>
              <a:rPr lang="ja-JP" altLang="en-US" dirty="0" smtClean="0"/>
              <a:t>　</a:t>
            </a:r>
            <a:r>
              <a:rPr lang="en-US" altLang="ja-JP" dirty="0" smtClean="0"/>
              <a:t/>
            </a:r>
            <a:br>
              <a:rPr lang="en-US" altLang="ja-JP" dirty="0" smtClean="0"/>
            </a:br>
            <a:r>
              <a:rPr lang="ja-JP" altLang="en-US" dirty="0" smtClean="0"/>
              <a:t>　　　　　　</a:t>
            </a:r>
            <a:r>
              <a:rPr lang="en-US" altLang="ja-JP" dirty="0" smtClean="0"/>
              <a:t>=P[</a:t>
            </a:r>
            <a:r>
              <a:rPr lang="en-US" altLang="ja-JP" dirty="0" err="1" smtClean="0"/>
              <a:t>dBm</a:t>
            </a:r>
            <a:r>
              <a:rPr lang="en-US" altLang="ja-JP" dirty="0" smtClean="0"/>
              <a:t>]+90</a:t>
            </a:r>
          </a:p>
          <a:p>
            <a:pPr lvl="1"/>
            <a:r>
              <a:rPr lang="en-US" altLang="ja-JP" dirty="0" smtClean="0"/>
              <a:t>CMI</a:t>
            </a:r>
            <a:r>
              <a:rPr lang="ja-JP" altLang="en-US" dirty="0" smtClean="0"/>
              <a:t> </a:t>
            </a:r>
            <a:r>
              <a:rPr lang="en-US" altLang="ja-JP" dirty="0" smtClean="0"/>
              <a:t>&lt; 0 </a:t>
            </a:r>
            <a:r>
              <a:rPr lang="en-US" altLang="ja-JP" dirty="0" err="1" smtClean="0"/>
              <a:t>dB</a:t>
            </a:r>
            <a:r>
              <a:rPr lang="en-US" altLang="ja-JP" dirty="0" err="1" smtClean="0">
                <a:latin typeface="Symbol" pitchFamily="18" charset="2"/>
              </a:rPr>
              <a:t>m</a:t>
            </a:r>
            <a:r>
              <a:rPr lang="en-US" altLang="ja-JP" dirty="0" err="1" smtClean="0"/>
              <a:t>A</a:t>
            </a:r>
            <a:r>
              <a:rPr lang="en-US" altLang="ja-JP" dirty="0" smtClean="0"/>
              <a:t/>
            </a:r>
            <a:br>
              <a:rPr lang="en-US" altLang="ja-JP" dirty="0" smtClean="0"/>
            </a:br>
            <a:r>
              <a:rPr lang="en-US" altLang="ja-JP" dirty="0" smtClean="0">
                <a:sym typeface="Wingdings" pitchFamily="2" charset="2"/>
              </a:rPr>
              <a:t> Disturbance received by the RAS antennas are not those re-radiated from the cables</a:t>
            </a:r>
            <a:endParaRPr lang="en-US" altLang="ja-JP" dirty="0" smtClean="0"/>
          </a:p>
          <a:p>
            <a:pPr lvl="1"/>
            <a:endParaRPr lang="en-US" altLang="ja-JP" dirty="0" smtClean="0"/>
          </a:p>
          <a:p>
            <a:endParaRPr lang="ja-JP" altLang="en-US" dirty="0" smtClean="0"/>
          </a:p>
        </p:txBody>
      </p:sp>
      <p:sp>
        <p:nvSpPr>
          <p:cNvPr id="5" name="日付プレースホルダ 4"/>
          <p:cNvSpPr>
            <a:spLocks noGrp="1"/>
          </p:cNvSpPr>
          <p:nvPr>
            <p:ph type="dt" sz="half" idx="10"/>
          </p:nvPr>
        </p:nvSpPr>
        <p:spPr/>
        <p:txBody>
          <a:bodyPr/>
          <a:lstStyle/>
          <a:p>
            <a:pPr>
              <a:defRPr/>
            </a:pPr>
            <a:r>
              <a:rPr lang="en-US" altLang="ja-JP" smtClean="0"/>
              <a:t>2010/6/3</a:t>
            </a:r>
            <a:endParaRPr lang="en-US" altLang="ja-JP"/>
          </a:p>
        </p:txBody>
      </p:sp>
      <p:sp>
        <p:nvSpPr>
          <p:cNvPr id="6" name="フッター プレースホルダ 5"/>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7" name="スライド番号プレースホルダ 6"/>
          <p:cNvSpPr>
            <a:spLocks noGrp="1"/>
          </p:cNvSpPr>
          <p:nvPr>
            <p:ph type="sldNum" sz="quarter" idx="12"/>
          </p:nvPr>
        </p:nvSpPr>
        <p:spPr/>
        <p:txBody>
          <a:bodyPr/>
          <a:lstStyle/>
          <a:p>
            <a:pPr>
              <a:defRPr/>
            </a:pPr>
            <a:fld id="{01E1AA9B-DD83-4290-92C9-880C55122D68}"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274638"/>
            <a:ext cx="8229600" cy="706437"/>
          </a:xfrm>
        </p:spPr>
        <p:txBody>
          <a:bodyPr/>
          <a:lstStyle/>
          <a:p>
            <a:r>
              <a:rPr lang="en-US" altLang="ja-JP" sz="4000"/>
              <a:t>IR:2009/10/19</a:t>
            </a:r>
          </a:p>
        </p:txBody>
      </p:sp>
      <p:sp>
        <p:nvSpPr>
          <p:cNvPr id="14" name="日付プレースホルダ 13"/>
          <p:cNvSpPr>
            <a:spLocks noGrp="1"/>
          </p:cNvSpPr>
          <p:nvPr>
            <p:ph type="dt" sz="half" idx="10"/>
          </p:nvPr>
        </p:nvSpPr>
        <p:spPr/>
        <p:txBody>
          <a:bodyPr/>
          <a:lstStyle/>
          <a:p>
            <a:pPr>
              <a:defRPr/>
            </a:pPr>
            <a:r>
              <a:rPr lang="en-US" altLang="ja-JP" smtClean="0"/>
              <a:t>2010/6/3</a:t>
            </a:r>
            <a:endParaRPr lang="en-US" altLang="ja-JP"/>
          </a:p>
        </p:txBody>
      </p:sp>
      <p:sp>
        <p:nvSpPr>
          <p:cNvPr id="15" name="フッター プレースホルダ 14"/>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16" name="スライド番号プレースホルダ 15"/>
          <p:cNvSpPr>
            <a:spLocks noGrp="1"/>
          </p:cNvSpPr>
          <p:nvPr>
            <p:ph type="sldNum" sz="quarter" idx="12"/>
          </p:nvPr>
        </p:nvSpPr>
        <p:spPr/>
        <p:txBody>
          <a:bodyPr/>
          <a:lstStyle/>
          <a:p>
            <a:pPr>
              <a:defRPr/>
            </a:pPr>
            <a:fld id="{A0BB0295-C8CA-4265-84DC-1C9647AF4BB8}" type="slidenum">
              <a:rPr lang="en-US" altLang="ja-JP" smtClean="0"/>
              <a:pPr>
                <a:defRPr/>
              </a:pPr>
              <a:t>19</a:t>
            </a:fld>
            <a:endParaRPr lang="en-US" altLang="ja-JP"/>
          </a:p>
        </p:txBody>
      </p:sp>
      <p:pic>
        <p:nvPicPr>
          <p:cNvPr id="13317" name="Picture 5"/>
          <p:cNvPicPr>
            <a:picLocks noChangeAspect="1" noChangeArrowheads="1"/>
          </p:cNvPicPr>
          <p:nvPr/>
        </p:nvPicPr>
        <p:blipFill>
          <a:blip r:embed="rId2" cstate="print"/>
          <a:srcRect l="5833" t="15207" r="2916" b="7603"/>
          <a:stretch>
            <a:fillRect/>
          </a:stretch>
        </p:blipFill>
        <p:spPr bwMode="auto">
          <a:xfrm>
            <a:off x="1846263" y="2060575"/>
            <a:ext cx="5632450" cy="3654425"/>
          </a:xfrm>
          <a:prstGeom prst="rect">
            <a:avLst/>
          </a:prstGeom>
          <a:noFill/>
          <a:ln w="9525">
            <a:noFill/>
            <a:miter lim="800000"/>
            <a:headEnd/>
            <a:tailEnd/>
          </a:ln>
          <a:effectLst/>
        </p:spPr>
      </p:pic>
      <p:sp>
        <p:nvSpPr>
          <p:cNvPr id="13318" name="Rectangle 6"/>
          <p:cNvSpPr>
            <a:spLocks noChangeArrowheads="1"/>
          </p:cNvSpPr>
          <p:nvPr/>
        </p:nvSpPr>
        <p:spPr bwMode="auto">
          <a:xfrm>
            <a:off x="2627313" y="2420938"/>
            <a:ext cx="1728787" cy="2663825"/>
          </a:xfrm>
          <a:prstGeom prst="rect">
            <a:avLst/>
          </a:prstGeom>
          <a:noFill/>
          <a:ln w="9525">
            <a:solidFill>
              <a:srgbClr val="FF0000"/>
            </a:solidFill>
            <a:miter lim="800000"/>
            <a:headEnd/>
            <a:tailEnd/>
          </a:ln>
          <a:effectLst/>
        </p:spPr>
        <p:txBody>
          <a:bodyPr wrap="none" anchor="ctr"/>
          <a:lstStyle/>
          <a:p>
            <a:endParaRPr lang="ja-JP" altLang="en-US"/>
          </a:p>
        </p:txBody>
      </p:sp>
      <p:sp>
        <p:nvSpPr>
          <p:cNvPr id="13319" name="Rectangle 7"/>
          <p:cNvSpPr>
            <a:spLocks noChangeArrowheads="1"/>
          </p:cNvSpPr>
          <p:nvPr/>
        </p:nvSpPr>
        <p:spPr bwMode="auto">
          <a:xfrm>
            <a:off x="5492750" y="2420938"/>
            <a:ext cx="504825" cy="2663825"/>
          </a:xfrm>
          <a:prstGeom prst="rect">
            <a:avLst/>
          </a:prstGeom>
          <a:noFill/>
          <a:ln w="9525">
            <a:solidFill>
              <a:srgbClr val="FF0000"/>
            </a:solidFill>
            <a:miter lim="800000"/>
            <a:headEnd/>
            <a:tailEnd/>
          </a:ln>
          <a:effectLst/>
        </p:spPr>
        <p:txBody>
          <a:bodyPr wrap="none" anchor="ctr"/>
          <a:lstStyle/>
          <a:p>
            <a:endParaRPr lang="ja-JP" altLang="en-US"/>
          </a:p>
        </p:txBody>
      </p:sp>
      <p:sp>
        <p:nvSpPr>
          <p:cNvPr id="13320" name="Rectangle 8"/>
          <p:cNvSpPr>
            <a:spLocks noChangeArrowheads="1"/>
          </p:cNvSpPr>
          <p:nvPr/>
        </p:nvSpPr>
        <p:spPr bwMode="auto">
          <a:xfrm>
            <a:off x="457200" y="1196975"/>
            <a:ext cx="8229600" cy="533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altLang="ja-JP" sz="2400"/>
              <a:t>Average spectrum (10sec) / RBW=10kHz</a:t>
            </a:r>
          </a:p>
        </p:txBody>
      </p:sp>
      <p:sp>
        <p:nvSpPr>
          <p:cNvPr id="13321" name="Rectangle 9"/>
          <p:cNvSpPr>
            <a:spLocks noChangeArrowheads="1"/>
          </p:cNvSpPr>
          <p:nvPr/>
        </p:nvSpPr>
        <p:spPr bwMode="auto">
          <a:xfrm>
            <a:off x="611188" y="1773238"/>
            <a:ext cx="504825" cy="360362"/>
          </a:xfrm>
          <a:prstGeom prst="rect">
            <a:avLst/>
          </a:prstGeom>
          <a:noFill/>
          <a:ln w="9525">
            <a:solidFill>
              <a:srgbClr val="FF0000"/>
            </a:solidFill>
            <a:miter lim="800000"/>
            <a:headEnd/>
            <a:tailEnd/>
          </a:ln>
          <a:effectLst/>
        </p:spPr>
        <p:txBody>
          <a:bodyPr wrap="none" anchor="ctr"/>
          <a:lstStyle/>
          <a:p>
            <a:pPr algn="ctr"/>
            <a:endParaRPr lang="ja-JP" altLang="ja-JP">
              <a:solidFill>
                <a:srgbClr val="FF0000"/>
              </a:solidFill>
            </a:endParaRPr>
          </a:p>
        </p:txBody>
      </p:sp>
      <p:sp>
        <p:nvSpPr>
          <p:cNvPr id="13322" name="Text Box 10"/>
          <p:cNvSpPr txBox="1">
            <a:spLocks noChangeArrowheads="1"/>
          </p:cNvSpPr>
          <p:nvPr/>
        </p:nvSpPr>
        <p:spPr bwMode="auto">
          <a:xfrm>
            <a:off x="1258888" y="1766888"/>
            <a:ext cx="1484312" cy="396875"/>
          </a:xfrm>
          <a:prstGeom prst="rect">
            <a:avLst/>
          </a:prstGeom>
          <a:noFill/>
          <a:ln w="9525">
            <a:noFill/>
            <a:miter lim="800000"/>
            <a:headEnd/>
            <a:tailEnd/>
          </a:ln>
          <a:effectLst/>
        </p:spPr>
        <p:txBody>
          <a:bodyPr wrap="none">
            <a:spAutoFit/>
          </a:bodyPr>
          <a:lstStyle/>
          <a:p>
            <a:r>
              <a:rPr lang="en-US" altLang="ja-JP" sz="2000"/>
              <a:t>HD-PLC on</a:t>
            </a:r>
          </a:p>
        </p:txBody>
      </p:sp>
      <p:grpSp>
        <p:nvGrpSpPr>
          <p:cNvPr id="2" name="グループ化 11"/>
          <p:cNvGrpSpPr/>
          <p:nvPr/>
        </p:nvGrpSpPr>
        <p:grpSpPr>
          <a:xfrm>
            <a:off x="1333502" y="3219480"/>
            <a:ext cx="659155" cy="433834"/>
            <a:chOff x="1333502" y="3219480"/>
            <a:chExt cx="659155" cy="433834"/>
          </a:xfrm>
        </p:grpSpPr>
        <p:sp>
          <p:nvSpPr>
            <p:cNvPr id="10" name="右矢印 9"/>
            <p:cNvSpPr/>
            <p:nvPr/>
          </p:nvSpPr>
          <p:spPr bwMode="auto">
            <a:xfrm>
              <a:off x="1359698" y="3598070"/>
              <a:ext cx="619125" cy="552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 name="テキスト ボックス 10"/>
            <p:cNvSpPr txBox="1"/>
            <p:nvPr/>
          </p:nvSpPr>
          <p:spPr>
            <a:xfrm>
              <a:off x="1333502" y="3219480"/>
              <a:ext cx="659155" cy="369332"/>
            </a:xfrm>
            <a:prstGeom prst="rect">
              <a:avLst/>
            </a:prstGeom>
            <a:noFill/>
          </p:spPr>
          <p:txBody>
            <a:bodyPr wrap="none" rtlCol="0">
              <a:spAutoFit/>
            </a:bodyPr>
            <a:lstStyle/>
            <a:p>
              <a:r>
                <a:rPr kumimoji="1" lang="en-US" altLang="ja-JP" dirty="0" smtClean="0"/>
                <a:t>RAS</a:t>
              </a:r>
              <a:endParaRPr kumimoji="1" lang="ja-JP" altLang="en-US" dirty="0"/>
            </a:p>
          </p:txBody>
        </p:sp>
      </p:grpSp>
      <p:sp>
        <p:nvSpPr>
          <p:cNvPr id="13" name="テキスト ボックス 12"/>
          <p:cNvSpPr txBox="1"/>
          <p:nvPr/>
        </p:nvSpPr>
        <p:spPr>
          <a:xfrm>
            <a:off x="5381241" y="5507437"/>
            <a:ext cx="1858201" cy="369332"/>
          </a:xfrm>
          <a:prstGeom prst="rect">
            <a:avLst/>
          </a:prstGeom>
          <a:noFill/>
        </p:spPr>
        <p:txBody>
          <a:bodyPr wrap="none" rtlCol="0">
            <a:spAutoFit/>
          </a:bodyPr>
          <a:lstStyle/>
          <a:p>
            <a:r>
              <a:rPr kumimoji="1" lang="en-US" altLang="ja-JP" dirty="0" smtClean="0"/>
              <a:t>Distance = 32 m</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Several Names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solidFill>
                  <a:schemeClr val="tx1"/>
                </a:solidFill>
              </a:rPr>
              <a:t>Power Line Telecommunications (PLT)</a:t>
            </a:r>
          </a:p>
          <a:p>
            <a:r>
              <a:rPr kumimoji="1" lang="en-US" altLang="ja-JP" dirty="0" smtClean="0">
                <a:solidFill>
                  <a:schemeClr val="tx1"/>
                </a:solidFill>
              </a:rPr>
              <a:t>Power Line Communications (PLC)</a:t>
            </a:r>
          </a:p>
          <a:p>
            <a:r>
              <a:rPr kumimoji="1" lang="en-US" altLang="ja-JP" dirty="0" smtClean="0">
                <a:solidFill>
                  <a:schemeClr val="tx1"/>
                </a:solidFill>
              </a:rPr>
              <a:t>Broadband over Power Lines (BPL)</a:t>
            </a:r>
            <a:endParaRPr kumimoji="1" lang="ja-JP" altLang="en-US" dirty="0">
              <a:solidFill>
                <a:schemeClr val="tx1"/>
              </a:solidFill>
            </a:endParaRPr>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274638"/>
            <a:ext cx="8229600" cy="706437"/>
          </a:xfrm>
        </p:spPr>
        <p:txBody>
          <a:bodyPr/>
          <a:lstStyle/>
          <a:p>
            <a:r>
              <a:rPr lang="en-US" altLang="ja-JP" sz="4000"/>
              <a:t>BL:2009/10/19</a:t>
            </a:r>
          </a:p>
        </p:txBody>
      </p:sp>
      <p:sp>
        <p:nvSpPr>
          <p:cNvPr id="12" name="日付プレースホルダ 11"/>
          <p:cNvSpPr>
            <a:spLocks noGrp="1"/>
          </p:cNvSpPr>
          <p:nvPr>
            <p:ph type="dt" sz="half" idx="10"/>
          </p:nvPr>
        </p:nvSpPr>
        <p:spPr/>
        <p:txBody>
          <a:bodyPr/>
          <a:lstStyle/>
          <a:p>
            <a:pPr>
              <a:defRPr/>
            </a:pPr>
            <a:r>
              <a:rPr lang="en-US" altLang="ja-JP" smtClean="0"/>
              <a:t>2010/6/3</a:t>
            </a:r>
            <a:endParaRPr lang="en-US" altLang="ja-JP"/>
          </a:p>
        </p:txBody>
      </p:sp>
      <p:sp>
        <p:nvSpPr>
          <p:cNvPr id="13" name="フッター プレースホルダ 12"/>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14" name="スライド番号プレースホルダ 13"/>
          <p:cNvSpPr>
            <a:spLocks noGrp="1"/>
          </p:cNvSpPr>
          <p:nvPr>
            <p:ph type="sldNum" sz="quarter" idx="12"/>
          </p:nvPr>
        </p:nvSpPr>
        <p:spPr/>
        <p:txBody>
          <a:bodyPr/>
          <a:lstStyle/>
          <a:p>
            <a:pPr>
              <a:defRPr/>
            </a:pPr>
            <a:fld id="{A0BB0295-C8CA-4265-84DC-1C9647AF4BB8}" type="slidenum">
              <a:rPr lang="en-US" altLang="ja-JP" smtClean="0"/>
              <a:pPr>
                <a:defRPr/>
              </a:pPr>
              <a:t>20</a:t>
            </a:fld>
            <a:endParaRPr lang="en-US" altLang="ja-JP"/>
          </a:p>
        </p:txBody>
      </p:sp>
      <p:pic>
        <p:nvPicPr>
          <p:cNvPr id="6149" name="Picture 5"/>
          <p:cNvPicPr>
            <a:picLocks noChangeAspect="1" noChangeArrowheads="1"/>
          </p:cNvPicPr>
          <p:nvPr/>
        </p:nvPicPr>
        <p:blipFill>
          <a:blip r:embed="rId2" cstate="print"/>
          <a:srcRect l="5833" t="15207" r="2916" b="7603"/>
          <a:stretch>
            <a:fillRect/>
          </a:stretch>
        </p:blipFill>
        <p:spPr bwMode="auto">
          <a:xfrm>
            <a:off x="1846263" y="2060575"/>
            <a:ext cx="5632450" cy="3654425"/>
          </a:xfrm>
          <a:prstGeom prst="rect">
            <a:avLst/>
          </a:prstGeom>
          <a:noFill/>
          <a:ln w="9525">
            <a:noFill/>
            <a:miter lim="800000"/>
            <a:headEnd/>
            <a:tailEnd/>
          </a:ln>
          <a:effectLst/>
        </p:spPr>
      </p:pic>
      <p:sp>
        <p:nvSpPr>
          <p:cNvPr id="6150" name="Rectangle 6"/>
          <p:cNvSpPr>
            <a:spLocks noChangeArrowheads="1"/>
          </p:cNvSpPr>
          <p:nvPr/>
        </p:nvSpPr>
        <p:spPr bwMode="auto">
          <a:xfrm>
            <a:off x="2555875" y="2420938"/>
            <a:ext cx="2447925" cy="2663825"/>
          </a:xfrm>
          <a:prstGeom prst="rect">
            <a:avLst/>
          </a:prstGeom>
          <a:noFill/>
          <a:ln w="9525">
            <a:solidFill>
              <a:srgbClr val="FF0000"/>
            </a:solidFill>
            <a:miter lim="800000"/>
            <a:headEnd/>
            <a:tailEnd/>
          </a:ln>
          <a:effectLst/>
        </p:spPr>
        <p:txBody>
          <a:bodyPr wrap="none" anchor="ctr"/>
          <a:lstStyle/>
          <a:p>
            <a:endParaRPr lang="ja-JP" altLang="en-US"/>
          </a:p>
        </p:txBody>
      </p:sp>
      <p:sp>
        <p:nvSpPr>
          <p:cNvPr id="6151" name="Rectangle 7"/>
          <p:cNvSpPr>
            <a:spLocks noChangeArrowheads="1"/>
          </p:cNvSpPr>
          <p:nvPr/>
        </p:nvSpPr>
        <p:spPr bwMode="auto">
          <a:xfrm>
            <a:off x="457200" y="1196975"/>
            <a:ext cx="8229600" cy="533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altLang="ja-JP" sz="2400"/>
              <a:t>Average spectrum (10sec) / RBW=10kHz</a:t>
            </a:r>
          </a:p>
        </p:txBody>
      </p:sp>
      <p:sp>
        <p:nvSpPr>
          <p:cNvPr id="6152" name="Rectangle 8"/>
          <p:cNvSpPr>
            <a:spLocks noChangeArrowheads="1"/>
          </p:cNvSpPr>
          <p:nvPr/>
        </p:nvSpPr>
        <p:spPr bwMode="auto">
          <a:xfrm>
            <a:off x="611188" y="1773238"/>
            <a:ext cx="504825" cy="360362"/>
          </a:xfrm>
          <a:prstGeom prst="rect">
            <a:avLst/>
          </a:prstGeom>
          <a:noFill/>
          <a:ln w="9525">
            <a:solidFill>
              <a:srgbClr val="FF0000"/>
            </a:solidFill>
            <a:miter lim="800000"/>
            <a:headEnd/>
            <a:tailEnd/>
          </a:ln>
          <a:effectLst/>
        </p:spPr>
        <p:txBody>
          <a:bodyPr wrap="none" anchor="ctr"/>
          <a:lstStyle/>
          <a:p>
            <a:pPr algn="ctr"/>
            <a:endParaRPr lang="ja-JP" altLang="ja-JP">
              <a:solidFill>
                <a:srgbClr val="FF0000"/>
              </a:solidFill>
            </a:endParaRPr>
          </a:p>
        </p:txBody>
      </p:sp>
      <p:sp>
        <p:nvSpPr>
          <p:cNvPr id="6153" name="Text Box 9"/>
          <p:cNvSpPr txBox="1">
            <a:spLocks noChangeArrowheads="1"/>
          </p:cNvSpPr>
          <p:nvPr/>
        </p:nvSpPr>
        <p:spPr bwMode="auto">
          <a:xfrm>
            <a:off x="1258888" y="1766888"/>
            <a:ext cx="1484312" cy="396875"/>
          </a:xfrm>
          <a:prstGeom prst="rect">
            <a:avLst/>
          </a:prstGeom>
          <a:noFill/>
          <a:ln w="9525">
            <a:noFill/>
            <a:miter lim="800000"/>
            <a:headEnd/>
            <a:tailEnd/>
          </a:ln>
          <a:effectLst/>
        </p:spPr>
        <p:txBody>
          <a:bodyPr wrap="none">
            <a:spAutoFit/>
          </a:bodyPr>
          <a:lstStyle/>
          <a:p>
            <a:r>
              <a:rPr lang="en-US" altLang="ja-JP" sz="2000"/>
              <a:t>HD-PLC on</a:t>
            </a:r>
          </a:p>
        </p:txBody>
      </p:sp>
      <p:grpSp>
        <p:nvGrpSpPr>
          <p:cNvPr id="2" name="グループ化 7"/>
          <p:cNvGrpSpPr/>
          <p:nvPr/>
        </p:nvGrpSpPr>
        <p:grpSpPr>
          <a:xfrm>
            <a:off x="1333502" y="3219480"/>
            <a:ext cx="659155" cy="433834"/>
            <a:chOff x="1333502" y="3219480"/>
            <a:chExt cx="659155" cy="433834"/>
          </a:xfrm>
        </p:grpSpPr>
        <p:sp>
          <p:nvSpPr>
            <p:cNvPr id="9" name="右矢印 8"/>
            <p:cNvSpPr/>
            <p:nvPr/>
          </p:nvSpPr>
          <p:spPr bwMode="auto">
            <a:xfrm>
              <a:off x="1359698" y="3598070"/>
              <a:ext cx="619125" cy="552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0" name="テキスト ボックス 9"/>
            <p:cNvSpPr txBox="1"/>
            <p:nvPr/>
          </p:nvSpPr>
          <p:spPr>
            <a:xfrm>
              <a:off x="1333502" y="3219480"/>
              <a:ext cx="659155" cy="369332"/>
            </a:xfrm>
            <a:prstGeom prst="rect">
              <a:avLst/>
            </a:prstGeom>
            <a:noFill/>
          </p:spPr>
          <p:txBody>
            <a:bodyPr wrap="none" rtlCol="0">
              <a:spAutoFit/>
            </a:bodyPr>
            <a:lstStyle/>
            <a:p>
              <a:r>
                <a:rPr kumimoji="1" lang="en-US" altLang="ja-JP" dirty="0" smtClean="0"/>
                <a:t>RAS</a:t>
              </a:r>
              <a:endParaRPr kumimoji="1" lang="ja-JP" altLang="en-US" dirty="0"/>
            </a:p>
          </p:txBody>
        </p:sp>
      </p:grpSp>
      <p:sp>
        <p:nvSpPr>
          <p:cNvPr id="11" name="テキスト ボックス 10"/>
          <p:cNvSpPr txBox="1"/>
          <p:nvPr/>
        </p:nvSpPr>
        <p:spPr>
          <a:xfrm>
            <a:off x="5381241" y="5507437"/>
            <a:ext cx="2050561" cy="369332"/>
          </a:xfrm>
          <a:prstGeom prst="rect">
            <a:avLst/>
          </a:prstGeom>
          <a:noFill/>
        </p:spPr>
        <p:txBody>
          <a:bodyPr wrap="none" rtlCol="0">
            <a:spAutoFit/>
          </a:bodyPr>
          <a:lstStyle/>
          <a:p>
            <a:r>
              <a:rPr kumimoji="1" lang="en-US" altLang="ja-JP" dirty="0" smtClean="0"/>
              <a:t>Distance = 45.5 m</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lstStyle/>
          <a:p>
            <a:r>
              <a:rPr lang="en-US" altLang="ja-JP" sz="3600"/>
              <a:t>RAS wide band spectra</a:t>
            </a:r>
          </a:p>
        </p:txBody>
      </p:sp>
      <p:sp>
        <p:nvSpPr>
          <p:cNvPr id="18439" name="Rectangle 7"/>
          <p:cNvSpPr>
            <a:spLocks noGrp="1" noChangeArrowheads="1"/>
          </p:cNvSpPr>
          <p:nvPr>
            <p:ph idx="1"/>
          </p:nvPr>
        </p:nvSpPr>
        <p:spPr>
          <a:xfrm>
            <a:off x="457200" y="1341438"/>
            <a:ext cx="8229600" cy="676275"/>
          </a:xfrm>
        </p:spPr>
        <p:txBody>
          <a:bodyPr/>
          <a:lstStyle/>
          <a:p>
            <a:pPr>
              <a:lnSpc>
                <a:spcPct val="90000"/>
              </a:lnSpc>
            </a:pPr>
            <a:r>
              <a:rPr lang="en-US" altLang="ja-JP" sz="1800"/>
              <a:t>Average spectra for about 1 min. during HD-PLC on (red) and off (blue)</a:t>
            </a:r>
          </a:p>
          <a:p>
            <a:pPr>
              <a:lnSpc>
                <a:spcPct val="90000"/>
              </a:lnSpc>
            </a:pPr>
            <a:r>
              <a:rPr lang="en-US" altLang="ja-JP" sz="1800"/>
              <a:t>RBW=10kHz (IR &amp; BL) or 30kHz (DL or ER), Detector mode : sample</a:t>
            </a:r>
          </a:p>
        </p:txBody>
      </p:sp>
      <p:sp>
        <p:nvSpPr>
          <p:cNvPr id="10" name="スライド番号プレースホルダ 9"/>
          <p:cNvSpPr>
            <a:spLocks noGrp="1"/>
          </p:cNvSpPr>
          <p:nvPr>
            <p:ph type="sldNum" sz="quarter" idx="12"/>
          </p:nvPr>
        </p:nvSpPr>
        <p:spPr/>
        <p:txBody>
          <a:bodyPr/>
          <a:lstStyle/>
          <a:p>
            <a:pPr>
              <a:defRPr/>
            </a:pPr>
            <a:fld id="{5FC65B6F-8652-4B37-8ACC-9231EEF4EF53}" type="slidenum">
              <a:rPr lang="en-US" altLang="ja-JP" smtClean="0"/>
              <a:pPr>
                <a:defRPr/>
              </a:pPr>
              <a:t>21</a:t>
            </a:fld>
            <a:endParaRPr lang="en-US" altLang="ja-JP"/>
          </a:p>
        </p:txBody>
      </p:sp>
      <p:pic>
        <p:nvPicPr>
          <p:cNvPr id="18441" name="Picture 9"/>
          <p:cNvPicPr>
            <a:picLocks noChangeAspect="1" noChangeArrowheads="1"/>
          </p:cNvPicPr>
          <p:nvPr/>
        </p:nvPicPr>
        <p:blipFill>
          <a:blip r:embed="rId2" cstate="print"/>
          <a:srcRect r="30855" b="31117"/>
          <a:stretch>
            <a:fillRect/>
          </a:stretch>
        </p:blipFill>
        <p:spPr bwMode="auto">
          <a:xfrm>
            <a:off x="-180975" y="4206875"/>
            <a:ext cx="4840288" cy="2390775"/>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3" cstate="print"/>
          <a:srcRect r="30833" b="31117"/>
          <a:stretch>
            <a:fillRect/>
          </a:stretch>
        </p:blipFill>
        <p:spPr bwMode="auto">
          <a:xfrm>
            <a:off x="-180975" y="2133600"/>
            <a:ext cx="4846638" cy="2392363"/>
          </a:xfrm>
          <a:prstGeom prst="rect">
            <a:avLst/>
          </a:prstGeom>
          <a:noFill/>
          <a:ln w="9525">
            <a:noFill/>
            <a:miter lim="800000"/>
            <a:headEnd/>
            <a:tailEnd/>
          </a:ln>
          <a:effectLst/>
        </p:spPr>
      </p:pic>
      <p:pic>
        <p:nvPicPr>
          <p:cNvPr id="18443" name="Picture 11"/>
          <p:cNvPicPr>
            <a:picLocks noChangeAspect="1" noChangeArrowheads="1"/>
          </p:cNvPicPr>
          <p:nvPr/>
        </p:nvPicPr>
        <p:blipFill>
          <a:blip r:embed="rId4" cstate="print"/>
          <a:srcRect r="30833" b="31117"/>
          <a:stretch>
            <a:fillRect/>
          </a:stretch>
        </p:blipFill>
        <p:spPr bwMode="auto">
          <a:xfrm>
            <a:off x="4335463" y="2117725"/>
            <a:ext cx="4845050" cy="2390775"/>
          </a:xfrm>
          <a:prstGeom prst="rect">
            <a:avLst/>
          </a:prstGeom>
          <a:noFill/>
          <a:ln w="9525">
            <a:noFill/>
            <a:miter lim="800000"/>
            <a:headEnd/>
            <a:tailEnd/>
          </a:ln>
          <a:effectLst/>
        </p:spPr>
      </p:pic>
      <p:pic>
        <p:nvPicPr>
          <p:cNvPr id="18444" name="Picture 12"/>
          <p:cNvPicPr>
            <a:picLocks noChangeAspect="1" noChangeArrowheads="1"/>
          </p:cNvPicPr>
          <p:nvPr/>
        </p:nvPicPr>
        <p:blipFill>
          <a:blip r:embed="rId5" cstate="print"/>
          <a:srcRect r="30855" b="31117"/>
          <a:stretch>
            <a:fillRect/>
          </a:stretch>
        </p:blipFill>
        <p:spPr bwMode="auto">
          <a:xfrm>
            <a:off x="4356100" y="4149725"/>
            <a:ext cx="4840288" cy="2390775"/>
          </a:xfrm>
          <a:prstGeom prst="rect">
            <a:avLst/>
          </a:prstGeom>
          <a:noFill/>
          <a:ln w="9525">
            <a:noFill/>
            <a:miter lim="800000"/>
            <a:headEnd/>
            <a:tailEnd/>
          </a:ln>
          <a:effectLst/>
        </p:spPr>
      </p:pic>
      <p:sp>
        <p:nvSpPr>
          <p:cNvPr id="9" name="日付プレースホルダ 8"/>
          <p:cNvSpPr>
            <a:spLocks noGrp="1"/>
          </p:cNvSpPr>
          <p:nvPr>
            <p:ph type="dt" sz="half" idx="10"/>
          </p:nvPr>
        </p:nvSpPr>
        <p:spPr/>
        <p:txBody>
          <a:bodyPr/>
          <a:lstStyle/>
          <a:p>
            <a:pPr>
              <a:defRPr/>
            </a:pPr>
            <a:r>
              <a:rPr lang="en-US" altLang="ja-JP" smtClean="0"/>
              <a:t>2010/6/3</a:t>
            </a:r>
            <a:endParaRPr lang="en-US" altLang="ja-JP"/>
          </a:p>
        </p:txBody>
      </p:sp>
      <p:sp>
        <p:nvSpPr>
          <p:cNvPr id="11" name="フッター プレースホルダ 10"/>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12" name="テキスト ボックス 11"/>
          <p:cNvSpPr txBox="1"/>
          <p:nvPr/>
        </p:nvSpPr>
        <p:spPr>
          <a:xfrm>
            <a:off x="3689131" y="2706413"/>
            <a:ext cx="633507" cy="369332"/>
          </a:xfrm>
          <a:prstGeom prst="rect">
            <a:avLst/>
          </a:prstGeom>
          <a:noFill/>
        </p:spPr>
        <p:txBody>
          <a:bodyPr wrap="none" rtlCol="0">
            <a:spAutoFit/>
          </a:bodyPr>
          <a:lstStyle/>
          <a:p>
            <a:r>
              <a:rPr kumimoji="1" lang="en-US" altLang="ja-JP" dirty="0" smtClean="0"/>
              <a:t>32m</a:t>
            </a:r>
            <a:endParaRPr kumimoji="1" lang="ja-JP" altLang="en-US" dirty="0"/>
          </a:p>
        </p:txBody>
      </p:sp>
      <p:sp>
        <p:nvSpPr>
          <p:cNvPr id="13" name="テキスト ボックス 12"/>
          <p:cNvSpPr txBox="1"/>
          <p:nvPr/>
        </p:nvSpPr>
        <p:spPr>
          <a:xfrm>
            <a:off x="3496771" y="4782206"/>
            <a:ext cx="825867" cy="369332"/>
          </a:xfrm>
          <a:prstGeom prst="rect">
            <a:avLst/>
          </a:prstGeom>
          <a:noFill/>
        </p:spPr>
        <p:txBody>
          <a:bodyPr wrap="none" rtlCol="0">
            <a:spAutoFit/>
          </a:bodyPr>
          <a:lstStyle/>
          <a:p>
            <a:r>
              <a:rPr kumimoji="1" lang="en-US" altLang="ja-JP" dirty="0" smtClean="0"/>
              <a:t>45.5m</a:t>
            </a:r>
            <a:endParaRPr kumimoji="1" lang="ja-JP" altLang="en-US" dirty="0"/>
          </a:p>
        </p:txBody>
      </p:sp>
      <p:sp>
        <p:nvSpPr>
          <p:cNvPr id="14" name="テキスト ボックス 13"/>
          <p:cNvSpPr txBox="1"/>
          <p:nvPr/>
        </p:nvSpPr>
        <p:spPr>
          <a:xfrm>
            <a:off x="8232775" y="2706413"/>
            <a:ext cx="633507" cy="369332"/>
          </a:xfrm>
          <a:prstGeom prst="rect">
            <a:avLst/>
          </a:prstGeom>
          <a:noFill/>
        </p:spPr>
        <p:txBody>
          <a:bodyPr wrap="none" rtlCol="0">
            <a:spAutoFit/>
          </a:bodyPr>
          <a:lstStyle/>
          <a:p>
            <a:r>
              <a:rPr lang="en-US" altLang="ja-JP" dirty="0" smtClean="0"/>
              <a:t>6</a:t>
            </a:r>
            <a:r>
              <a:rPr kumimoji="1" lang="en-US" altLang="ja-JP" dirty="0" smtClean="0"/>
              <a:t>2m</a:t>
            </a:r>
            <a:endParaRPr kumimoji="1" lang="ja-JP" altLang="en-US" dirty="0"/>
          </a:p>
        </p:txBody>
      </p:sp>
      <p:sp>
        <p:nvSpPr>
          <p:cNvPr id="15" name="テキスト ボックス 14"/>
          <p:cNvSpPr txBox="1"/>
          <p:nvPr/>
        </p:nvSpPr>
        <p:spPr>
          <a:xfrm>
            <a:off x="8040415" y="4782206"/>
            <a:ext cx="825867" cy="369332"/>
          </a:xfrm>
          <a:prstGeom prst="rect">
            <a:avLst/>
          </a:prstGeom>
          <a:noFill/>
        </p:spPr>
        <p:txBody>
          <a:bodyPr wrap="none" rtlCol="0">
            <a:spAutoFit/>
          </a:bodyPr>
          <a:lstStyle/>
          <a:p>
            <a:r>
              <a:rPr lang="en-US" altLang="ja-JP" dirty="0" smtClean="0"/>
              <a:t>94</a:t>
            </a:r>
            <a:r>
              <a:rPr kumimoji="1" lang="en-US" altLang="ja-JP" dirty="0" smtClean="0"/>
              <a:t>.5m</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a:blip r:embed="rId2" cstate="print"/>
          <a:srcRect r="28976" b="29759"/>
          <a:stretch>
            <a:fillRect/>
          </a:stretch>
        </p:blipFill>
        <p:spPr bwMode="auto">
          <a:xfrm>
            <a:off x="4537075" y="4646613"/>
            <a:ext cx="4498975" cy="2166937"/>
          </a:xfrm>
          <a:prstGeom prst="rect">
            <a:avLst/>
          </a:prstGeom>
          <a:noFill/>
          <a:ln w="9525">
            <a:noFill/>
            <a:miter lim="800000"/>
            <a:headEnd/>
            <a:tailEnd/>
          </a:ln>
          <a:effectLst/>
        </p:spPr>
      </p:pic>
      <p:pic>
        <p:nvPicPr>
          <p:cNvPr id="19473" name="Picture 17"/>
          <p:cNvPicPr>
            <a:picLocks noChangeAspect="1" noChangeArrowheads="1"/>
          </p:cNvPicPr>
          <p:nvPr/>
        </p:nvPicPr>
        <p:blipFill>
          <a:blip r:embed="rId3" cstate="print"/>
          <a:srcRect r="28976" b="29759"/>
          <a:stretch>
            <a:fillRect/>
          </a:stretch>
        </p:blipFill>
        <p:spPr bwMode="auto">
          <a:xfrm>
            <a:off x="179388" y="4646613"/>
            <a:ext cx="4498975" cy="2166937"/>
          </a:xfrm>
          <a:prstGeom prst="rect">
            <a:avLst/>
          </a:prstGeom>
          <a:noFill/>
          <a:ln w="9525">
            <a:noFill/>
            <a:miter lim="800000"/>
            <a:headEnd/>
            <a:tailEnd/>
          </a:ln>
          <a:effectLst/>
        </p:spPr>
      </p:pic>
      <p:pic>
        <p:nvPicPr>
          <p:cNvPr id="19469" name="Picture 13"/>
          <p:cNvPicPr>
            <a:picLocks noChangeAspect="1" noChangeArrowheads="1"/>
          </p:cNvPicPr>
          <p:nvPr/>
        </p:nvPicPr>
        <p:blipFill>
          <a:blip r:embed="rId4" cstate="print"/>
          <a:srcRect r="28976" b="29759"/>
          <a:stretch>
            <a:fillRect/>
          </a:stretch>
        </p:blipFill>
        <p:spPr bwMode="auto">
          <a:xfrm>
            <a:off x="152400" y="2419350"/>
            <a:ext cx="4491038" cy="2162175"/>
          </a:xfrm>
          <a:prstGeom prst="rect">
            <a:avLst/>
          </a:prstGeom>
          <a:noFill/>
          <a:ln w="9525">
            <a:noFill/>
            <a:miter lim="800000"/>
            <a:headEnd/>
            <a:tailEnd/>
          </a:ln>
          <a:effectLst/>
        </p:spPr>
      </p:pic>
      <p:pic>
        <p:nvPicPr>
          <p:cNvPr id="19470" name="Picture 14"/>
          <p:cNvPicPr>
            <a:picLocks noChangeAspect="1" noChangeArrowheads="1"/>
          </p:cNvPicPr>
          <p:nvPr/>
        </p:nvPicPr>
        <p:blipFill>
          <a:blip r:embed="rId5" cstate="print"/>
          <a:srcRect r="28976" b="29759"/>
          <a:stretch>
            <a:fillRect/>
          </a:stretch>
        </p:blipFill>
        <p:spPr bwMode="auto">
          <a:xfrm>
            <a:off x="4464050" y="2414588"/>
            <a:ext cx="4500563" cy="2166937"/>
          </a:xfrm>
          <a:prstGeom prst="rect">
            <a:avLst/>
          </a:prstGeom>
          <a:noFill/>
          <a:ln w="9525">
            <a:noFill/>
            <a:miter lim="800000"/>
            <a:headEnd/>
            <a:tailEnd/>
          </a:ln>
          <a:effectLst/>
        </p:spPr>
      </p:pic>
      <p:sp>
        <p:nvSpPr>
          <p:cNvPr id="19462" name="Rectangle 6"/>
          <p:cNvSpPr>
            <a:spLocks noGrp="1" noChangeArrowheads="1"/>
          </p:cNvSpPr>
          <p:nvPr>
            <p:ph type="title"/>
          </p:nvPr>
        </p:nvSpPr>
        <p:spPr/>
        <p:txBody>
          <a:bodyPr/>
          <a:lstStyle/>
          <a:p>
            <a:r>
              <a:rPr lang="en-US" altLang="ja-JP" sz="3200"/>
              <a:t>RAS spectra around a astronomical band (25.61±0.06MHz)</a:t>
            </a:r>
          </a:p>
        </p:txBody>
      </p:sp>
      <p:sp>
        <p:nvSpPr>
          <p:cNvPr id="19463" name="Rectangle 7"/>
          <p:cNvSpPr>
            <a:spLocks noGrp="1" noChangeArrowheads="1"/>
          </p:cNvSpPr>
          <p:nvPr>
            <p:ph idx="1"/>
          </p:nvPr>
        </p:nvSpPr>
        <p:spPr>
          <a:xfrm>
            <a:off x="457200" y="1528763"/>
            <a:ext cx="8229600" cy="676275"/>
          </a:xfrm>
        </p:spPr>
        <p:txBody>
          <a:bodyPr/>
          <a:lstStyle/>
          <a:p>
            <a:pPr>
              <a:lnSpc>
                <a:spcPct val="80000"/>
              </a:lnSpc>
            </a:pPr>
            <a:r>
              <a:rPr lang="en-US" altLang="ja-JP" sz="1800"/>
              <a:t>Average spectra for about 1 min. during HD-PLC on (red) and off (blue)</a:t>
            </a:r>
          </a:p>
          <a:p>
            <a:pPr>
              <a:lnSpc>
                <a:spcPct val="80000"/>
              </a:lnSpc>
            </a:pPr>
            <a:r>
              <a:rPr lang="en-US" altLang="ja-JP" sz="1800"/>
              <a:t>RBW=10kHz , Detector mode : sample</a:t>
            </a:r>
          </a:p>
        </p:txBody>
      </p:sp>
      <p:sp>
        <p:nvSpPr>
          <p:cNvPr id="19464" name="Text Box 8"/>
          <p:cNvSpPr txBox="1">
            <a:spLocks noChangeArrowheads="1"/>
          </p:cNvSpPr>
          <p:nvPr/>
        </p:nvSpPr>
        <p:spPr bwMode="auto">
          <a:xfrm>
            <a:off x="4859338" y="4594225"/>
            <a:ext cx="4103687" cy="274638"/>
          </a:xfrm>
          <a:prstGeom prst="rect">
            <a:avLst/>
          </a:prstGeom>
          <a:noFill/>
          <a:ln w="9525">
            <a:noFill/>
            <a:miter lim="800000"/>
            <a:headEnd/>
            <a:tailEnd/>
          </a:ln>
          <a:effectLst/>
        </p:spPr>
        <p:txBody>
          <a:bodyPr>
            <a:spAutoFit/>
          </a:bodyPr>
          <a:lstStyle/>
          <a:p>
            <a:r>
              <a:rPr lang="en-US" altLang="ja-JP" sz="1200"/>
              <a:t>On: -97.7±0.6dB / Off: -90.0±0.7dB (</a:t>
            </a:r>
            <a:r>
              <a:rPr lang="en-US" altLang="ja-JP" sz="1200">
                <a:solidFill>
                  <a:srgbClr val="FF0000"/>
                </a:solidFill>
              </a:rPr>
              <a:t>24.67-24.74MHz</a:t>
            </a:r>
            <a:r>
              <a:rPr lang="en-US" altLang="ja-JP" sz="1200"/>
              <a:t>)</a:t>
            </a:r>
          </a:p>
        </p:txBody>
      </p:sp>
      <p:sp>
        <p:nvSpPr>
          <p:cNvPr id="19466" name="Text Box 10"/>
          <p:cNvSpPr txBox="1">
            <a:spLocks noChangeArrowheads="1"/>
          </p:cNvSpPr>
          <p:nvPr/>
        </p:nvSpPr>
        <p:spPr bwMode="auto">
          <a:xfrm>
            <a:off x="4859338" y="2349500"/>
            <a:ext cx="4103687" cy="274638"/>
          </a:xfrm>
          <a:prstGeom prst="rect">
            <a:avLst/>
          </a:prstGeom>
          <a:noFill/>
          <a:ln w="9525">
            <a:noFill/>
            <a:miter lim="800000"/>
            <a:headEnd/>
            <a:tailEnd/>
          </a:ln>
          <a:effectLst/>
        </p:spPr>
        <p:txBody>
          <a:bodyPr>
            <a:spAutoFit/>
          </a:bodyPr>
          <a:lstStyle/>
          <a:p>
            <a:r>
              <a:rPr lang="en-US" altLang="ja-JP" sz="1200"/>
              <a:t>On: -97.5±0.6dB / Off: -98.6±0.6dB (25.61±0.06MHz)</a:t>
            </a:r>
          </a:p>
        </p:txBody>
      </p:sp>
      <p:sp>
        <p:nvSpPr>
          <p:cNvPr id="19467" name="Text Box 11"/>
          <p:cNvSpPr txBox="1">
            <a:spLocks noChangeArrowheads="1"/>
          </p:cNvSpPr>
          <p:nvPr/>
        </p:nvSpPr>
        <p:spPr bwMode="auto">
          <a:xfrm>
            <a:off x="539750" y="2349500"/>
            <a:ext cx="4103688" cy="274638"/>
          </a:xfrm>
          <a:prstGeom prst="rect">
            <a:avLst/>
          </a:prstGeom>
          <a:noFill/>
          <a:ln w="9525">
            <a:noFill/>
            <a:miter lim="800000"/>
            <a:headEnd/>
            <a:tailEnd/>
          </a:ln>
          <a:effectLst/>
        </p:spPr>
        <p:txBody>
          <a:bodyPr>
            <a:spAutoFit/>
          </a:bodyPr>
          <a:lstStyle/>
          <a:p>
            <a:r>
              <a:rPr lang="en-US" altLang="ja-JP" sz="1200"/>
              <a:t>On: -87.4±1.9dB / Off: -93.8±1.5dB (25.61±0.06MHz)</a:t>
            </a:r>
          </a:p>
        </p:txBody>
      </p:sp>
      <p:sp>
        <p:nvSpPr>
          <p:cNvPr id="19468" name="Text Box 12"/>
          <p:cNvSpPr txBox="1">
            <a:spLocks noChangeArrowheads="1"/>
          </p:cNvSpPr>
          <p:nvPr/>
        </p:nvSpPr>
        <p:spPr bwMode="auto">
          <a:xfrm>
            <a:off x="538163" y="4594225"/>
            <a:ext cx="4103687" cy="274638"/>
          </a:xfrm>
          <a:prstGeom prst="rect">
            <a:avLst/>
          </a:prstGeom>
          <a:noFill/>
          <a:ln w="9525">
            <a:noFill/>
            <a:miter lim="800000"/>
            <a:headEnd/>
            <a:tailEnd/>
          </a:ln>
          <a:effectLst/>
        </p:spPr>
        <p:txBody>
          <a:bodyPr>
            <a:spAutoFit/>
          </a:bodyPr>
          <a:lstStyle/>
          <a:p>
            <a:r>
              <a:rPr lang="en-US" altLang="ja-JP" sz="1200"/>
              <a:t>On: -94.7±0.8dB / Off: -97.5±0.6dB (25.55 – 25.62MHz)</a:t>
            </a:r>
          </a:p>
        </p:txBody>
      </p:sp>
      <p:sp>
        <p:nvSpPr>
          <p:cNvPr id="16" name="テキスト ボックス 15"/>
          <p:cNvSpPr txBox="1"/>
          <p:nvPr/>
        </p:nvSpPr>
        <p:spPr>
          <a:xfrm>
            <a:off x="3794231" y="2107343"/>
            <a:ext cx="825867" cy="369332"/>
          </a:xfrm>
          <a:prstGeom prst="rect">
            <a:avLst/>
          </a:prstGeom>
          <a:noFill/>
        </p:spPr>
        <p:txBody>
          <a:bodyPr wrap="none" rtlCol="0">
            <a:spAutoFit/>
          </a:bodyPr>
          <a:lstStyle/>
          <a:p>
            <a:r>
              <a:rPr lang="en-US" altLang="ja-JP" dirty="0" smtClean="0"/>
              <a:t>45.5</a:t>
            </a:r>
            <a:r>
              <a:rPr kumimoji="1" lang="en-US" altLang="ja-JP" dirty="0" smtClean="0"/>
              <a:t>m</a:t>
            </a:r>
            <a:endParaRPr kumimoji="1" lang="ja-JP" altLang="en-US" dirty="0"/>
          </a:p>
        </p:txBody>
      </p:sp>
      <p:sp>
        <p:nvSpPr>
          <p:cNvPr id="17" name="テキスト ボックス 16"/>
          <p:cNvSpPr txBox="1"/>
          <p:nvPr/>
        </p:nvSpPr>
        <p:spPr>
          <a:xfrm>
            <a:off x="4074821" y="4340786"/>
            <a:ext cx="633507" cy="369332"/>
          </a:xfrm>
          <a:prstGeom prst="rect">
            <a:avLst/>
          </a:prstGeom>
          <a:noFill/>
        </p:spPr>
        <p:txBody>
          <a:bodyPr wrap="none" rtlCol="0">
            <a:spAutoFit/>
          </a:bodyPr>
          <a:lstStyle/>
          <a:p>
            <a:r>
              <a:rPr lang="en-US" altLang="ja-JP" dirty="0" smtClean="0"/>
              <a:t>62</a:t>
            </a:r>
            <a:r>
              <a:rPr kumimoji="1" lang="en-US" altLang="ja-JP" dirty="0" smtClean="0"/>
              <a:t>m</a:t>
            </a:r>
            <a:endParaRPr kumimoji="1" lang="ja-JP" altLang="en-US" dirty="0"/>
          </a:p>
        </p:txBody>
      </p:sp>
      <p:sp>
        <p:nvSpPr>
          <p:cNvPr id="18" name="テキスト ボックス 17"/>
          <p:cNvSpPr txBox="1"/>
          <p:nvPr/>
        </p:nvSpPr>
        <p:spPr>
          <a:xfrm>
            <a:off x="8180225" y="2107343"/>
            <a:ext cx="825867" cy="369332"/>
          </a:xfrm>
          <a:prstGeom prst="rect">
            <a:avLst/>
          </a:prstGeom>
          <a:noFill/>
        </p:spPr>
        <p:txBody>
          <a:bodyPr wrap="none" rtlCol="0">
            <a:spAutoFit/>
          </a:bodyPr>
          <a:lstStyle/>
          <a:p>
            <a:r>
              <a:rPr lang="en-US" altLang="ja-JP" dirty="0" smtClean="0"/>
              <a:t>94.5</a:t>
            </a:r>
            <a:r>
              <a:rPr kumimoji="1" lang="en-US" altLang="ja-JP" dirty="0" smtClean="0"/>
              <a:t>m</a:t>
            </a:r>
            <a:endParaRPr kumimoji="1" lang="ja-JP" altLang="en-US" dirty="0"/>
          </a:p>
        </p:txBody>
      </p:sp>
      <p:sp>
        <p:nvSpPr>
          <p:cNvPr id="19" name="テキスト ボックス 18"/>
          <p:cNvSpPr txBox="1"/>
          <p:nvPr/>
        </p:nvSpPr>
        <p:spPr>
          <a:xfrm>
            <a:off x="8029905" y="4330276"/>
            <a:ext cx="954107" cy="369332"/>
          </a:xfrm>
          <a:prstGeom prst="rect">
            <a:avLst/>
          </a:prstGeom>
          <a:noFill/>
        </p:spPr>
        <p:txBody>
          <a:bodyPr wrap="none" rtlCol="0">
            <a:spAutoFit/>
          </a:bodyPr>
          <a:lstStyle/>
          <a:p>
            <a:r>
              <a:rPr lang="en-US" altLang="ja-JP" dirty="0" smtClean="0"/>
              <a:t>126</a:t>
            </a:r>
            <a:r>
              <a:rPr kumimoji="1" lang="en-US" altLang="ja-JP" dirty="0" smtClean="0"/>
              <a:t>.5m</a:t>
            </a:r>
            <a:endParaRPr kumimoji="1" lang="ja-JP" altLang="en-US" dirty="0"/>
          </a:p>
        </p:txBody>
      </p:sp>
      <p:sp>
        <p:nvSpPr>
          <p:cNvPr id="20" name="スライド番号プレースホルダ 19"/>
          <p:cNvSpPr>
            <a:spLocks noGrp="1"/>
          </p:cNvSpPr>
          <p:nvPr>
            <p:ph type="sldNum" sz="quarter" idx="12"/>
          </p:nvPr>
        </p:nvSpPr>
        <p:spPr/>
        <p:txBody>
          <a:bodyPr/>
          <a:lstStyle/>
          <a:p>
            <a:fld id="{5345EA0B-724A-4AFB-8198-525876FAC17E}" type="slidenum">
              <a:rPr lang="en-US" altLang="ja-JP" smtClean="0"/>
              <a:pPr/>
              <a:t>22</a:t>
            </a:fld>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1">
            <a:normAutofit/>
          </a:bodyPr>
          <a:lstStyle/>
          <a:p>
            <a:r>
              <a:rPr lang="en-US" altLang="ja-JP" dirty="0" smtClean="0"/>
              <a:t>Protection Criteria </a:t>
            </a:r>
            <a:r>
              <a:rPr lang="en-US" altLang="ja-JP" dirty="0" err="1" smtClean="0"/>
              <a:t>vs</a:t>
            </a:r>
            <a:r>
              <a:rPr lang="en-US" altLang="ja-JP" dirty="0" smtClean="0"/>
              <a:t> Leakage</a:t>
            </a:r>
            <a:endParaRPr kumimoji="1" lang="ja-JP" altLang="en-US" dirty="0"/>
          </a:p>
        </p:txBody>
      </p:sp>
      <p:sp>
        <p:nvSpPr>
          <p:cNvPr id="4" name="コンテンツ プレースホルダ 3"/>
          <p:cNvSpPr>
            <a:spLocks noGrp="1"/>
          </p:cNvSpPr>
          <p:nvPr>
            <p:ph sz="half" idx="1"/>
          </p:nvPr>
        </p:nvSpPr>
        <p:spPr>
          <a:xfrm>
            <a:off x="404191" y="1719263"/>
            <a:ext cx="4167809" cy="4411662"/>
          </a:xfrm>
        </p:spPr>
        <p:txBody>
          <a:bodyPr>
            <a:normAutofit lnSpcReduction="10000"/>
          </a:bodyPr>
          <a:lstStyle/>
          <a:p>
            <a:r>
              <a:rPr lang="en-US" altLang="ja-JP" dirty="0" smtClean="0">
                <a:solidFill>
                  <a:schemeClr val="tx1"/>
                </a:solidFill>
              </a:rPr>
              <a:t>System Noise</a:t>
            </a:r>
            <a:br>
              <a:rPr lang="en-US" altLang="ja-JP" dirty="0" smtClean="0">
                <a:solidFill>
                  <a:schemeClr val="tx1"/>
                </a:solidFill>
              </a:rPr>
            </a:br>
            <a:r>
              <a:rPr lang="ja-JP" altLang="en-US" dirty="0" smtClean="0">
                <a:solidFill>
                  <a:schemeClr val="tx1"/>
                </a:solidFill>
              </a:rPr>
              <a:t>＝</a:t>
            </a:r>
            <a:r>
              <a:rPr lang="en-US" altLang="ja-JP" dirty="0" smtClean="0">
                <a:solidFill>
                  <a:schemeClr val="tx1"/>
                </a:solidFill>
              </a:rPr>
              <a:t>BG (Gal.) noise</a:t>
            </a:r>
            <a:br>
              <a:rPr lang="en-US" altLang="ja-JP" dirty="0" smtClean="0">
                <a:solidFill>
                  <a:schemeClr val="tx1"/>
                </a:solidFill>
              </a:rPr>
            </a:br>
            <a:r>
              <a:rPr lang="en-US" altLang="ja-JP" dirty="0" smtClean="0">
                <a:solidFill>
                  <a:schemeClr val="tx1"/>
                </a:solidFill>
              </a:rPr>
              <a:t>+ Rx noise (NF=1.5 dB)</a:t>
            </a:r>
            <a:br>
              <a:rPr lang="en-US" altLang="ja-JP" dirty="0" smtClean="0">
                <a:solidFill>
                  <a:schemeClr val="tx1"/>
                </a:solidFill>
              </a:rPr>
            </a:br>
            <a:r>
              <a:rPr lang="ja-JP" altLang="en-US" dirty="0" smtClean="0">
                <a:solidFill>
                  <a:schemeClr val="tx1"/>
                </a:solidFill>
              </a:rPr>
              <a:t>＝</a:t>
            </a:r>
            <a:r>
              <a:rPr lang="en-US" altLang="ja-JP" dirty="0" smtClean="0">
                <a:solidFill>
                  <a:schemeClr val="tx1"/>
                </a:solidFill>
              </a:rPr>
              <a:t>15,000 + 120 </a:t>
            </a:r>
            <a:br>
              <a:rPr lang="en-US" altLang="ja-JP" dirty="0" smtClean="0">
                <a:solidFill>
                  <a:schemeClr val="tx1"/>
                </a:solidFill>
              </a:rPr>
            </a:br>
            <a:r>
              <a:rPr lang="ja-JP" altLang="en-US" dirty="0" smtClean="0">
                <a:solidFill>
                  <a:schemeClr val="tx1"/>
                </a:solidFill>
              </a:rPr>
              <a:t>＝</a:t>
            </a:r>
            <a:r>
              <a:rPr lang="en-US" altLang="ja-JP" dirty="0" smtClean="0">
                <a:solidFill>
                  <a:schemeClr val="tx1"/>
                </a:solidFill>
              </a:rPr>
              <a:t>15,120 K</a:t>
            </a:r>
            <a:br>
              <a:rPr lang="en-US" altLang="ja-JP" dirty="0" smtClean="0">
                <a:solidFill>
                  <a:schemeClr val="tx1"/>
                </a:solidFill>
              </a:rPr>
            </a:br>
            <a:endParaRPr lang="en-US" altLang="ja-JP" dirty="0" smtClean="0">
              <a:solidFill>
                <a:schemeClr val="tx1"/>
              </a:solidFill>
            </a:endParaRPr>
          </a:p>
          <a:p>
            <a:r>
              <a:rPr kumimoji="1" lang="en-US" altLang="ja-JP" dirty="0" smtClean="0">
                <a:solidFill>
                  <a:schemeClr val="tx1"/>
                </a:solidFill>
              </a:rPr>
              <a:t>Criteria for 2000 sec </a:t>
            </a:r>
            <a:r>
              <a:rPr kumimoji="1" lang="en-US" altLang="ja-JP" dirty="0" err="1" smtClean="0">
                <a:solidFill>
                  <a:schemeClr val="tx1"/>
                </a:solidFill>
              </a:rPr>
              <a:t>integ</a:t>
            </a:r>
            <a:r>
              <a:rPr kumimoji="1" lang="en-US" altLang="ja-JP" dirty="0" smtClean="0">
                <a:solidFill>
                  <a:schemeClr val="tx1"/>
                </a:solidFill>
              </a:rPr>
              <a:t>. time</a:t>
            </a:r>
            <a:r>
              <a:rPr kumimoji="1" lang="ja-JP" altLang="en-US" dirty="0" smtClean="0">
                <a:solidFill>
                  <a:schemeClr val="tx1"/>
                </a:solidFill>
              </a:rPr>
              <a:t> ＝ </a:t>
            </a:r>
            <a:r>
              <a:rPr kumimoji="1" lang="en-US" altLang="ja-JP" dirty="0" smtClean="0">
                <a:solidFill>
                  <a:schemeClr val="tx1"/>
                </a:solidFill>
              </a:rPr>
              <a:t>97.6 </a:t>
            </a:r>
            <a:r>
              <a:rPr kumimoji="1" lang="en-US" altLang="ja-JP" dirty="0" err="1" smtClean="0">
                <a:solidFill>
                  <a:schemeClr val="tx1"/>
                </a:solidFill>
              </a:rPr>
              <a:t>mK</a:t>
            </a:r>
            <a:endParaRPr kumimoji="1" lang="ja-JP" altLang="en-US" dirty="0">
              <a:solidFill>
                <a:schemeClr val="tx1"/>
              </a:solidFill>
            </a:endParaRPr>
          </a:p>
        </p:txBody>
      </p:sp>
      <p:graphicFrame>
        <p:nvGraphicFramePr>
          <p:cNvPr id="6" name="コンテンツ プレースホルダ 5"/>
          <p:cNvGraphicFramePr>
            <a:graphicFrameLocks noGrp="1"/>
          </p:cNvGraphicFramePr>
          <p:nvPr>
            <p:ph sz="half" idx="2"/>
          </p:nvPr>
        </p:nvGraphicFramePr>
        <p:xfrm>
          <a:off x="4502427" y="2421622"/>
          <a:ext cx="4495799" cy="2704445"/>
        </p:xfrm>
        <a:graphic>
          <a:graphicData uri="http://schemas.openxmlformats.org/drawingml/2006/table">
            <a:tbl>
              <a:tblPr firstRow="1" bandRow="1">
                <a:tableStyleId>{16D9F66E-5EB9-4882-86FB-DCBF35E3C3E4}</a:tableStyleId>
              </a:tblPr>
              <a:tblGrid>
                <a:gridCol w="668718"/>
                <a:gridCol w="987242"/>
                <a:gridCol w="1276082"/>
                <a:gridCol w="1563757"/>
              </a:tblGrid>
              <a:tr h="878169">
                <a:tc>
                  <a:txBody>
                    <a:bodyPr/>
                    <a:lstStyle/>
                    <a:p>
                      <a:pPr algn="ctr"/>
                      <a:r>
                        <a:rPr kumimoji="1" lang="en-US" altLang="ja-JP" sz="2000" dirty="0" smtClean="0"/>
                        <a:t>Ant.</a:t>
                      </a:r>
                      <a:endParaRPr kumimoji="1" lang="ja-JP" altLang="en-US" sz="2000" dirty="0"/>
                    </a:p>
                  </a:txBody>
                  <a:tcPr anchor="ctr"/>
                </a:tc>
                <a:tc>
                  <a:txBody>
                    <a:bodyPr/>
                    <a:lstStyle/>
                    <a:p>
                      <a:pPr algn="ctr"/>
                      <a:r>
                        <a:rPr kumimoji="1" lang="en-US" altLang="ja-JP" sz="2000" dirty="0" smtClean="0"/>
                        <a:t>D</a:t>
                      </a:r>
                      <a:br>
                        <a:rPr kumimoji="1" lang="en-US" altLang="ja-JP" sz="2000" dirty="0" smtClean="0"/>
                      </a:br>
                      <a:r>
                        <a:rPr kumimoji="1" lang="en-US" altLang="ja-JP" sz="2000" dirty="0" smtClean="0"/>
                        <a:t>[m]</a:t>
                      </a:r>
                      <a:endParaRPr kumimoji="1" lang="ja-JP" altLang="en-US" sz="2000" dirty="0"/>
                    </a:p>
                  </a:txBody>
                  <a:tcPr anchor="ctr"/>
                </a:tc>
                <a:tc>
                  <a:txBody>
                    <a:bodyPr/>
                    <a:lstStyle/>
                    <a:p>
                      <a:pPr algn="ctr"/>
                      <a:r>
                        <a:rPr kumimoji="1" lang="en-US" altLang="ja-JP" sz="2000" dirty="0" smtClean="0"/>
                        <a:t>Leakage</a:t>
                      </a:r>
                      <a:br>
                        <a:rPr kumimoji="1" lang="en-US" altLang="ja-JP" sz="2000" dirty="0" smtClean="0"/>
                      </a:br>
                      <a:r>
                        <a:rPr kumimoji="1" lang="en-US" altLang="ja-JP" sz="2000" dirty="0" smtClean="0"/>
                        <a:t>[K]</a:t>
                      </a:r>
                      <a:endParaRPr kumimoji="1" lang="ja-JP" altLang="en-US" sz="2000" dirty="0"/>
                    </a:p>
                  </a:txBody>
                  <a:tcPr anchor="ctr"/>
                </a:tc>
                <a:tc>
                  <a:txBody>
                    <a:bodyPr/>
                    <a:lstStyle/>
                    <a:p>
                      <a:pPr algn="ctr"/>
                      <a:r>
                        <a:rPr kumimoji="1" lang="en-US" altLang="ja-JP" sz="2000" dirty="0" smtClean="0"/>
                        <a:t>Ratio</a:t>
                      </a:r>
                      <a:endParaRPr kumimoji="1" lang="ja-JP" altLang="en-US" sz="2000" dirty="0"/>
                    </a:p>
                  </a:txBody>
                  <a:tcPr anchor="ctr"/>
                </a:tc>
              </a:tr>
              <a:tr h="456569">
                <a:tc>
                  <a:txBody>
                    <a:bodyPr/>
                    <a:lstStyle/>
                    <a:p>
                      <a:pPr algn="ctr"/>
                      <a:r>
                        <a:rPr kumimoji="1" lang="en-US" altLang="ja-JP" sz="2000" dirty="0" smtClean="0"/>
                        <a:t>AL</a:t>
                      </a:r>
                      <a:endParaRPr kumimoji="1" lang="ja-JP" altLang="en-US" sz="2000" dirty="0"/>
                    </a:p>
                  </a:txBody>
                  <a:tcPr/>
                </a:tc>
                <a:tc>
                  <a:txBody>
                    <a:bodyPr/>
                    <a:lstStyle/>
                    <a:p>
                      <a:pPr algn="r"/>
                      <a:r>
                        <a:rPr kumimoji="1" lang="en-US" altLang="ja-JP" sz="2000" dirty="0" smtClean="0"/>
                        <a:t>126.5</a:t>
                      </a:r>
                      <a:endParaRPr kumimoji="1" lang="ja-JP" altLang="en-US" sz="2000" dirty="0"/>
                    </a:p>
                  </a:txBody>
                  <a:tcPr/>
                </a:tc>
                <a:tc>
                  <a:txBody>
                    <a:bodyPr/>
                    <a:lstStyle/>
                    <a:p>
                      <a:pPr algn="r"/>
                      <a:r>
                        <a:rPr kumimoji="1" lang="en-US" altLang="ja-JP" sz="2000" dirty="0" smtClean="0"/>
                        <a:t>5,276</a:t>
                      </a:r>
                      <a:endParaRPr kumimoji="1" lang="ja-JP" altLang="en-US" sz="2000" dirty="0"/>
                    </a:p>
                  </a:txBody>
                  <a:tcPr/>
                </a:tc>
                <a:tc>
                  <a:txBody>
                    <a:bodyPr/>
                    <a:lstStyle/>
                    <a:p>
                      <a:pPr algn="r"/>
                      <a:r>
                        <a:rPr kumimoji="1" lang="en-US" altLang="ja-JP" sz="2000" dirty="0" smtClean="0"/>
                        <a:t>5.4</a:t>
                      </a:r>
                      <a:r>
                        <a:rPr kumimoji="1" lang="en-US" altLang="ja-JP" sz="2000" baseline="0" dirty="0" smtClean="0"/>
                        <a:t> x 10(4)</a:t>
                      </a:r>
                      <a:endParaRPr kumimoji="1" lang="ja-JP" altLang="en-US" sz="2000" dirty="0"/>
                    </a:p>
                  </a:txBody>
                  <a:tcPr/>
                </a:tc>
              </a:tr>
              <a:tr h="456569">
                <a:tc>
                  <a:txBody>
                    <a:bodyPr/>
                    <a:lstStyle/>
                    <a:p>
                      <a:pPr algn="ctr"/>
                      <a:r>
                        <a:rPr kumimoji="1" lang="en-US" altLang="ja-JP" sz="2000" dirty="0" smtClean="0"/>
                        <a:t>ER</a:t>
                      </a:r>
                      <a:endParaRPr kumimoji="1" lang="ja-JP" altLang="en-US" sz="2000" dirty="0"/>
                    </a:p>
                  </a:txBody>
                  <a:tcPr/>
                </a:tc>
                <a:tc>
                  <a:txBody>
                    <a:bodyPr/>
                    <a:lstStyle/>
                    <a:p>
                      <a:pPr algn="r"/>
                      <a:r>
                        <a:rPr kumimoji="1" lang="en-US" altLang="ja-JP" sz="2000" dirty="0" smtClean="0"/>
                        <a:t>94.5</a:t>
                      </a:r>
                      <a:endParaRPr kumimoji="1" lang="ja-JP" altLang="en-US" sz="2000" dirty="0"/>
                    </a:p>
                  </a:txBody>
                  <a:tcPr/>
                </a:tc>
                <a:tc>
                  <a:txBody>
                    <a:bodyPr/>
                    <a:lstStyle/>
                    <a:p>
                      <a:pPr algn="r"/>
                      <a:r>
                        <a:rPr kumimoji="1" lang="en-US" altLang="ja-JP" sz="2000" dirty="0" smtClean="0"/>
                        <a:t>4,358</a:t>
                      </a:r>
                      <a:endParaRPr kumimoji="1" lang="ja-JP" altLang="en-US" sz="2000" dirty="0"/>
                    </a:p>
                  </a:txBody>
                  <a:tcPr/>
                </a:tc>
                <a:tc>
                  <a:txBody>
                    <a:bodyPr/>
                    <a:lstStyle/>
                    <a:p>
                      <a:pPr algn="r"/>
                      <a:r>
                        <a:rPr kumimoji="1" lang="en-US" altLang="ja-JP" sz="2000" dirty="0" smtClean="0"/>
                        <a:t>4.4</a:t>
                      </a:r>
                      <a:r>
                        <a:rPr kumimoji="1" lang="en-US" altLang="ja-JP" sz="2000" baseline="0" dirty="0" smtClean="0"/>
                        <a:t> x 10(4)</a:t>
                      </a:r>
                      <a:endParaRPr kumimoji="1" lang="ja-JP" altLang="en-US" sz="2000" dirty="0"/>
                    </a:p>
                  </a:txBody>
                  <a:tcPr/>
                </a:tc>
              </a:tr>
              <a:tr h="456569">
                <a:tc>
                  <a:txBody>
                    <a:bodyPr/>
                    <a:lstStyle/>
                    <a:p>
                      <a:pPr algn="ctr"/>
                      <a:r>
                        <a:rPr kumimoji="1" lang="en-US" altLang="ja-JP" sz="2000" dirty="0" smtClean="0"/>
                        <a:t>DL</a:t>
                      </a:r>
                      <a:endParaRPr kumimoji="1" lang="ja-JP" altLang="en-US" sz="2000" dirty="0"/>
                    </a:p>
                  </a:txBody>
                  <a:tcPr/>
                </a:tc>
                <a:tc>
                  <a:txBody>
                    <a:bodyPr/>
                    <a:lstStyle/>
                    <a:p>
                      <a:pPr algn="r"/>
                      <a:r>
                        <a:rPr kumimoji="1" lang="en-US" altLang="ja-JP" sz="2000" dirty="0" smtClean="0"/>
                        <a:t>62.0</a:t>
                      </a:r>
                      <a:endParaRPr kumimoji="1" lang="ja-JP" altLang="en-US" sz="2000" dirty="0"/>
                    </a:p>
                  </a:txBody>
                  <a:tcPr/>
                </a:tc>
                <a:tc>
                  <a:txBody>
                    <a:bodyPr/>
                    <a:lstStyle/>
                    <a:p>
                      <a:pPr algn="r"/>
                      <a:r>
                        <a:rPr kumimoji="1" lang="en-US" altLang="ja-JP" sz="2000" dirty="0" smtClean="0"/>
                        <a:t>13,690</a:t>
                      </a:r>
                      <a:endParaRPr kumimoji="1" lang="ja-JP" altLang="en-US" sz="2000" dirty="0"/>
                    </a:p>
                  </a:txBody>
                  <a:tcPr/>
                </a:tc>
                <a:tc>
                  <a:txBody>
                    <a:bodyPr/>
                    <a:lstStyle/>
                    <a:p>
                      <a:pPr algn="r"/>
                      <a:r>
                        <a:rPr kumimoji="1" lang="en-US" altLang="ja-JP" sz="2000" dirty="0" smtClean="0"/>
                        <a:t>1.4</a:t>
                      </a:r>
                      <a:r>
                        <a:rPr kumimoji="1" lang="en-US" altLang="ja-JP" sz="2000" baseline="0" dirty="0" smtClean="0"/>
                        <a:t> x 10(5)</a:t>
                      </a:r>
                      <a:endParaRPr kumimoji="1" lang="ja-JP" altLang="en-US" sz="2000" dirty="0"/>
                    </a:p>
                  </a:txBody>
                  <a:tcPr/>
                </a:tc>
              </a:tr>
              <a:tr h="456569">
                <a:tc>
                  <a:txBody>
                    <a:bodyPr/>
                    <a:lstStyle/>
                    <a:p>
                      <a:pPr algn="ctr"/>
                      <a:r>
                        <a:rPr kumimoji="1" lang="en-US" altLang="ja-JP" sz="2000" dirty="0" smtClean="0"/>
                        <a:t>BL</a:t>
                      </a:r>
                      <a:endParaRPr kumimoji="1" lang="ja-JP" altLang="en-US" sz="2000" dirty="0"/>
                    </a:p>
                  </a:txBody>
                  <a:tcPr/>
                </a:tc>
                <a:tc>
                  <a:txBody>
                    <a:bodyPr/>
                    <a:lstStyle/>
                    <a:p>
                      <a:pPr algn="r"/>
                      <a:r>
                        <a:rPr kumimoji="1" lang="en-US" altLang="ja-JP" sz="2000" dirty="0" smtClean="0"/>
                        <a:t>45.5</a:t>
                      </a:r>
                      <a:endParaRPr kumimoji="1" lang="ja-JP" altLang="en-US" sz="2000" dirty="0"/>
                    </a:p>
                  </a:txBody>
                  <a:tcPr/>
                </a:tc>
                <a:tc>
                  <a:txBody>
                    <a:bodyPr/>
                    <a:lstStyle/>
                    <a:p>
                      <a:pPr algn="r"/>
                      <a:r>
                        <a:rPr kumimoji="1" lang="en-US" altLang="ja-JP" sz="2000" dirty="0" smtClean="0"/>
                        <a:t>50,880</a:t>
                      </a:r>
                      <a:endParaRPr kumimoji="1" lang="ja-JP" altLang="en-US" sz="2000" dirty="0"/>
                    </a:p>
                  </a:txBody>
                  <a:tcPr/>
                </a:tc>
                <a:tc>
                  <a:txBody>
                    <a:bodyPr/>
                    <a:lstStyle/>
                    <a:p>
                      <a:pPr algn="r"/>
                      <a:r>
                        <a:rPr kumimoji="1" lang="en-US" altLang="ja-JP" sz="2000" dirty="0" smtClean="0"/>
                        <a:t>5.2 x 10(5)</a:t>
                      </a:r>
                      <a:endParaRPr kumimoji="1" lang="ja-JP" altLang="en-US" sz="2000" dirty="0"/>
                    </a:p>
                  </a:txBody>
                  <a:tcPr/>
                </a:tc>
              </a:tr>
            </a:tbl>
          </a:graphicData>
        </a:graphic>
      </p:graphicFrame>
      <p:sp>
        <p:nvSpPr>
          <p:cNvPr id="7" name="日付プレースホルダ 6"/>
          <p:cNvSpPr>
            <a:spLocks noGrp="1"/>
          </p:cNvSpPr>
          <p:nvPr>
            <p:ph type="dt" sz="half" idx="10"/>
          </p:nvPr>
        </p:nvSpPr>
        <p:spPr/>
        <p:txBody>
          <a:bodyPr/>
          <a:lstStyle/>
          <a:p>
            <a:pPr>
              <a:defRPr/>
            </a:pPr>
            <a:r>
              <a:rPr lang="en-US" altLang="ja-JP" smtClean="0"/>
              <a:t>2010/6/3</a:t>
            </a:r>
            <a:endParaRPr lang="en-US" altLang="ja-JP"/>
          </a:p>
        </p:txBody>
      </p:sp>
      <p:sp>
        <p:nvSpPr>
          <p:cNvPr id="8" name="フッター プレースホルダ 7"/>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9" name="スライド番号プレースホルダ 8"/>
          <p:cNvSpPr>
            <a:spLocks noGrp="1"/>
          </p:cNvSpPr>
          <p:nvPr>
            <p:ph type="sldNum" sz="quarter" idx="12"/>
          </p:nvPr>
        </p:nvSpPr>
        <p:spPr/>
        <p:txBody>
          <a:bodyPr/>
          <a:lstStyle/>
          <a:p>
            <a:pPr>
              <a:defRPr/>
            </a:pPr>
            <a:fld id="{01E1AA9B-DD83-4290-92C9-880C55122D68}" type="slidenum">
              <a:rPr lang="en-US" altLang="ja-JP" smtClean="0"/>
              <a:pPr>
                <a:defRPr/>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chor="ctr" anchorCtr="1">
            <a:normAutofit/>
          </a:bodyPr>
          <a:lstStyle/>
          <a:p>
            <a:r>
              <a:rPr lang="en-US" altLang="ja-JP" dirty="0" smtClean="0"/>
              <a:t>How can we avoid disturbance </a:t>
            </a:r>
            <a:br>
              <a:rPr lang="en-US" altLang="ja-JP" dirty="0" smtClean="0"/>
            </a:br>
            <a:r>
              <a:rPr lang="en-US" altLang="ja-JP" dirty="0" smtClean="0"/>
              <a:t>from PLTs</a:t>
            </a:r>
            <a:r>
              <a:rPr kumimoji="1" lang="en-US" altLang="ja-JP" dirty="0" smtClean="0"/>
              <a:t>?</a:t>
            </a:r>
            <a:endParaRPr kumimoji="1" lang="ja-JP" altLang="en-US" dirty="0"/>
          </a:p>
        </p:txBody>
      </p:sp>
      <p:sp>
        <p:nvSpPr>
          <p:cNvPr id="4" name="コンテンツ プレースホルダ 3"/>
          <p:cNvSpPr>
            <a:spLocks noGrp="1"/>
          </p:cNvSpPr>
          <p:nvPr>
            <p:ph idx="1"/>
          </p:nvPr>
        </p:nvSpPr>
        <p:spPr/>
        <p:txBody>
          <a:bodyPr/>
          <a:lstStyle/>
          <a:p>
            <a:endParaRPr lang="en-US" altLang="ja-JP" dirty="0" smtClean="0"/>
          </a:p>
          <a:p>
            <a:endParaRPr kumimoji="1" lang="en-US" altLang="ja-JP" dirty="0" smtClean="0"/>
          </a:p>
          <a:p>
            <a:endParaRPr lang="en-US" altLang="ja-JP" dirty="0" smtClean="0"/>
          </a:p>
          <a:p>
            <a:pPr>
              <a:buNone/>
            </a:pPr>
            <a:r>
              <a:rPr kumimoji="1" lang="en-US" altLang="ja-JP" dirty="0" smtClean="0"/>
              <a:t/>
            </a:r>
            <a:br>
              <a:rPr kumimoji="1" lang="en-US" altLang="ja-JP" dirty="0" smtClean="0"/>
            </a:br>
            <a:endParaRPr kumimoji="1" lang="ja-JP" altLang="en-US" dirty="0"/>
          </a:p>
        </p:txBody>
      </p:sp>
      <p:sp>
        <p:nvSpPr>
          <p:cNvPr id="11" name="日付プレースホルダ 10"/>
          <p:cNvSpPr>
            <a:spLocks noGrp="1"/>
          </p:cNvSpPr>
          <p:nvPr>
            <p:ph type="dt" sz="half" idx="10"/>
          </p:nvPr>
        </p:nvSpPr>
        <p:spPr/>
        <p:txBody>
          <a:bodyPr/>
          <a:lstStyle/>
          <a:p>
            <a:pPr>
              <a:defRPr/>
            </a:pPr>
            <a:r>
              <a:rPr lang="en-US" altLang="ja-JP" smtClean="0"/>
              <a:t>2010/6/3</a:t>
            </a:r>
            <a:endParaRPr lang="en-US" altLang="ja-JP"/>
          </a:p>
        </p:txBody>
      </p:sp>
      <p:sp>
        <p:nvSpPr>
          <p:cNvPr id="12" name="フッター プレースホルダ 11"/>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13" name="スライド番号プレースホルダ 12"/>
          <p:cNvSpPr>
            <a:spLocks noGrp="1"/>
          </p:cNvSpPr>
          <p:nvPr>
            <p:ph type="sldNum" sz="quarter" idx="12"/>
          </p:nvPr>
        </p:nvSpPr>
        <p:spPr/>
        <p:txBody>
          <a:bodyPr/>
          <a:lstStyle/>
          <a:p>
            <a:pPr>
              <a:defRPr/>
            </a:pPr>
            <a:fld id="{5FC65B6F-8652-4B37-8ACC-9231EEF4EF53}" type="slidenum">
              <a:rPr lang="en-US" altLang="ja-JP" smtClean="0"/>
              <a:pPr>
                <a:defRPr/>
              </a:pPr>
              <a:t>24</a:t>
            </a:fld>
            <a:endParaRPr lang="en-US" altLang="ja-JP" dirty="0"/>
          </a:p>
        </p:txBody>
      </p:sp>
      <p:sp>
        <p:nvSpPr>
          <p:cNvPr id="5" name="テキスト ボックス 4"/>
          <p:cNvSpPr txBox="1"/>
          <p:nvPr/>
        </p:nvSpPr>
        <p:spPr>
          <a:xfrm>
            <a:off x="500034" y="2285992"/>
            <a:ext cx="8000908" cy="1384995"/>
          </a:xfrm>
          <a:prstGeom prst="rect">
            <a:avLst/>
          </a:prstGeom>
          <a:noFill/>
        </p:spPr>
        <p:txBody>
          <a:bodyPr wrap="none" rtlCol="0">
            <a:spAutoFit/>
          </a:bodyPr>
          <a:lstStyle/>
          <a:p>
            <a:pPr>
              <a:buFont typeface="Wingdings" pitchFamily="2" charset="2"/>
              <a:buChar char="à"/>
            </a:pPr>
            <a:r>
              <a:rPr kumimoji="1" lang="en-US" altLang="ja-JP" sz="2800" dirty="0" smtClean="0">
                <a:solidFill>
                  <a:srgbClr val="FF0000"/>
                </a:solidFill>
                <a:sym typeface="Wingdings" pitchFamily="2" charset="2"/>
              </a:rPr>
              <a:t>NO!</a:t>
            </a:r>
            <a:r>
              <a:rPr kumimoji="1" lang="en-US" altLang="ja-JP" sz="2800" dirty="0" smtClean="0">
                <a:sym typeface="Wingdings" pitchFamily="2" charset="2"/>
              </a:rPr>
              <a:t> – PLT noise is polarized, thus the digital</a:t>
            </a:r>
            <a:br>
              <a:rPr kumimoji="1" lang="en-US" altLang="ja-JP" sz="2800" dirty="0" smtClean="0">
                <a:sym typeface="Wingdings" pitchFamily="2" charset="2"/>
              </a:rPr>
            </a:br>
            <a:r>
              <a:rPr kumimoji="1" lang="en-US" altLang="ja-JP" sz="2800" dirty="0" smtClean="0">
                <a:sym typeface="Wingdings" pitchFamily="2" charset="2"/>
              </a:rPr>
              <a:t>signal</a:t>
            </a:r>
            <a:r>
              <a:rPr lang="en-US" altLang="ja-JP" sz="2800" dirty="0" smtClean="0">
                <a:sym typeface="Wingdings" pitchFamily="2" charset="2"/>
              </a:rPr>
              <a:t> </a:t>
            </a:r>
            <a:r>
              <a:rPr kumimoji="1" lang="en-US" altLang="ja-JP" sz="2800" dirty="0" smtClean="0">
                <a:sym typeface="Wingdings" pitchFamily="2" charset="2"/>
              </a:rPr>
              <a:t>processing technology in the RAS can not </a:t>
            </a:r>
            <a:br>
              <a:rPr kumimoji="1" lang="en-US" altLang="ja-JP" sz="2800" dirty="0" smtClean="0">
                <a:sym typeface="Wingdings" pitchFamily="2" charset="2"/>
              </a:rPr>
            </a:br>
            <a:r>
              <a:rPr kumimoji="1" lang="en-US" altLang="ja-JP" sz="2800" dirty="0" smtClean="0">
                <a:sym typeface="Wingdings" pitchFamily="2" charset="2"/>
              </a:rPr>
              <a:t>subtract</a:t>
            </a:r>
            <a:r>
              <a:rPr lang="en-US" altLang="ja-JP" sz="2800" dirty="0" smtClean="0">
                <a:sym typeface="Wingdings" pitchFamily="2" charset="2"/>
              </a:rPr>
              <a:t> </a:t>
            </a:r>
            <a:r>
              <a:rPr kumimoji="1" lang="en-US" altLang="ja-JP" sz="2800" dirty="0" smtClean="0">
                <a:sym typeface="Wingdings" pitchFamily="2" charset="2"/>
              </a:rPr>
              <a:t>the PLT noise</a:t>
            </a:r>
            <a:endParaRPr kumimoji="1" lang="ja-JP" altLang="en-US" sz="2800" dirty="0"/>
          </a:p>
        </p:txBody>
      </p:sp>
      <p:sp>
        <p:nvSpPr>
          <p:cNvPr id="6" name="テキスト ボックス 5"/>
          <p:cNvSpPr txBox="1"/>
          <p:nvPr/>
        </p:nvSpPr>
        <p:spPr>
          <a:xfrm>
            <a:off x="571472" y="4572008"/>
            <a:ext cx="7822975" cy="1384995"/>
          </a:xfrm>
          <a:prstGeom prst="rect">
            <a:avLst/>
          </a:prstGeom>
          <a:noFill/>
        </p:spPr>
        <p:txBody>
          <a:bodyPr wrap="none" rtlCol="0">
            <a:spAutoFit/>
          </a:bodyPr>
          <a:lstStyle/>
          <a:p>
            <a:pPr>
              <a:buFont typeface="Wingdings" pitchFamily="2" charset="2"/>
              <a:buChar char="à"/>
            </a:pPr>
            <a:r>
              <a:rPr lang="en-US" altLang="ja-JP" sz="2800" dirty="0" smtClean="0">
                <a:sym typeface="Wingdings" pitchFamily="2" charset="2"/>
              </a:rPr>
              <a:t> </a:t>
            </a:r>
            <a:r>
              <a:rPr lang="en-US" altLang="ja-JP" sz="2800" dirty="0" smtClean="0">
                <a:solidFill>
                  <a:srgbClr val="FF0000"/>
                </a:solidFill>
                <a:sym typeface="Wingdings" pitchFamily="2" charset="2"/>
              </a:rPr>
              <a:t>~ 33 km </a:t>
            </a:r>
            <a:r>
              <a:rPr lang="en-US" altLang="ja-JP" sz="2800" dirty="0" smtClean="0">
                <a:sym typeface="Wingdings" pitchFamily="2" charset="2"/>
              </a:rPr>
              <a:t>of separation distance is needed for </a:t>
            </a:r>
            <a:br>
              <a:rPr lang="en-US" altLang="ja-JP" sz="2800" dirty="0" smtClean="0">
                <a:sym typeface="Wingdings" pitchFamily="2" charset="2"/>
              </a:rPr>
            </a:br>
            <a:r>
              <a:rPr lang="en-US" altLang="ja-JP" sz="2800" dirty="0" smtClean="0">
                <a:sym typeface="Wingdings" pitchFamily="2" charset="2"/>
              </a:rPr>
              <a:t>    a pair of PLT modems</a:t>
            </a:r>
            <a:br>
              <a:rPr lang="en-US" altLang="ja-JP" sz="2800" dirty="0" smtClean="0">
                <a:sym typeface="Wingdings" pitchFamily="2" charset="2"/>
              </a:rPr>
            </a:br>
            <a:r>
              <a:rPr lang="ja-JP" altLang="en-US" sz="2800" dirty="0" smtClean="0">
                <a:sym typeface="Wingdings" pitchFamily="2" charset="2"/>
              </a:rPr>
              <a:t>　　</a:t>
            </a:r>
            <a:r>
              <a:rPr lang="en-US" altLang="ja-JP" sz="2800" dirty="0" smtClean="0">
                <a:sym typeface="Wingdings" pitchFamily="2" charset="2"/>
              </a:rPr>
              <a:t>(for free-space propagation)</a:t>
            </a:r>
            <a:endParaRPr kumimoji="1" lang="ja-JP" altLang="en-US" sz="2800" dirty="0"/>
          </a:p>
        </p:txBody>
      </p:sp>
      <p:sp>
        <p:nvSpPr>
          <p:cNvPr id="7" name="テキスト ボックス 6"/>
          <p:cNvSpPr txBox="1"/>
          <p:nvPr/>
        </p:nvSpPr>
        <p:spPr>
          <a:xfrm>
            <a:off x="357158" y="1643050"/>
            <a:ext cx="8168133" cy="800219"/>
          </a:xfrm>
          <a:prstGeom prst="rect">
            <a:avLst/>
          </a:prstGeom>
          <a:noFill/>
        </p:spPr>
        <p:txBody>
          <a:bodyPr wrap="none" rtlCol="0">
            <a:spAutoFit/>
          </a:bodyPr>
          <a:lstStyle/>
          <a:p>
            <a:r>
              <a:rPr lang="en-US" altLang="ja-JP" sz="2800" dirty="0" smtClean="0">
                <a:solidFill>
                  <a:srgbClr val="FF0000"/>
                </a:solidFill>
                <a:effectLst/>
              </a:rPr>
              <a:t>Subtract the PLT disturbance by signal processing</a:t>
            </a:r>
          </a:p>
          <a:p>
            <a:endParaRPr kumimoji="1" lang="ja-JP" altLang="en-US" dirty="0"/>
          </a:p>
        </p:txBody>
      </p:sp>
      <p:sp>
        <p:nvSpPr>
          <p:cNvPr id="10" name="テキスト ボックス 9"/>
          <p:cNvSpPr txBox="1"/>
          <p:nvPr/>
        </p:nvSpPr>
        <p:spPr>
          <a:xfrm>
            <a:off x="500034" y="3929066"/>
            <a:ext cx="3424335" cy="800219"/>
          </a:xfrm>
          <a:prstGeom prst="rect">
            <a:avLst/>
          </a:prstGeom>
          <a:noFill/>
        </p:spPr>
        <p:txBody>
          <a:bodyPr wrap="none" rtlCol="0">
            <a:spAutoFit/>
          </a:bodyPr>
          <a:lstStyle/>
          <a:p>
            <a:r>
              <a:rPr lang="en-US" altLang="ja-JP" sz="2800" dirty="0" smtClean="0">
                <a:solidFill>
                  <a:srgbClr val="FF0000"/>
                </a:solidFill>
                <a:effectLst/>
              </a:rPr>
              <a:t>Separation Distance</a:t>
            </a:r>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6"/>
          <p:cNvSpPr>
            <a:spLocks noGrp="1"/>
          </p:cNvSpPr>
          <p:nvPr>
            <p:ph type="title"/>
          </p:nvPr>
        </p:nvSpPr>
        <p:spPr/>
        <p:txBody>
          <a:bodyPr anchor="ctr" anchorCtr="1"/>
          <a:lstStyle/>
          <a:p>
            <a:r>
              <a:rPr lang="en-US" altLang="ja-JP" dirty="0" smtClean="0"/>
              <a:t>DMI/CMI at PLT output port</a:t>
            </a:r>
            <a:endParaRPr lang="ja-JP" altLang="en-US" dirty="0" smtClean="0"/>
          </a:p>
        </p:txBody>
      </p:sp>
      <p:pic>
        <p:nvPicPr>
          <p:cNvPr id="11267" name="コンテンツ プレースホルダ 9" descr="HDPLC_Current 2-26.png"/>
          <p:cNvPicPr>
            <a:picLocks noGrp="1" noChangeAspect="1"/>
          </p:cNvPicPr>
          <p:nvPr>
            <p:ph sz="half" idx="1"/>
          </p:nvPr>
        </p:nvPicPr>
        <p:blipFill>
          <a:blip r:embed="rId2" cstate="print"/>
          <a:srcRect/>
          <a:stretch>
            <a:fillRect/>
          </a:stretch>
        </p:blipFill>
        <p:spPr>
          <a:xfrm>
            <a:off x="0" y="1334795"/>
            <a:ext cx="4506913" cy="3149600"/>
          </a:xfrm>
        </p:spPr>
      </p:pic>
      <p:pic>
        <p:nvPicPr>
          <p:cNvPr id="11268" name="コンテンツ プレースホルダ 10" descr="UPA_current 2-26.png"/>
          <p:cNvPicPr>
            <a:picLocks noGrp="1" noChangeAspect="1"/>
          </p:cNvPicPr>
          <p:nvPr>
            <p:ph sz="half" idx="2"/>
          </p:nvPr>
        </p:nvPicPr>
        <p:blipFill>
          <a:blip r:embed="rId3" cstate="print"/>
          <a:srcRect/>
          <a:stretch>
            <a:fillRect/>
          </a:stretch>
        </p:blipFill>
        <p:spPr>
          <a:xfrm>
            <a:off x="4616450" y="1334795"/>
            <a:ext cx="4524375" cy="3162300"/>
          </a:xfrm>
        </p:spPr>
      </p:pic>
      <p:sp>
        <p:nvSpPr>
          <p:cNvPr id="8" name="日付プレースホルダ 7"/>
          <p:cNvSpPr>
            <a:spLocks noGrp="1"/>
          </p:cNvSpPr>
          <p:nvPr>
            <p:ph type="dt" sz="half" idx="10"/>
          </p:nvPr>
        </p:nvSpPr>
        <p:spPr/>
        <p:txBody>
          <a:bodyPr/>
          <a:lstStyle/>
          <a:p>
            <a:pPr>
              <a:defRPr/>
            </a:pPr>
            <a:r>
              <a:rPr lang="en-US" altLang="ja-JP" smtClean="0"/>
              <a:t>2010/6/3</a:t>
            </a:r>
            <a:endParaRPr lang="en-US" altLang="ja-JP"/>
          </a:p>
        </p:txBody>
      </p:sp>
      <p:sp>
        <p:nvSpPr>
          <p:cNvPr id="9" name="フッター プレースホルダ 8"/>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10" name="スライド番号プレースホルダ 9"/>
          <p:cNvSpPr>
            <a:spLocks noGrp="1"/>
          </p:cNvSpPr>
          <p:nvPr>
            <p:ph type="sldNum" sz="quarter" idx="12"/>
          </p:nvPr>
        </p:nvSpPr>
        <p:spPr/>
        <p:txBody>
          <a:bodyPr/>
          <a:lstStyle/>
          <a:p>
            <a:pPr>
              <a:defRPr/>
            </a:pPr>
            <a:fld id="{01E1AA9B-DD83-4290-92C9-880C55122D68}" type="slidenum">
              <a:rPr lang="en-US" altLang="ja-JP" smtClean="0"/>
              <a:pPr>
                <a:defRPr/>
              </a:pPr>
              <a:t>25</a:t>
            </a:fld>
            <a:endParaRPr lang="en-US" altLang="ja-JP"/>
          </a:p>
        </p:txBody>
      </p:sp>
      <p:sp>
        <p:nvSpPr>
          <p:cNvPr id="11269" name="テキスト ボックス 11"/>
          <p:cNvSpPr txBox="1">
            <a:spLocks noChangeArrowheads="1"/>
          </p:cNvSpPr>
          <p:nvPr/>
        </p:nvSpPr>
        <p:spPr bwMode="auto">
          <a:xfrm>
            <a:off x="882650" y="4394971"/>
            <a:ext cx="7908319" cy="1938992"/>
          </a:xfrm>
          <a:prstGeom prst="rect">
            <a:avLst/>
          </a:prstGeom>
          <a:noFill/>
          <a:ln w="9525">
            <a:noFill/>
            <a:miter lim="800000"/>
            <a:headEnd/>
            <a:tailEnd/>
          </a:ln>
        </p:spPr>
        <p:txBody>
          <a:bodyPr wrap="none">
            <a:spAutoFit/>
          </a:bodyPr>
          <a:lstStyle/>
          <a:p>
            <a:r>
              <a:rPr lang="en-US" altLang="ja-JP" sz="2000" dirty="0" smtClean="0">
                <a:effectLst/>
              </a:rPr>
              <a:t>PLT modem injects DMI</a:t>
            </a:r>
            <a:r>
              <a:rPr lang="ja-JP" altLang="en-US" sz="2000" dirty="0" smtClean="0">
                <a:effectLst/>
              </a:rPr>
              <a:t> </a:t>
            </a:r>
            <a:r>
              <a:rPr lang="en-US" altLang="ja-JP" sz="2000" dirty="0" smtClean="0">
                <a:effectLst/>
              </a:rPr>
              <a:t>of ~55 </a:t>
            </a:r>
            <a:r>
              <a:rPr lang="en-US" altLang="ja-JP" sz="2000" dirty="0" err="1" smtClean="0">
                <a:effectLst/>
              </a:rPr>
              <a:t>dB</a:t>
            </a:r>
            <a:r>
              <a:rPr lang="en-US" altLang="ja-JP" sz="2000" dirty="0" err="1" smtClean="0">
                <a:effectLst/>
                <a:latin typeface="Symbol" pitchFamily="18" charset="2"/>
              </a:rPr>
              <a:t>m</a:t>
            </a:r>
            <a:r>
              <a:rPr lang="en-US" altLang="ja-JP" sz="2000" dirty="0" err="1" smtClean="0">
                <a:effectLst/>
              </a:rPr>
              <a:t>A</a:t>
            </a:r>
            <a:r>
              <a:rPr lang="en-US" altLang="ja-JP" sz="2000" dirty="0" smtClean="0">
                <a:effectLst/>
              </a:rPr>
              <a:t> at maximum to power line</a:t>
            </a:r>
            <a:endParaRPr lang="en-US" altLang="ja-JP" sz="2000" dirty="0">
              <a:effectLst/>
            </a:endParaRPr>
          </a:p>
          <a:p>
            <a:endParaRPr lang="en-US" altLang="ja-JP" sz="2000" dirty="0">
              <a:effectLst/>
            </a:endParaRPr>
          </a:p>
          <a:p>
            <a:r>
              <a:rPr lang="en-US" altLang="ja-JP" sz="2000" dirty="0" smtClean="0">
                <a:effectLst/>
              </a:rPr>
              <a:t>CMI exceeds the limit in a part of the 2-30 MHz range, however,</a:t>
            </a:r>
          </a:p>
          <a:p>
            <a:r>
              <a:rPr lang="en-US" altLang="ja-JP" sz="2000" dirty="0" smtClean="0">
                <a:effectLst/>
              </a:rPr>
              <a:t>the limits are valid only when a PLT modem is connected to the ISN.</a:t>
            </a:r>
          </a:p>
          <a:p>
            <a:r>
              <a:rPr lang="en-US" altLang="ja-JP" sz="2000" dirty="0" smtClean="0">
                <a:effectLst/>
              </a:rPr>
              <a:t>Therefore it is quite natural that the CMI exceeds the limits when</a:t>
            </a:r>
          </a:p>
          <a:p>
            <a:r>
              <a:rPr lang="en-US" altLang="ja-JP" sz="2000" dirty="0" smtClean="0">
                <a:effectLst/>
              </a:rPr>
              <a:t>The PLT modems are connected to actual power lines.</a:t>
            </a:r>
          </a:p>
        </p:txBody>
      </p:sp>
      <p:sp>
        <p:nvSpPr>
          <p:cNvPr id="13" name="テキスト ボックス 12"/>
          <p:cNvSpPr txBox="1"/>
          <p:nvPr/>
        </p:nvSpPr>
        <p:spPr>
          <a:xfrm>
            <a:off x="809625" y="1332668"/>
            <a:ext cx="1042988" cy="369888"/>
          </a:xfrm>
          <a:prstGeom prst="rect">
            <a:avLst/>
          </a:prstGeom>
          <a:noFill/>
        </p:spPr>
        <p:txBody>
          <a:bodyPr wrap="none">
            <a:spAutoFit/>
          </a:bodyPr>
          <a:lstStyle/>
          <a:p>
            <a:pPr>
              <a:defRPr/>
            </a:pPr>
            <a:r>
              <a:rPr lang="en-US" altLang="ja-JP" dirty="0">
                <a:ea typeface="ＭＳ Ｐゴシック" pitchFamily="50" charset="-128"/>
              </a:rPr>
              <a:t>HD-PLC</a:t>
            </a:r>
            <a:endParaRPr lang="ja-JP" altLang="en-US" dirty="0">
              <a:ea typeface="ＭＳ Ｐゴシック" pitchFamily="50" charset="-128"/>
            </a:endParaRPr>
          </a:p>
        </p:txBody>
      </p:sp>
      <p:sp>
        <p:nvSpPr>
          <p:cNvPr id="14" name="テキスト ボックス 13"/>
          <p:cNvSpPr txBox="1"/>
          <p:nvPr/>
        </p:nvSpPr>
        <p:spPr>
          <a:xfrm>
            <a:off x="5418138" y="1332668"/>
            <a:ext cx="641350" cy="369888"/>
          </a:xfrm>
          <a:prstGeom prst="rect">
            <a:avLst/>
          </a:prstGeom>
          <a:noFill/>
        </p:spPr>
        <p:txBody>
          <a:bodyPr wrap="none">
            <a:spAutoFit/>
          </a:bodyPr>
          <a:lstStyle/>
          <a:p>
            <a:pPr>
              <a:defRPr/>
            </a:pPr>
            <a:r>
              <a:rPr lang="en-US" altLang="ja-JP" dirty="0">
                <a:ea typeface="ＭＳ Ｐゴシック" pitchFamily="50" charset="-128"/>
              </a:rPr>
              <a:t>UPA</a:t>
            </a:r>
            <a:endParaRPr lang="ja-JP" altLang="en-US" dirty="0">
              <a:ea typeface="ＭＳ Ｐゴシック"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p:cNvSpPr>
            <a:spLocks noGrp="1"/>
          </p:cNvSpPr>
          <p:nvPr>
            <p:ph type="title"/>
          </p:nvPr>
        </p:nvSpPr>
        <p:spPr>
          <a:xfrm>
            <a:off x="1142976" y="214290"/>
            <a:ext cx="7500990" cy="1162050"/>
          </a:xfrm>
        </p:spPr>
        <p:txBody>
          <a:bodyPr anchor="ctr" anchorCtr="1"/>
          <a:lstStyle/>
          <a:p>
            <a:r>
              <a:rPr lang="en-US" altLang="ja-JP" sz="2800" dirty="0" smtClean="0"/>
              <a:t>Common Mode Current (CMI) Distribution</a:t>
            </a:r>
            <a:endParaRPr lang="ja-JP" altLang="en-US" sz="2800" dirty="0" smtClean="0"/>
          </a:p>
        </p:txBody>
      </p:sp>
      <p:pic>
        <p:nvPicPr>
          <p:cNvPr id="17411" name="コンテンツ プレースホルダ 6" descr="HD-PLC L1L2L3 w Limits.png"/>
          <p:cNvPicPr>
            <a:picLocks noGrp="1" noChangeAspect="1"/>
          </p:cNvPicPr>
          <p:nvPr>
            <p:ph idx="1"/>
          </p:nvPr>
        </p:nvPicPr>
        <p:blipFill>
          <a:blip r:embed="rId2" cstate="print"/>
          <a:srcRect/>
          <a:stretch>
            <a:fillRect/>
          </a:stretch>
        </p:blipFill>
        <p:spPr>
          <a:xfrm>
            <a:off x="3575050" y="1443038"/>
            <a:ext cx="5568950" cy="4176712"/>
          </a:xfrm>
        </p:spPr>
      </p:pic>
      <p:sp>
        <p:nvSpPr>
          <p:cNvPr id="17412" name="テキスト プレースホルダ 5"/>
          <p:cNvSpPr>
            <a:spLocks noGrp="1"/>
          </p:cNvSpPr>
          <p:nvPr>
            <p:ph type="body" sz="half" idx="2"/>
          </p:nvPr>
        </p:nvSpPr>
        <p:spPr>
          <a:xfrm>
            <a:off x="500034" y="1357298"/>
            <a:ext cx="3386138" cy="4192601"/>
          </a:xfrm>
        </p:spPr>
        <p:txBody>
          <a:bodyPr/>
          <a:lstStyle/>
          <a:p>
            <a:r>
              <a:rPr lang="en-US" altLang="ja-JP" sz="2400" dirty="0" smtClean="0">
                <a:solidFill>
                  <a:schemeClr val="tx1"/>
                </a:solidFill>
              </a:rPr>
              <a:t>Exceeds the CMI limit at around ~3MHz (by ~20dB)</a:t>
            </a:r>
          </a:p>
          <a:p>
            <a:endParaRPr lang="en-US" altLang="ja-JP" sz="2400" dirty="0" smtClean="0">
              <a:solidFill>
                <a:schemeClr val="tx1"/>
              </a:solidFill>
            </a:endParaRPr>
          </a:p>
          <a:p>
            <a:r>
              <a:rPr lang="en-US" altLang="ja-JP" sz="2400" dirty="0" smtClean="0">
                <a:solidFill>
                  <a:schemeClr val="tx1"/>
                </a:solidFill>
              </a:rPr>
              <a:t>Larger than at modem output</a:t>
            </a:r>
          </a:p>
          <a:p>
            <a:endParaRPr lang="en-US" altLang="ja-JP" sz="2400" dirty="0" smtClean="0">
              <a:solidFill>
                <a:schemeClr val="tx1"/>
              </a:solidFill>
            </a:endParaRPr>
          </a:p>
          <a:p>
            <a:r>
              <a:rPr lang="en-US" altLang="ja-JP" sz="2400" dirty="0" smtClean="0">
                <a:solidFill>
                  <a:schemeClr val="tx1"/>
                </a:solidFill>
              </a:rPr>
              <a:t>Very large variation</a:t>
            </a:r>
            <a:r>
              <a:rPr lang="ja-JP" altLang="en-US" sz="2400" dirty="0" smtClean="0">
                <a:solidFill>
                  <a:schemeClr val="tx1"/>
                </a:solidFill>
              </a:rPr>
              <a:t>：</a:t>
            </a:r>
            <a:endParaRPr lang="en-US" altLang="ja-JP" sz="2400" dirty="0" smtClean="0">
              <a:solidFill>
                <a:schemeClr val="tx1"/>
              </a:solidFill>
            </a:endParaRPr>
          </a:p>
          <a:p>
            <a:r>
              <a:rPr lang="en-US" altLang="ja-JP" sz="2400" dirty="0" smtClean="0">
                <a:solidFill>
                  <a:schemeClr val="tx1"/>
                </a:solidFill>
              </a:rPr>
              <a:t> Max - Min ~ 60dB</a:t>
            </a:r>
          </a:p>
          <a:p>
            <a:endParaRPr lang="en-US" altLang="ja-JP" sz="2400" dirty="0" smtClean="0"/>
          </a:p>
          <a:p>
            <a:r>
              <a:rPr lang="en-US" altLang="ja-JP" sz="2400" dirty="0" smtClean="0">
                <a:sym typeface="Wingdings" pitchFamily="2" charset="2"/>
              </a:rPr>
              <a:t> Standing wave / mechanism to generate CMI</a:t>
            </a:r>
            <a:endParaRPr lang="en-US" altLang="ja-JP" sz="2400" dirty="0" smtClean="0"/>
          </a:p>
          <a:p>
            <a:endParaRPr lang="en-US" altLang="ja-JP"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Radiation Mechanism</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pPr>
              <a:defRPr/>
            </a:pPr>
            <a:fld id="{5FC65B6F-8652-4B37-8ACC-9231EEF4EF53}" type="slidenum">
              <a:rPr lang="en-US" altLang="ja-JP" smtClean="0"/>
              <a:pPr>
                <a:defRPr/>
              </a:pPr>
              <a:t>27</a:t>
            </a:fld>
            <a:endParaRPr lang="en-US" altLang="ja-JP"/>
          </a:p>
        </p:txBody>
      </p:sp>
      <p:pic>
        <p:nvPicPr>
          <p:cNvPr id="162818" name="Picture 2"/>
          <p:cNvPicPr>
            <a:picLocks noGrp="1" noChangeAspect="1" noChangeArrowheads="1"/>
          </p:cNvPicPr>
          <p:nvPr>
            <p:ph idx="1"/>
          </p:nvPr>
        </p:nvPicPr>
        <p:blipFill>
          <a:blip r:embed="rId2" cstate="print"/>
          <a:srcRect/>
          <a:stretch>
            <a:fillRect/>
          </a:stretch>
        </p:blipFill>
        <p:spPr bwMode="auto">
          <a:xfrm>
            <a:off x="404115" y="1802295"/>
            <a:ext cx="8410183" cy="453224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Measurements in Canada</a:t>
            </a:r>
            <a:br>
              <a:rPr kumimoji="1" lang="en-US" altLang="ja-JP" dirty="0" smtClean="0"/>
            </a:br>
            <a:r>
              <a:rPr kumimoji="1" lang="en-US" altLang="ja-JP" dirty="0" smtClean="0"/>
              <a:t>(from Rep. ITU-R SM.2158)</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28</a:t>
            </a:fld>
            <a:endParaRPr lang="en-US" altLang="ja-JP"/>
          </a:p>
        </p:txBody>
      </p:sp>
      <p:pic>
        <p:nvPicPr>
          <p:cNvPr id="429058" name="Picture 2"/>
          <p:cNvPicPr>
            <a:picLocks noGrp="1" noChangeAspect="1" noChangeArrowheads="1"/>
          </p:cNvPicPr>
          <p:nvPr>
            <p:ph idx="1"/>
          </p:nvPr>
        </p:nvPicPr>
        <p:blipFill>
          <a:blip r:embed="rId2" cstate="print"/>
          <a:srcRect/>
          <a:stretch>
            <a:fillRect/>
          </a:stretch>
        </p:blipFill>
        <p:spPr bwMode="auto">
          <a:xfrm>
            <a:off x="1643042" y="1643050"/>
            <a:ext cx="6429420" cy="448812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Std. Bodies</a:t>
            </a:r>
            <a:endParaRPr kumimoji="1" lang="ja-JP" altLang="en-US" dirty="0"/>
          </a:p>
        </p:txBody>
      </p:sp>
      <p:sp>
        <p:nvSpPr>
          <p:cNvPr id="7" name="コンテンツ プレースホルダ 6"/>
          <p:cNvSpPr>
            <a:spLocks noGrp="1"/>
          </p:cNvSpPr>
          <p:nvPr>
            <p:ph sz="half" idx="1"/>
          </p:nvPr>
        </p:nvSpPr>
        <p:spPr/>
        <p:txBody>
          <a:bodyPr/>
          <a:lstStyle/>
          <a:p>
            <a:r>
              <a:rPr kumimoji="1" lang="en-US" altLang="ja-JP" dirty="0" smtClean="0">
                <a:solidFill>
                  <a:schemeClr val="tx1"/>
                </a:solidFill>
              </a:rPr>
              <a:t>ITU-T</a:t>
            </a:r>
          </a:p>
          <a:p>
            <a:pPr lvl="1"/>
            <a:r>
              <a:rPr kumimoji="1" lang="en-US" altLang="ja-JP" dirty="0" err="1" smtClean="0"/>
              <a:t>Rec</a:t>
            </a:r>
            <a:r>
              <a:rPr kumimoji="1" lang="en-US" altLang="ja-JP" dirty="0" smtClean="0"/>
              <a:t> G.9960</a:t>
            </a:r>
            <a:br>
              <a:rPr kumimoji="1" lang="en-US" altLang="ja-JP" dirty="0" smtClean="0"/>
            </a:br>
            <a:r>
              <a:rPr kumimoji="1" lang="en-US" altLang="ja-JP" dirty="0" smtClean="0"/>
              <a:t>for in-house wired network up to 200 (300 ?) MHz</a:t>
            </a:r>
          </a:p>
          <a:p>
            <a:pPr lvl="1"/>
            <a:r>
              <a:rPr kumimoji="1" lang="en-US" altLang="ja-JP" dirty="0" smtClean="0">
                <a:solidFill>
                  <a:schemeClr val="tx1"/>
                </a:solidFill>
              </a:rPr>
              <a:t>Max power: -55 </a:t>
            </a:r>
            <a:r>
              <a:rPr kumimoji="1" lang="en-US" altLang="ja-JP" dirty="0" err="1" smtClean="0">
                <a:solidFill>
                  <a:schemeClr val="tx1"/>
                </a:solidFill>
              </a:rPr>
              <a:t>dBm</a:t>
            </a:r>
            <a:r>
              <a:rPr kumimoji="1" lang="en-US" altLang="ja-JP" dirty="0" smtClean="0">
                <a:solidFill>
                  <a:schemeClr val="tx1"/>
                </a:solidFill>
              </a:rPr>
              <a:t>/Hz</a:t>
            </a:r>
          </a:p>
          <a:p>
            <a:pPr lvl="1"/>
            <a:r>
              <a:rPr kumimoji="1" lang="en-US" altLang="ja-JP" dirty="0" smtClean="0"/>
              <a:t>No consultation with ITU-R </a:t>
            </a:r>
            <a:r>
              <a:rPr kumimoji="1" lang="en-US" altLang="ja-JP" dirty="0" smtClean="0">
                <a:sym typeface="Wingdings" pitchFamily="2" charset="2"/>
              </a:rPr>
              <a:t> complains from ITU-R !</a:t>
            </a:r>
            <a:endParaRPr kumimoji="1" lang="ja-JP" altLang="en-US" dirty="0">
              <a:solidFill>
                <a:schemeClr val="tx1"/>
              </a:solidFill>
            </a:endParaRPr>
          </a:p>
        </p:txBody>
      </p:sp>
      <p:sp>
        <p:nvSpPr>
          <p:cNvPr id="8" name="コンテンツ プレースホルダ 7"/>
          <p:cNvSpPr>
            <a:spLocks noGrp="1"/>
          </p:cNvSpPr>
          <p:nvPr>
            <p:ph sz="half" idx="2"/>
          </p:nvPr>
        </p:nvSpPr>
        <p:spPr/>
        <p:txBody>
          <a:bodyPr/>
          <a:lstStyle/>
          <a:p>
            <a:r>
              <a:rPr kumimoji="1" lang="en-US" altLang="ja-JP" dirty="0" smtClean="0">
                <a:solidFill>
                  <a:schemeClr val="tx1"/>
                </a:solidFill>
              </a:rPr>
              <a:t>CISPR</a:t>
            </a:r>
          </a:p>
          <a:p>
            <a:pPr lvl="1"/>
            <a:r>
              <a:rPr kumimoji="1" lang="en-US" altLang="ja-JP" dirty="0" err="1" smtClean="0"/>
              <a:t>Subcomm</a:t>
            </a:r>
            <a:r>
              <a:rPr kumimoji="1" lang="en-US" altLang="ja-JP" dirty="0" smtClean="0"/>
              <a:t> I</a:t>
            </a:r>
          </a:p>
          <a:p>
            <a:pPr lvl="1"/>
            <a:r>
              <a:rPr kumimoji="1" lang="en-US" altLang="ja-JP" dirty="0" smtClean="0">
                <a:solidFill>
                  <a:schemeClr val="tx1"/>
                </a:solidFill>
              </a:rPr>
              <a:t>Studies for 10 years with no consensus</a:t>
            </a:r>
          </a:p>
          <a:p>
            <a:pPr lvl="1"/>
            <a:r>
              <a:rPr kumimoji="1" lang="en-US" altLang="ja-JP" dirty="0" smtClean="0"/>
              <a:t>Limits by common mode current should not be applied to PLT</a:t>
            </a:r>
            <a:endParaRPr kumimoji="1" lang="ja-JP" altLang="en-US" dirty="0">
              <a:solidFill>
                <a:schemeClr val="tx1"/>
              </a:solidFill>
            </a:endParaRPr>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29</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PLT systems</a:t>
            </a:r>
            <a:endParaRPr kumimoji="1" lang="ja-JP" altLang="en-US" dirty="0"/>
          </a:p>
        </p:txBody>
      </p:sp>
      <p:sp>
        <p:nvSpPr>
          <p:cNvPr id="3" name="コンテンツ プレースホルダ 2"/>
          <p:cNvSpPr>
            <a:spLocks noGrp="1"/>
          </p:cNvSpPr>
          <p:nvPr>
            <p:ph idx="1"/>
          </p:nvPr>
        </p:nvSpPr>
        <p:spPr>
          <a:xfrm>
            <a:off x="785786" y="1571612"/>
            <a:ext cx="7724776" cy="4114800"/>
          </a:xfrm>
        </p:spPr>
        <p:txBody>
          <a:bodyPr/>
          <a:lstStyle/>
          <a:p>
            <a:pPr>
              <a:buNone/>
            </a:pPr>
            <a:r>
              <a:rPr lang="fr-FR" altLang="ja-JP" sz="2800" dirty="0" smtClean="0">
                <a:solidFill>
                  <a:schemeClr val="tx1"/>
                </a:solidFill>
              </a:rPr>
              <a:t>Make use of radio frequency signals applied on the power lines used for the distribution of mains electricity.  Because electrical power lines are not designed for the transmission of high data rate signals, PLT signals on electrical power lines have the potential of causing interference to radiocommunication services. </a:t>
            </a:r>
            <a:endParaRPr lang="ja-JP" altLang="ja-JP" sz="2800" dirty="0" smtClean="0">
              <a:solidFill>
                <a:schemeClr val="tx1"/>
              </a:solidFill>
            </a:endParaRPr>
          </a:p>
          <a:p>
            <a:endParaRPr lang="ja-JP" altLang="ja-JP" sz="2800" dirty="0" smtClean="0"/>
          </a:p>
          <a:p>
            <a:endParaRPr kumimoji="1" lang="ja-JP" altLang="en-US" dirty="0"/>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nchor="ctr" anchorCtr="1"/>
          <a:lstStyle/>
          <a:p>
            <a:r>
              <a:rPr lang="en-US" altLang="ja-JP" b="0" dirty="0" smtClean="0"/>
              <a:t>Summary</a:t>
            </a:r>
            <a:endParaRPr lang="ja-JP" altLang="en-US" b="0" dirty="0" smtClean="0"/>
          </a:p>
        </p:txBody>
      </p:sp>
      <p:sp>
        <p:nvSpPr>
          <p:cNvPr id="19459" name="コンテンツ プレースホルダ 2"/>
          <p:cNvSpPr>
            <a:spLocks noGrp="1"/>
          </p:cNvSpPr>
          <p:nvPr>
            <p:ph idx="1"/>
          </p:nvPr>
        </p:nvSpPr>
        <p:spPr>
          <a:xfrm>
            <a:off x="847725" y="1365250"/>
            <a:ext cx="7534275" cy="4765675"/>
          </a:xfrm>
          <a:solidFill>
            <a:srgbClr val="CCFFFF"/>
          </a:solidFill>
        </p:spPr>
        <p:txBody>
          <a:bodyPr>
            <a:normAutofit/>
          </a:bodyPr>
          <a:lstStyle/>
          <a:p>
            <a:r>
              <a:rPr lang="en-US" altLang="ja-JP" sz="2400" dirty="0" smtClean="0">
                <a:solidFill>
                  <a:schemeClr val="tx1"/>
                </a:solidFill>
              </a:rPr>
              <a:t>Very strong interference caused by the PLT systems was actually measured at 5/10/30 m from the house, which was also detected by the RAS antennas at a distance of up to 130m.</a:t>
            </a:r>
          </a:p>
          <a:p>
            <a:r>
              <a:rPr lang="en-US" altLang="ja-JP" sz="2400" dirty="0" smtClean="0">
                <a:solidFill>
                  <a:schemeClr val="tx1"/>
                </a:solidFill>
                <a:sym typeface="Wingdings" pitchFamily="2" charset="2"/>
              </a:rPr>
              <a:t>Received interference was found to be between 4.5 x 10(4)  and 5.2 x 10(5) times the RAS protection criteria.</a:t>
            </a:r>
          </a:p>
          <a:p>
            <a:r>
              <a:rPr lang="en-US" altLang="ja-JP" dirty="0" smtClean="0">
                <a:solidFill>
                  <a:schemeClr val="tx1"/>
                </a:solidFill>
                <a:sym typeface="Wingdings" pitchFamily="2" charset="2"/>
              </a:rPr>
              <a:t>The radiation mechanism is qualitatively and partially qualitatively understood.</a:t>
            </a:r>
            <a:endParaRPr lang="en-US" altLang="ja-JP" sz="2400" dirty="0" smtClean="0">
              <a:solidFill>
                <a:schemeClr val="tx1"/>
              </a:solidFill>
            </a:endParaRPr>
          </a:p>
          <a:p>
            <a:r>
              <a:rPr lang="en-US" altLang="ja-JP" sz="2400" dirty="0" smtClean="0">
                <a:solidFill>
                  <a:schemeClr val="tx1"/>
                </a:solidFill>
              </a:rPr>
              <a:t>The data and the radiation mechanism have already been adopted in Report ITU-R SM.2158.</a:t>
            </a:r>
          </a:p>
        </p:txBody>
      </p:sp>
      <p:sp>
        <p:nvSpPr>
          <p:cNvPr id="4" name="日付プレースホルダ 3"/>
          <p:cNvSpPr>
            <a:spLocks noGrp="1"/>
          </p:cNvSpPr>
          <p:nvPr>
            <p:ph type="dt" sz="half" idx="10"/>
          </p:nvPr>
        </p:nvSpPr>
        <p:spPr/>
        <p:txBody>
          <a:bodyPr/>
          <a:lstStyle/>
          <a:p>
            <a:pPr>
              <a:defRPr/>
            </a:pPr>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pPr>
              <a:defRPr/>
            </a:pPr>
            <a:fld id="{5FC65B6F-8652-4B37-8ACC-9231EEF4EF53}" type="slidenum">
              <a:rPr lang="en-US" altLang="ja-JP" smtClean="0"/>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YouTube Video Clip</a:t>
            </a:r>
            <a:endParaRPr kumimoji="1" lang="ja-JP" altLang="en-US" dirty="0"/>
          </a:p>
        </p:txBody>
      </p:sp>
      <p:sp>
        <p:nvSpPr>
          <p:cNvPr id="3" name="コンテンツ プレースホルダ 2"/>
          <p:cNvSpPr>
            <a:spLocks noGrp="1"/>
          </p:cNvSpPr>
          <p:nvPr>
            <p:ph idx="1"/>
          </p:nvPr>
        </p:nvSpPr>
        <p:spPr/>
        <p:txBody>
          <a:bodyPr/>
          <a:lstStyle/>
          <a:p>
            <a:pPr>
              <a:buNone/>
            </a:pPr>
            <a:r>
              <a:rPr lang="en-GB" altLang="ja-JP" b="0" dirty="0" smtClean="0">
                <a:solidFill>
                  <a:schemeClr val="tx1"/>
                </a:solidFill>
                <a:hlinkClick r:id="rId2"/>
              </a:rPr>
              <a:t>http://www.youtube.com/watch?v=z3yVu5IfaEY</a:t>
            </a:r>
            <a:r>
              <a:rPr lang="en-GB" altLang="ja-JP" b="0" dirty="0" smtClean="0">
                <a:solidFill>
                  <a:schemeClr val="tx1"/>
                </a:solidFill>
              </a:rPr>
              <a:t/>
            </a:r>
            <a:br>
              <a:rPr lang="en-GB" altLang="ja-JP" b="0" dirty="0" smtClean="0">
                <a:solidFill>
                  <a:schemeClr val="tx1"/>
                </a:solidFill>
              </a:rPr>
            </a:br>
            <a:r>
              <a:rPr kumimoji="1" lang="en-US" altLang="ja-JP" b="0" dirty="0" smtClean="0">
                <a:solidFill>
                  <a:schemeClr val="tx1"/>
                </a:solidFill>
              </a:rPr>
              <a:t>50 -300 MHz PLT modem (</a:t>
            </a:r>
            <a:r>
              <a:rPr kumimoji="1" lang="en-US" altLang="ja-JP" b="0" dirty="0" err="1" smtClean="0">
                <a:solidFill>
                  <a:schemeClr val="tx1"/>
                </a:solidFill>
              </a:rPr>
              <a:t>Belkin</a:t>
            </a:r>
            <a:r>
              <a:rPr kumimoji="1" lang="en-US" altLang="ja-JP" b="0" dirty="0" smtClean="0">
                <a:solidFill>
                  <a:schemeClr val="tx1"/>
                </a:solidFill>
              </a:rPr>
              <a:t>) in the UK</a:t>
            </a:r>
            <a:br>
              <a:rPr kumimoji="1" lang="en-US" altLang="ja-JP" b="0" dirty="0" smtClean="0">
                <a:solidFill>
                  <a:schemeClr val="tx1"/>
                </a:solidFill>
              </a:rPr>
            </a:br>
            <a:r>
              <a:rPr lang="en-GB" altLang="ja-JP" b="0" dirty="0" smtClean="0">
                <a:solidFill>
                  <a:schemeClr val="tx1"/>
                </a:solidFill>
              </a:rPr>
              <a:t>FM radio is disturbed</a:t>
            </a:r>
          </a:p>
          <a:p>
            <a:pPr>
              <a:buNone/>
            </a:pPr>
            <a:endParaRPr kumimoji="1" lang="en-GB" altLang="ja-JP" b="0" dirty="0" smtClean="0">
              <a:solidFill>
                <a:schemeClr val="tx1"/>
              </a:solidFill>
            </a:endParaRPr>
          </a:p>
          <a:p>
            <a:pPr>
              <a:buNone/>
            </a:pPr>
            <a:r>
              <a:rPr kumimoji="1" lang="en-GB" altLang="ja-JP" b="0" dirty="0" smtClean="0">
                <a:solidFill>
                  <a:schemeClr val="tx1"/>
                </a:solidFill>
              </a:rPr>
              <a:t>Many others are found from the above link</a:t>
            </a:r>
            <a:endParaRPr kumimoji="1" lang="en-US" altLang="ja-JP" b="0" dirty="0" smtClean="0">
              <a:solidFill>
                <a:schemeClr val="tx1"/>
              </a:solidFill>
            </a:endParaRPr>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31</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RR 15.12</a:t>
            </a:r>
            <a:endParaRPr kumimoji="1" lang="ja-JP" altLang="en-US" dirty="0"/>
          </a:p>
        </p:txBody>
      </p:sp>
      <p:sp>
        <p:nvSpPr>
          <p:cNvPr id="3" name="コンテンツ プレースホルダ 2"/>
          <p:cNvSpPr>
            <a:spLocks noGrp="1"/>
          </p:cNvSpPr>
          <p:nvPr>
            <p:ph idx="1"/>
          </p:nvPr>
        </p:nvSpPr>
        <p:spPr>
          <a:xfrm>
            <a:off x="1071538" y="1500174"/>
            <a:ext cx="7581900" cy="4114800"/>
          </a:xfrm>
        </p:spPr>
        <p:txBody>
          <a:bodyPr/>
          <a:lstStyle/>
          <a:p>
            <a:pPr>
              <a:buNone/>
            </a:pPr>
            <a:r>
              <a:rPr lang="en-US" altLang="ja-JP" sz="2000" dirty="0" smtClean="0">
                <a:solidFill>
                  <a:schemeClr val="tx1"/>
                </a:solidFill>
              </a:rPr>
              <a:t>“Administrations shall take all practicable and necessary steps to ensure that the operation of electrical apparatus or installations of any kind</a:t>
            </a:r>
            <a:r>
              <a:rPr lang="en-US" altLang="ja-JP" sz="2000" dirty="0" smtClean="0">
                <a:solidFill>
                  <a:srgbClr val="FF0000"/>
                </a:solidFill>
              </a:rPr>
              <a:t>, including power and tele­communication distribution networks</a:t>
            </a:r>
            <a:r>
              <a:rPr lang="en-US" altLang="ja-JP" sz="2000" dirty="0" smtClean="0">
                <a:solidFill>
                  <a:schemeClr val="tx1"/>
                </a:solidFill>
              </a:rPr>
              <a:t>, but excluding equipment used for industrial, scientific and medical applications, does </a:t>
            </a:r>
            <a:r>
              <a:rPr lang="en-US" altLang="ja-JP" sz="2000" dirty="0" smtClean="0">
                <a:solidFill>
                  <a:srgbClr val="FF0000"/>
                </a:solidFill>
              </a:rPr>
              <a:t>not cause harmful interference to a </a:t>
            </a:r>
            <a:r>
              <a:rPr lang="en-US" altLang="ja-JP" sz="2000" dirty="0" err="1" smtClean="0">
                <a:solidFill>
                  <a:srgbClr val="FF0000"/>
                </a:solidFill>
              </a:rPr>
              <a:t>radiocommunication</a:t>
            </a:r>
            <a:r>
              <a:rPr lang="en-US" altLang="ja-JP" sz="2000" dirty="0" smtClean="0">
                <a:solidFill>
                  <a:srgbClr val="FF0000"/>
                </a:solidFill>
              </a:rPr>
              <a:t> service </a:t>
            </a:r>
            <a:r>
              <a:rPr lang="en-US" altLang="ja-JP" sz="2000" dirty="0" smtClean="0">
                <a:solidFill>
                  <a:schemeClr val="tx1"/>
                </a:solidFill>
              </a:rPr>
              <a:t>and, in particular, to a </a:t>
            </a:r>
            <a:r>
              <a:rPr lang="en-US" altLang="ja-JP" sz="2000" dirty="0" err="1" smtClean="0">
                <a:solidFill>
                  <a:schemeClr val="tx1"/>
                </a:solidFill>
              </a:rPr>
              <a:t>radionavigation</a:t>
            </a:r>
            <a:r>
              <a:rPr lang="en-US" altLang="ja-JP" sz="2000" dirty="0" smtClean="0">
                <a:solidFill>
                  <a:schemeClr val="tx1"/>
                </a:solidFill>
              </a:rPr>
              <a:t> or any other safety service operating in accordance with the provisions of these Regulations</a:t>
            </a:r>
            <a:r>
              <a:rPr lang="en-US" altLang="ja-JP" sz="2000" baseline="30000" dirty="0" smtClean="0">
                <a:solidFill>
                  <a:schemeClr val="tx1"/>
                </a:solidFill>
              </a:rPr>
              <a:t>1</a:t>
            </a:r>
            <a:r>
              <a:rPr lang="en-US" altLang="ja-JP" sz="2000" dirty="0" smtClean="0">
                <a:solidFill>
                  <a:schemeClr val="tx1"/>
                </a:solidFill>
              </a:rPr>
              <a:t>.” </a:t>
            </a:r>
          </a:p>
          <a:p>
            <a:pPr>
              <a:buNone/>
            </a:pPr>
            <a:endParaRPr lang="en-US" altLang="ja-JP" sz="2000" dirty="0" smtClean="0">
              <a:solidFill>
                <a:schemeClr val="tx1"/>
              </a:solidFill>
            </a:endParaRPr>
          </a:p>
          <a:p>
            <a:pPr>
              <a:buNone/>
            </a:pPr>
            <a:r>
              <a:rPr lang="fr-FR" altLang="ja-JP" sz="2000" baseline="30000" dirty="0" smtClean="0">
                <a:solidFill>
                  <a:schemeClr val="tx1"/>
                </a:solidFill>
              </a:rPr>
              <a:t>1</a:t>
            </a:r>
            <a:r>
              <a:rPr lang="en-US" altLang="ja-JP" sz="2000" dirty="0" smtClean="0">
                <a:solidFill>
                  <a:schemeClr val="tx1"/>
                </a:solidFill>
              </a:rPr>
              <a:t>15.12.1 and 15.13.1     In this matter, administrations should be guided by the latest relevant ITU-R Recommendations</a:t>
            </a:r>
            <a:endParaRPr kumimoji="1" lang="ja-JP" altLang="en-US" sz="2000" dirty="0">
              <a:solidFill>
                <a:schemeClr val="tx1"/>
              </a:solidFill>
            </a:endParaRPr>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p:cNvPicPr>
            <a:picLocks noChangeAspect="1" noChangeArrowheads="1"/>
          </p:cNvPicPr>
          <p:nvPr/>
        </p:nvPicPr>
        <p:blipFill>
          <a:blip r:embed="rId4" cstate="print"/>
          <a:srcRect/>
          <a:stretch>
            <a:fillRect/>
          </a:stretch>
        </p:blipFill>
        <p:spPr bwMode="auto">
          <a:xfrm>
            <a:off x="76200" y="2803525"/>
            <a:ext cx="2801938" cy="1971675"/>
          </a:xfrm>
          <a:prstGeom prst="rect">
            <a:avLst/>
          </a:prstGeom>
          <a:noFill/>
          <a:ln w="9525">
            <a:noFill/>
            <a:miter lim="800000"/>
            <a:headEnd/>
            <a:tailEnd/>
          </a:ln>
        </p:spPr>
      </p:pic>
      <p:pic>
        <p:nvPicPr>
          <p:cNvPr id="1029" name="Picture 3" descr="97072520"/>
          <p:cNvPicPr>
            <a:picLocks noChangeAspect="1" noChangeArrowheads="1"/>
          </p:cNvPicPr>
          <p:nvPr/>
        </p:nvPicPr>
        <p:blipFill>
          <a:blip r:embed="rId5" cstate="print"/>
          <a:srcRect/>
          <a:stretch>
            <a:fillRect/>
          </a:stretch>
        </p:blipFill>
        <p:spPr bwMode="auto">
          <a:xfrm>
            <a:off x="223838" y="633413"/>
            <a:ext cx="2341562" cy="1331912"/>
          </a:xfrm>
          <a:prstGeom prst="rect">
            <a:avLst/>
          </a:prstGeom>
          <a:noFill/>
          <a:ln w="9525">
            <a:noFill/>
            <a:miter lim="800000"/>
            <a:headEnd/>
            <a:tailEnd/>
          </a:ln>
        </p:spPr>
      </p:pic>
      <p:sp>
        <p:nvSpPr>
          <p:cNvPr id="1030" name="Rectangle 4"/>
          <p:cNvSpPr>
            <a:spLocks noChangeArrowheads="1"/>
          </p:cNvSpPr>
          <p:nvPr/>
        </p:nvSpPr>
        <p:spPr bwMode="auto">
          <a:xfrm>
            <a:off x="76200" y="1971675"/>
            <a:ext cx="2667000" cy="523220"/>
          </a:xfrm>
          <a:prstGeom prst="rect">
            <a:avLst/>
          </a:prstGeom>
          <a:noFill/>
          <a:ln w="9525">
            <a:noFill/>
            <a:miter lim="800000"/>
            <a:headEnd/>
            <a:tailEnd/>
          </a:ln>
        </p:spPr>
        <p:txBody>
          <a:bodyPr wrap="square">
            <a:spAutoFit/>
          </a:bodyPr>
          <a:lstStyle/>
          <a:p>
            <a:pPr algn="ctr">
              <a:defRPr/>
            </a:pPr>
            <a:r>
              <a:rPr lang="en-US" altLang="ja-JP" sz="1400" b="1" dirty="0" smtClean="0">
                <a:ea typeface="ＭＳ Ｐゴシック" pitchFamily="50" charset="-128"/>
              </a:rPr>
              <a:t>↑Solar Radio Burst Spectrum</a:t>
            </a:r>
          </a:p>
          <a:p>
            <a:pPr algn="ctr">
              <a:defRPr/>
            </a:pPr>
            <a:r>
              <a:rPr lang="en-US" altLang="ja-JP" sz="1400" b="1" dirty="0" smtClean="0">
                <a:ea typeface="ＭＳ Ｐゴシック" pitchFamily="50" charset="-128"/>
              </a:rPr>
              <a:t>(http</a:t>
            </a:r>
            <a:r>
              <a:rPr lang="en-US" altLang="ja-JP" sz="1400" b="1" dirty="0">
                <a:ea typeface="ＭＳ Ｐゴシック" pitchFamily="50" charset="-128"/>
              </a:rPr>
              <a:t>://sunbase.nict.go.jp)</a:t>
            </a:r>
          </a:p>
        </p:txBody>
      </p:sp>
      <p:sp>
        <p:nvSpPr>
          <p:cNvPr id="1031" name="Rectangle 5"/>
          <p:cNvSpPr>
            <a:spLocks noChangeArrowheads="1"/>
          </p:cNvSpPr>
          <p:nvPr/>
        </p:nvSpPr>
        <p:spPr bwMode="auto">
          <a:xfrm>
            <a:off x="381000" y="2460625"/>
            <a:ext cx="2057400" cy="523220"/>
          </a:xfrm>
          <a:prstGeom prst="rect">
            <a:avLst/>
          </a:prstGeom>
          <a:noFill/>
          <a:ln w="9525">
            <a:noFill/>
            <a:miter lim="800000"/>
            <a:headEnd/>
            <a:tailEnd/>
          </a:ln>
        </p:spPr>
        <p:txBody>
          <a:bodyPr>
            <a:spAutoFit/>
          </a:bodyPr>
          <a:lstStyle/>
          <a:p>
            <a:pPr algn="ctr">
              <a:defRPr/>
            </a:pPr>
            <a:r>
              <a:rPr lang="en-US" altLang="ja-JP" sz="1400" b="1" dirty="0" smtClean="0">
                <a:ea typeface="ＭＳ Ｐゴシック" pitchFamily="50" charset="-128"/>
              </a:rPr>
              <a:t>↓Jovian Radio Burst</a:t>
            </a:r>
            <a:r>
              <a:rPr lang="ja-JP" altLang="en-US" sz="1400" b="1" dirty="0">
                <a:ea typeface="ＭＳ Ｐゴシック" pitchFamily="50" charset="-128"/>
              </a:rPr>
              <a:t/>
            </a:r>
            <a:br>
              <a:rPr lang="ja-JP" altLang="en-US" sz="1400" b="1" dirty="0">
                <a:ea typeface="ＭＳ Ｐゴシック" pitchFamily="50" charset="-128"/>
              </a:rPr>
            </a:br>
            <a:r>
              <a:rPr lang="en-US" altLang="ja-JP" sz="1400" b="1" dirty="0">
                <a:ea typeface="ＭＳ Ｐゴシック" pitchFamily="50" charset="-128"/>
              </a:rPr>
              <a:t>(Konno et al. 2002)</a:t>
            </a:r>
          </a:p>
        </p:txBody>
      </p:sp>
      <p:graphicFrame>
        <p:nvGraphicFramePr>
          <p:cNvPr id="1026" name="Object 6"/>
          <p:cNvGraphicFramePr>
            <a:graphicFrameLocks noChangeAspect="1"/>
          </p:cNvGraphicFramePr>
          <p:nvPr/>
        </p:nvGraphicFramePr>
        <p:xfrm>
          <a:off x="255588" y="4519613"/>
          <a:ext cx="2411412" cy="1987550"/>
        </p:xfrm>
        <a:graphic>
          <a:graphicData uri="http://schemas.openxmlformats.org/presentationml/2006/ole">
            <p:oleObj spid="_x0000_s409602" name="Image" r:id="rId6" imgW="15337804" imgH="12643840" progId="">
              <p:embed/>
            </p:oleObj>
          </a:graphicData>
        </a:graphic>
      </p:graphicFrame>
      <p:sp>
        <p:nvSpPr>
          <p:cNvPr id="1032" name="Text Box 7"/>
          <p:cNvSpPr txBox="1">
            <a:spLocks noChangeArrowheads="1"/>
          </p:cNvSpPr>
          <p:nvPr/>
        </p:nvSpPr>
        <p:spPr bwMode="auto">
          <a:xfrm>
            <a:off x="76200" y="6311900"/>
            <a:ext cx="2329227" cy="553998"/>
          </a:xfrm>
          <a:prstGeom prst="rect">
            <a:avLst/>
          </a:prstGeom>
          <a:noFill/>
          <a:ln w="9525">
            <a:noFill/>
            <a:miter lim="800000"/>
            <a:headEnd/>
            <a:tailEnd/>
          </a:ln>
        </p:spPr>
        <p:txBody>
          <a:bodyPr wrap="none">
            <a:spAutoFit/>
          </a:bodyPr>
          <a:lstStyle/>
          <a:p>
            <a:pPr>
              <a:defRPr/>
            </a:pPr>
            <a:r>
              <a:rPr lang="en-US" altLang="ja-JP" sz="1600" b="1" dirty="0">
                <a:latin typeface="ＭＳ Ｐゴシック" pitchFamily="50" charset="-128"/>
                <a:ea typeface="ＭＳ Ｐゴシック" pitchFamily="50" charset="-128"/>
              </a:rPr>
              <a:t> </a:t>
            </a:r>
            <a:r>
              <a:rPr lang="en-US" altLang="ja-JP" sz="1400" b="1" dirty="0">
                <a:latin typeface="Arial" pitchFamily="34" charset="0"/>
                <a:ea typeface="ＭＳ Ｐゴシック" pitchFamily="50" charset="-128"/>
                <a:cs typeface="Arial" pitchFamily="34" charset="0"/>
              </a:rPr>
              <a:t>Cassiopeia-A </a:t>
            </a:r>
            <a:r>
              <a:rPr lang="en-US" altLang="ja-JP" sz="1400" b="1" dirty="0" smtClean="0">
                <a:latin typeface="Arial" pitchFamily="34" charset="0"/>
                <a:ea typeface="ＭＳ Ｐゴシック" pitchFamily="50" charset="-128"/>
                <a:cs typeface="Arial" pitchFamily="34" charset="0"/>
              </a:rPr>
              <a:t>Radio Map</a:t>
            </a:r>
            <a:endParaRPr lang="ja-JP" altLang="en-US" sz="1400" b="1" dirty="0">
              <a:latin typeface="Arial" pitchFamily="34" charset="0"/>
              <a:ea typeface="ＭＳ Ｐゴシック" pitchFamily="50" charset="-128"/>
              <a:cs typeface="Arial" pitchFamily="34" charset="0"/>
            </a:endParaRPr>
          </a:p>
          <a:p>
            <a:pPr>
              <a:defRPr/>
            </a:pPr>
            <a:r>
              <a:rPr lang="en-US" altLang="ja-JP" sz="1400" dirty="0" smtClean="0">
                <a:latin typeface="Arial" pitchFamily="34" charset="0"/>
                <a:ea typeface="ＭＳ Ｐゴシック" pitchFamily="50" charset="-128"/>
                <a:cs typeface="Arial" pitchFamily="34" charset="0"/>
              </a:rPr>
              <a:t>(</a:t>
            </a:r>
            <a:r>
              <a:rPr lang="en-US" altLang="ja-JP" sz="1400" dirty="0" err="1" smtClean="0">
                <a:latin typeface="Arial" pitchFamily="34" charset="0"/>
                <a:ea typeface="ＭＳ Ｐゴシック" pitchFamily="50" charset="-128"/>
                <a:cs typeface="Arial" pitchFamily="34" charset="0"/>
              </a:rPr>
              <a:t>Oya</a:t>
            </a:r>
            <a:r>
              <a:rPr lang="en-US" altLang="ja-JP" sz="1400" dirty="0" smtClean="0">
                <a:latin typeface="Arial" pitchFamily="34" charset="0"/>
                <a:ea typeface="ＭＳ Ｐゴシック" pitchFamily="50" charset="-128"/>
                <a:cs typeface="Arial" pitchFamily="34" charset="0"/>
              </a:rPr>
              <a:t> </a:t>
            </a:r>
            <a:r>
              <a:rPr lang="en-US" altLang="ja-JP" sz="1400" dirty="0">
                <a:latin typeface="Arial" pitchFamily="34" charset="0"/>
                <a:ea typeface="ＭＳ Ｐゴシック" pitchFamily="50" charset="-128"/>
                <a:cs typeface="Arial" pitchFamily="34" charset="0"/>
              </a:rPr>
              <a:t>&amp; </a:t>
            </a:r>
            <a:r>
              <a:rPr lang="en-US" altLang="ja-JP" sz="1400" dirty="0" err="1">
                <a:latin typeface="Arial" pitchFamily="34" charset="0"/>
                <a:ea typeface="ＭＳ Ｐゴシック" pitchFamily="50" charset="-128"/>
                <a:cs typeface="Arial" pitchFamily="34" charset="0"/>
              </a:rPr>
              <a:t>Iizama</a:t>
            </a:r>
            <a:r>
              <a:rPr lang="en-US" altLang="ja-JP" sz="1400" dirty="0">
                <a:latin typeface="Arial" pitchFamily="34" charset="0"/>
                <a:ea typeface="ＭＳ Ｐゴシック" pitchFamily="50" charset="-128"/>
                <a:cs typeface="Arial" pitchFamily="34" charset="0"/>
              </a:rPr>
              <a:t>, 2003)</a:t>
            </a:r>
          </a:p>
        </p:txBody>
      </p:sp>
      <p:grpSp>
        <p:nvGrpSpPr>
          <p:cNvPr id="8" name="Group 8"/>
          <p:cNvGrpSpPr>
            <a:grpSpLocks/>
          </p:cNvGrpSpPr>
          <p:nvPr/>
        </p:nvGrpSpPr>
        <p:grpSpPr bwMode="auto">
          <a:xfrm>
            <a:off x="2755900" y="136525"/>
            <a:ext cx="4500563" cy="6665913"/>
            <a:chOff x="2784" y="48"/>
            <a:chExt cx="2835" cy="4199"/>
          </a:xfrm>
        </p:grpSpPr>
        <p:grpSp>
          <p:nvGrpSpPr>
            <p:cNvPr id="9" name="Group 9"/>
            <p:cNvGrpSpPr>
              <a:grpSpLocks/>
            </p:cNvGrpSpPr>
            <p:nvPr/>
          </p:nvGrpSpPr>
          <p:grpSpPr bwMode="auto">
            <a:xfrm>
              <a:off x="2784" y="48"/>
              <a:ext cx="2835" cy="4141"/>
              <a:chOff x="2787" y="48"/>
              <a:chExt cx="2835" cy="4141"/>
            </a:xfrm>
          </p:grpSpPr>
          <p:grpSp>
            <p:nvGrpSpPr>
              <p:cNvPr id="10" name="Group 10"/>
              <p:cNvGrpSpPr>
                <a:grpSpLocks/>
              </p:cNvGrpSpPr>
              <p:nvPr/>
            </p:nvGrpSpPr>
            <p:grpSpPr bwMode="auto">
              <a:xfrm>
                <a:off x="2802" y="97"/>
                <a:ext cx="2820" cy="4092"/>
                <a:chOff x="2802" y="97"/>
                <a:chExt cx="2820" cy="4092"/>
              </a:xfrm>
            </p:grpSpPr>
            <p:grpSp>
              <p:nvGrpSpPr>
                <p:cNvPr id="11" name="Group 11"/>
                <p:cNvGrpSpPr>
                  <a:grpSpLocks/>
                </p:cNvGrpSpPr>
                <p:nvPr/>
              </p:nvGrpSpPr>
              <p:grpSpPr bwMode="auto">
                <a:xfrm>
                  <a:off x="2802" y="97"/>
                  <a:ext cx="2820" cy="4092"/>
                  <a:chOff x="3168" y="336"/>
                  <a:chExt cx="2820" cy="4092"/>
                </a:xfrm>
              </p:grpSpPr>
              <p:graphicFrame>
                <p:nvGraphicFramePr>
                  <p:cNvPr id="1027" name="Object 12"/>
                  <p:cNvGraphicFramePr>
                    <a:graphicFrameLocks noChangeAspect="1"/>
                  </p:cNvGraphicFramePr>
                  <p:nvPr/>
                </p:nvGraphicFramePr>
                <p:xfrm>
                  <a:off x="3168" y="336"/>
                  <a:ext cx="2820" cy="4092"/>
                </p:xfrm>
                <a:graphic>
                  <a:graphicData uri="http://schemas.openxmlformats.org/presentationml/2006/ole">
                    <p:oleObj spid="_x0000_s409603" name="Image" r:id="rId7" imgW="5972467" imgH="8666431" progId="">
                      <p:embed/>
                    </p:oleObj>
                  </a:graphicData>
                </a:graphic>
              </p:graphicFrame>
              <p:sp>
                <p:nvSpPr>
                  <p:cNvPr id="1116" name="Rectangle 13"/>
                  <p:cNvSpPr>
                    <a:spLocks noChangeArrowheads="1"/>
                  </p:cNvSpPr>
                  <p:nvPr/>
                </p:nvSpPr>
                <p:spPr bwMode="auto">
                  <a:xfrm>
                    <a:off x="5280" y="3886"/>
                    <a:ext cx="96" cy="48"/>
                  </a:xfrm>
                  <a:prstGeom prst="rect">
                    <a:avLst/>
                  </a:prstGeom>
                  <a:solidFill>
                    <a:schemeClr val="bg1"/>
                  </a:solidFill>
                  <a:ln w="28575">
                    <a:solidFill>
                      <a:schemeClr val="bg1"/>
                    </a:solidFill>
                    <a:miter lim="800000"/>
                    <a:headEnd/>
                    <a:tailEnd/>
                  </a:ln>
                </p:spPr>
                <p:txBody>
                  <a:bodyPr wrap="none" anchor="ctr"/>
                  <a:lstStyle/>
                  <a:p>
                    <a:pPr>
                      <a:defRPr/>
                    </a:pPr>
                    <a:endParaRPr lang="ja-JP" altLang="en-US">
                      <a:ea typeface="ＭＳ Ｐゴシック" pitchFamily="50" charset="-128"/>
                    </a:endParaRPr>
                  </a:p>
                </p:txBody>
              </p:sp>
            </p:grpSp>
            <p:sp>
              <p:nvSpPr>
                <p:cNvPr id="1114" name="Rectangle 14"/>
                <p:cNvSpPr>
                  <a:spLocks noChangeArrowheads="1"/>
                </p:cNvSpPr>
                <p:nvPr/>
              </p:nvSpPr>
              <p:spPr bwMode="auto">
                <a:xfrm>
                  <a:off x="3408" y="2208"/>
                  <a:ext cx="2016" cy="1200"/>
                </a:xfrm>
                <a:prstGeom prst="rect">
                  <a:avLst/>
                </a:prstGeom>
                <a:solidFill>
                  <a:schemeClr val="bg1"/>
                </a:solidFill>
                <a:ln w="9525">
                  <a:noFill/>
                  <a:miter lim="800000"/>
                  <a:headEnd/>
                  <a:tailEnd/>
                </a:ln>
              </p:spPr>
              <p:txBody>
                <a:bodyPr wrap="none" anchor="ctr"/>
                <a:lstStyle/>
                <a:p>
                  <a:pPr>
                    <a:defRPr/>
                  </a:pPr>
                  <a:endParaRPr lang="ja-JP" altLang="en-US">
                    <a:ea typeface="ＭＳ Ｐゴシック" pitchFamily="50" charset="-128"/>
                  </a:endParaRPr>
                </a:p>
              </p:txBody>
            </p:sp>
            <p:sp>
              <p:nvSpPr>
                <p:cNvPr id="2" name="Rectangle 15"/>
                <p:cNvSpPr>
                  <a:spLocks noChangeArrowheads="1"/>
                </p:cNvSpPr>
                <p:nvPr/>
              </p:nvSpPr>
              <p:spPr bwMode="auto">
                <a:xfrm>
                  <a:off x="5379" y="2544"/>
                  <a:ext cx="96" cy="192"/>
                </a:xfrm>
                <a:prstGeom prst="rect">
                  <a:avLst/>
                </a:prstGeom>
                <a:solidFill>
                  <a:schemeClr val="bg1"/>
                </a:solidFill>
                <a:ln w="9525">
                  <a:noFill/>
                  <a:miter lim="800000"/>
                  <a:headEnd/>
                  <a:tailEnd/>
                </a:ln>
              </p:spPr>
              <p:txBody>
                <a:bodyPr wrap="none" anchor="ctr"/>
                <a:lstStyle/>
                <a:p>
                  <a:pPr>
                    <a:defRPr/>
                  </a:pPr>
                  <a:endParaRPr lang="ja-JP" altLang="en-US">
                    <a:ea typeface="ＭＳ Ｐゴシック" pitchFamily="50" charset="-128"/>
                  </a:endParaRPr>
                </a:p>
              </p:txBody>
            </p:sp>
          </p:grpSp>
          <p:grpSp>
            <p:nvGrpSpPr>
              <p:cNvPr id="12" name="Group 16"/>
              <p:cNvGrpSpPr>
                <a:grpSpLocks/>
              </p:cNvGrpSpPr>
              <p:nvPr/>
            </p:nvGrpSpPr>
            <p:grpSpPr bwMode="auto">
              <a:xfrm>
                <a:off x="2787" y="48"/>
                <a:ext cx="2706" cy="3957"/>
                <a:chOff x="2784" y="48"/>
                <a:chExt cx="2706" cy="3957"/>
              </a:xfrm>
            </p:grpSpPr>
            <p:sp>
              <p:nvSpPr>
                <p:cNvPr id="3" name="Line 17"/>
                <p:cNvSpPr>
                  <a:spLocks noChangeShapeType="1"/>
                </p:cNvSpPr>
                <p:nvPr/>
              </p:nvSpPr>
              <p:spPr bwMode="auto">
                <a:xfrm>
                  <a:off x="3282" y="634"/>
                  <a:ext cx="2160" cy="816"/>
                </a:xfrm>
                <a:prstGeom prst="line">
                  <a:avLst/>
                </a:prstGeom>
                <a:noFill/>
                <a:ln w="38100">
                  <a:solidFill>
                    <a:srgbClr val="FF0000"/>
                  </a:solidFill>
                  <a:round/>
                  <a:headEnd/>
                  <a:tailEnd/>
                </a:ln>
              </p:spPr>
              <p:txBody>
                <a:bodyPr/>
                <a:lstStyle/>
                <a:p>
                  <a:pPr>
                    <a:defRPr/>
                  </a:pPr>
                  <a:endParaRPr lang="ja-JP" altLang="en-US">
                    <a:ea typeface="ＭＳ Ｐゴシック" pitchFamily="50" charset="-128"/>
                  </a:endParaRPr>
                </a:p>
              </p:txBody>
            </p:sp>
            <p:sp>
              <p:nvSpPr>
                <p:cNvPr id="4" name="Freeform 18"/>
                <p:cNvSpPr>
                  <a:spLocks/>
                </p:cNvSpPr>
                <p:nvPr/>
              </p:nvSpPr>
              <p:spPr bwMode="auto">
                <a:xfrm>
                  <a:off x="3429" y="372"/>
                  <a:ext cx="498" cy="312"/>
                </a:xfrm>
                <a:custGeom>
                  <a:avLst/>
                  <a:gdLst>
                    <a:gd name="T0" fmla="*/ 0 w 498"/>
                    <a:gd name="T1" fmla="*/ 312 h 312"/>
                    <a:gd name="T2" fmla="*/ 144 w 498"/>
                    <a:gd name="T3" fmla="*/ 177 h 312"/>
                    <a:gd name="T4" fmla="*/ 297 w 498"/>
                    <a:gd name="T5" fmla="*/ 87 h 312"/>
                    <a:gd name="T6" fmla="*/ 498 w 498"/>
                    <a:gd name="T7" fmla="*/ 0 h 312"/>
                    <a:gd name="T8" fmla="*/ 0 60000 65536"/>
                    <a:gd name="T9" fmla="*/ 0 60000 65536"/>
                    <a:gd name="T10" fmla="*/ 0 60000 65536"/>
                    <a:gd name="T11" fmla="*/ 0 60000 65536"/>
                    <a:gd name="T12" fmla="*/ 0 w 498"/>
                    <a:gd name="T13" fmla="*/ 0 h 312"/>
                    <a:gd name="T14" fmla="*/ 498 w 498"/>
                    <a:gd name="T15" fmla="*/ 312 h 312"/>
                  </a:gdLst>
                  <a:ahLst/>
                  <a:cxnLst>
                    <a:cxn ang="T8">
                      <a:pos x="T0" y="T1"/>
                    </a:cxn>
                    <a:cxn ang="T9">
                      <a:pos x="T2" y="T3"/>
                    </a:cxn>
                    <a:cxn ang="T10">
                      <a:pos x="T4" y="T5"/>
                    </a:cxn>
                    <a:cxn ang="T11">
                      <a:pos x="T6" y="T7"/>
                    </a:cxn>
                  </a:cxnLst>
                  <a:rect l="T12" t="T13" r="T14" b="T15"/>
                  <a:pathLst>
                    <a:path w="498" h="312">
                      <a:moveTo>
                        <a:pt x="0" y="312"/>
                      </a:moveTo>
                      <a:cubicBezTo>
                        <a:pt x="24" y="290"/>
                        <a:pt x="95" y="214"/>
                        <a:pt x="144" y="177"/>
                      </a:cubicBezTo>
                      <a:cubicBezTo>
                        <a:pt x="193" y="140"/>
                        <a:pt x="238" y="116"/>
                        <a:pt x="297" y="87"/>
                      </a:cubicBezTo>
                      <a:cubicBezTo>
                        <a:pt x="356" y="58"/>
                        <a:pt x="456" y="18"/>
                        <a:pt x="498" y="0"/>
                      </a:cubicBezTo>
                    </a:path>
                  </a:pathLst>
                </a:cu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0" name="Freeform 19"/>
                <p:cNvSpPr>
                  <a:spLocks/>
                </p:cNvSpPr>
                <p:nvPr/>
              </p:nvSpPr>
              <p:spPr bwMode="auto">
                <a:xfrm>
                  <a:off x="4473" y="369"/>
                  <a:ext cx="864" cy="521"/>
                </a:xfrm>
                <a:custGeom>
                  <a:avLst/>
                  <a:gdLst>
                    <a:gd name="T0" fmla="*/ 0 w 864"/>
                    <a:gd name="T1" fmla="*/ 0 h 521"/>
                    <a:gd name="T2" fmla="*/ 138 w 864"/>
                    <a:gd name="T3" fmla="*/ 87 h 521"/>
                    <a:gd name="T4" fmla="*/ 276 w 864"/>
                    <a:gd name="T5" fmla="*/ 186 h 521"/>
                    <a:gd name="T6" fmla="*/ 489 w 864"/>
                    <a:gd name="T7" fmla="*/ 366 h 521"/>
                    <a:gd name="T8" fmla="*/ 669 w 864"/>
                    <a:gd name="T9" fmla="*/ 468 h 521"/>
                    <a:gd name="T10" fmla="*/ 801 w 864"/>
                    <a:gd name="T11" fmla="*/ 513 h 521"/>
                    <a:gd name="T12" fmla="*/ 864 w 864"/>
                    <a:gd name="T13" fmla="*/ 516 h 521"/>
                    <a:gd name="T14" fmla="*/ 0 60000 65536"/>
                    <a:gd name="T15" fmla="*/ 0 60000 65536"/>
                    <a:gd name="T16" fmla="*/ 0 60000 65536"/>
                    <a:gd name="T17" fmla="*/ 0 60000 65536"/>
                    <a:gd name="T18" fmla="*/ 0 60000 65536"/>
                    <a:gd name="T19" fmla="*/ 0 60000 65536"/>
                    <a:gd name="T20" fmla="*/ 0 60000 65536"/>
                    <a:gd name="T21" fmla="*/ 0 w 864"/>
                    <a:gd name="T22" fmla="*/ 0 h 521"/>
                    <a:gd name="T23" fmla="*/ 864 w 864"/>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521">
                      <a:moveTo>
                        <a:pt x="0" y="0"/>
                      </a:moveTo>
                      <a:cubicBezTo>
                        <a:pt x="23" y="14"/>
                        <a:pt x="92" y="56"/>
                        <a:pt x="138" y="87"/>
                      </a:cubicBezTo>
                      <a:cubicBezTo>
                        <a:pt x="184" y="118"/>
                        <a:pt x="218" y="140"/>
                        <a:pt x="276" y="186"/>
                      </a:cubicBezTo>
                      <a:cubicBezTo>
                        <a:pt x="334" y="232"/>
                        <a:pt x="424" y="319"/>
                        <a:pt x="489" y="366"/>
                      </a:cubicBezTo>
                      <a:cubicBezTo>
                        <a:pt x="554" y="413"/>
                        <a:pt x="617" y="444"/>
                        <a:pt x="669" y="468"/>
                      </a:cubicBezTo>
                      <a:cubicBezTo>
                        <a:pt x="721" y="492"/>
                        <a:pt x="769" y="505"/>
                        <a:pt x="801" y="513"/>
                      </a:cubicBezTo>
                      <a:cubicBezTo>
                        <a:pt x="833" y="521"/>
                        <a:pt x="851" y="516"/>
                        <a:pt x="864" y="516"/>
                      </a:cubicBezTo>
                    </a:path>
                  </a:pathLst>
                </a:cu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1" name="Freeform 20"/>
                <p:cNvSpPr>
                  <a:spLocks/>
                </p:cNvSpPr>
                <p:nvPr/>
              </p:nvSpPr>
              <p:spPr bwMode="auto">
                <a:xfrm>
                  <a:off x="3361" y="735"/>
                  <a:ext cx="2129" cy="2016"/>
                </a:xfrm>
                <a:custGeom>
                  <a:avLst/>
                  <a:gdLst>
                    <a:gd name="T0" fmla="*/ 2129 w 2129"/>
                    <a:gd name="T1" fmla="*/ 0 h 2016"/>
                    <a:gd name="T2" fmla="*/ 2033 w 2129"/>
                    <a:gd name="T3" fmla="*/ 96 h 2016"/>
                    <a:gd name="T4" fmla="*/ 1985 w 2129"/>
                    <a:gd name="T5" fmla="*/ 144 h 2016"/>
                    <a:gd name="T6" fmla="*/ 1841 w 2129"/>
                    <a:gd name="T7" fmla="*/ 240 h 2016"/>
                    <a:gd name="T8" fmla="*/ 1697 w 2129"/>
                    <a:gd name="T9" fmla="*/ 336 h 2016"/>
                    <a:gd name="T10" fmla="*/ 1601 w 2129"/>
                    <a:gd name="T11" fmla="*/ 384 h 2016"/>
                    <a:gd name="T12" fmla="*/ 1505 w 2129"/>
                    <a:gd name="T13" fmla="*/ 432 h 2016"/>
                    <a:gd name="T14" fmla="*/ 1409 w 2129"/>
                    <a:gd name="T15" fmla="*/ 480 h 2016"/>
                    <a:gd name="T16" fmla="*/ 1313 w 2129"/>
                    <a:gd name="T17" fmla="*/ 528 h 2016"/>
                    <a:gd name="T18" fmla="*/ 1073 w 2129"/>
                    <a:gd name="T19" fmla="*/ 672 h 2016"/>
                    <a:gd name="T20" fmla="*/ 881 w 2129"/>
                    <a:gd name="T21" fmla="*/ 816 h 2016"/>
                    <a:gd name="T22" fmla="*/ 731 w 2129"/>
                    <a:gd name="T23" fmla="*/ 936 h 2016"/>
                    <a:gd name="T24" fmla="*/ 617 w 2129"/>
                    <a:gd name="T25" fmla="*/ 1056 h 2016"/>
                    <a:gd name="T26" fmla="*/ 449 w 2129"/>
                    <a:gd name="T27" fmla="*/ 1248 h 2016"/>
                    <a:gd name="T28" fmla="*/ 353 w 2129"/>
                    <a:gd name="T29" fmla="*/ 1392 h 2016"/>
                    <a:gd name="T30" fmla="*/ 153 w 2129"/>
                    <a:gd name="T31" fmla="*/ 1728 h 2016"/>
                    <a:gd name="T32" fmla="*/ 0 w 2129"/>
                    <a:gd name="T33" fmla="*/ 2016 h 20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9"/>
                    <a:gd name="T52" fmla="*/ 0 h 2016"/>
                    <a:gd name="T53" fmla="*/ 2129 w 2129"/>
                    <a:gd name="T54" fmla="*/ 2016 h 20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9" h="2016">
                      <a:moveTo>
                        <a:pt x="2129" y="0"/>
                      </a:moveTo>
                      <a:cubicBezTo>
                        <a:pt x="2093" y="36"/>
                        <a:pt x="2057" y="72"/>
                        <a:pt x="2033" y="96"/>
                      </a:cubicBezTo>
                      <a:cubicBezTo>
                        <a:pt x="2009" y="120"/>
                        <a:pt x="2017" y="120"/>
                        <a:pt x="1985" y="144"/>
                      </a:cubicBezTo>
                      <a:cubicBezTo>
                        <a:pt x="1953" y="168"/>
                        <a:pt x="1889" y="208"/>
                        <a:pt x="1841" y="240"/>
                      </a:cubicBezTo>
                      <a:cubicBezTo>
                        <a:pt x="1793" y="272"/>
                        <a:pt x="1737" y="312"/>
                        <a:pt x="1697" y="336"/>
                      </a:cubicBezTo>
                      <a:cubicBezTo>
                        <a:pt x="1657" y="360"/>
                        <a:pt x="1633" y="368"/>
                        <a:pt x="1601" y="384"/>
                      </a:cubicBezTo>
                      <a:cubicBezTo>
                        <a:pt x="1569" y="400"/>
                        <a:pt x="1537" y="416"/>
                        <a:pt x="1505" y="432"/>
                      </a:cubicBezTo>
                      <a:cubicBezTo>
                        <a:pt x="1473" y="448"/>
                        <a:pt x="1441" y="464"/>
                        <a:pt x="1409" y="480"/>
                      </a:cubicBezTo>
                      <a:cubicBezTo>
                        <a:pt x="1377" y="496"/>
                        <a:pt x="1369" y="496"/>
                        <a:pt x="1313" y="528"/>
                      </a:cubicBezTo>
                      <a:cubicBezTo>
                        <a:pt x="1257" y="560"/>
                        <a:pt x="1145" y="624"/>
                        <a:pt x="1073" y="672"/>
                      </a:cubicBezTo>
                      <a:cubicBezTo>
                        <a:pt x="1001" y="720"/>
                        <a:pt x="938" y="772"/>
                        <a:pt x="881" y="816"/>
                      </a:cubicBezTo>
                      <a:cubicBezTo>
                        <a:pt x="824" y="860"/>
                        <a:pt x="775" y="896"/>
                        <a:pt x="731" y="936"/>
                      </a:cubicBezTo>
                      <a:cubicBezTo>
                        <a:pt x="687" y="976"/>
                        <a:pt x="664" y="1004"/>
                        <a:pt x="617" y="1056"/>
                      </a:cubicBezTo>
                      <a:cubicBezTo>
                        <a:pt x="570" y="1108"/>
                        <a:pt x="493" y="1192"/>
                        <a:pt x="449" y="1248"/>
                      </a:cubicBezTo>
                      <a:cubicBezTo>
                        <a:pt x="405" y="1304"/>
                        <a:pt x="402" y="1312"/>
                        <a:pt x="353" y="1392"/>
                      </a:cubicBezTo>
                      <a:cubicBezTo>
                        <a:pt x="304" y="1472"/>
                        <a:pt x="212" y="1624"/>
                        <a:pt x="153" y="1728"/>
                      </a:cubicBezTo>
                      <a:cubicBezTo>
                        <a:pt x="94" y="1832"/>
                        <a:pt x="32" y="1956"/>
                        <a:pt x="0" y="2016"/>
                      </a:cubicBezTo>
                    </a:path>
                  </a:pathLst>
                </a:cu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2" name="Line 21"/>
                <p:cNvSpPr>
                  <a:spLocks noChangeShapeType="1"/>
                </p:cNvSpPr>
                <p:nvPr/>
              </p:nvSpPr>
              <p:spPr bwMode="auto">
                <a:xfrm>
                  <a:off x="3330" y="1649"/>
                  <a:ext cx="1872" cy="901"/>
                </a:xfrm>
                <a:prstGeom prst="line">
                  <a:avLst/>
                </a:pr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3" name="Freeform 22"/>
                <p:cNvSpPr>
                  <a:spLocks/>
                </p:cNvSpPr>
                <p:nvPr/>
              </p:nvSpPr>
              <p:spPr bwMode="auto">
                <a:xfrm>
                  <a:off x="3408" y="1057"/>
                  <a:ext cx="480" cy="2370"/>
                </a:xfrm>
                <a:custGeom>
                  <a:avLst/>
                  <a:gdLst>
                    <a:gd name="T0" fmla="*/ 0 w 450"/>
                    <a:gd name="T1" fmla="*/ 0 h 2220"/>
                    <a:gd name="T2" fmla="*/ 78 w 450"/>
                    <a:gd name="T3" fmla="*/ 384 h 2220"/>
                    <a:gd name="T4" fmla="*/ 174 w 450"/>
                    <a:gd name="T5" fmla="*/ 840 h 2220"/>
                    <a:gd name="T6" fmla="*/ 246 w 450"/>
                    <a:gd name="T7" fmla="*/ 1200 h 2220"/>
                    <a:gd name="T8" fmla="*/ 330 w 450"/>
                    <a:gd name="T9" fmla="*/ 1602 h 2220"/>
                    <a:gd name="T10" fmla="*/ 390 w 450"/>
                    <a:gd name="T11" fmla="*/ 1944 h 2220"/>
                    <a:gd name="T12" fmla="*/ 450 w 450"/>
                    <a:gd name="T13" fmla="*/ 2220 h 2220"/>
                    <a:gd name="T14" fmla="*/ 0 60000 65536"/>
                    <a:gd name="T15" fmla="*/ 0 60000 65536"/>
                    <a:gd name="T16" fmla="*/ 0 60000 65536"/>
                    <a:gd name="T17" fmla="*/ 0 60000 65536"/>
                    <a:gd name="T18" fmla="*/ 0 60000 65536"/>
                    <a:gd name="T19" fmla="*/ 0 60000 65536"/>
                    <a:gd name="T20" fmla="*/ 0 60000 65536"/>
                    <a:gd name="T21" fmla="*/ 0 w 450"/>
                    <a:gd name="T22" fmla="*/ 0 h 2220"/>
                    <a:gd name="T23" fmla="*/ 450 w 450"/>
                    <a:gd name="T24" fmla="*/ 2220 h 2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0" h="2220">
                      <a:moveTo>
                        <a:pt x="0" y="0"/>
                      </a:moveTo>
                      <a:cubicBezTo>
                        <a:pt x="13" y="64"/>
                        <a:pt x="49" y="244"/>
                        <a:pt x="78" y="384"/>
                      </a:cubicBezTo>
                      <a:cubicBezTo>
                        <a:pt x="107" y="524"/>
                        <a:pt x="146" y="704"/>
                        <a:pt x="174" y="840"/>
                      </a:cubicBezTo>
                      <a:cubicBezTo>
                        <a:pt x="202" y="976"/>
                        <a:pt x="220" y="1073"/>
                        <a:pt x="246" y="1200"/>
                      </a:cubicBezTo>
                      <a:cubicBezTo>
                        <a:pt x="272" y="1327"/>
                        <a:pt x="306" y="1478"/>
                        <a:pt x="330" y="1602"/>
                      </a:cubicBezTo>
                      <a:cubicBezTo>
                        <a:pt x="354" y="1726"/>
                        <a:pt x="370" y="1841"/>
                        <a:pt x="390" y="1944"/>
                      </a:cubicBezTo>
                      <a:cubicBezTo>
                        <a:pt x="410" y="2047"/>
                        <a:pt x="438" y="2163"/>
                        <a:pt x="450" y="2220"/>
                      </a:cubicBezTo>
                    </a:path>
                  </a:pathLst>
                </a:cu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4" name="Freeform 23"/>
                <p:cNvSpPr>
                  <a:spLocks/>
                </p:cNvSpPr>
                <p:nvPr/>
              </p:nvSpPr>
              <p:spPr bwMode="auto">
                <a:xfrm>
                  <a:off x="3954" y="2677"/>
                  <a:ext cx="1506" cy="738"/>
                </a:xfrm>
                <a:custGeom>
                  <a:avLst/>
                  <a:gdLst>
                    <a:gd name="T0" fmla="*/ 1506 w 1506"/>
                    <a:gd name="T1" fmla="*/ 0 h 738"/>
                    <a:gd name="T2" fmla="*/ 1440 w 1506"/>
                    <a:gd name="T3" fmla="*/ 102 h 738"/>
                    <a:gd name="T4" fmla="*/ 1278 w 1506"/>
                    <a:gd name="T5" fmla="*/ 306 h 738"/>
                    <a:gd name="T6" fmla="*/ 1056 w 1506"/>
                    <a:gd name="T7" fmla="*/ 594 h 738"/>
                    <a:gd name="T8" fmla="*/ 984 w 1506"/>
                    <a:gd name="T9" fmla="*/ 636 h 738"/>
                    <a:gd name="T10" fmla="*/ 906 w 1506"/>
                    <a:gd name="T11" fmla="*/ 672 h 738"/>
                    <a:gd name="T12" fmla="*/ 768 w 1506"/>
                    <a:gd name="T13" fmla="*/ 690 h 738"/>
                    <a:gd name="T14" fmla="*/ 480 w 1506"/>
                    <a:gd name="T15" fmla="*/ 690 h 738"/>
                    <a:gd name="T16" fmla="*/ 192 w 1506"/>
                    <a:gd name="T17" fmla="*/ 690 h 738"/>
                    <a:gd name="T18" fmla="*/ 0 w 1506"/>
                    <a:gd name="T19" fmla="*/ 738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6"/>
                    <a:gd name="T31" fmla="*/ 0 h 738"/>
                    <a:gd name="T32" fmla="*/ 1506 w 1506"/>
                    <a:gd name="T33" fmla="*/ 738 h 7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6" h="738">
                      <a:moveTo>
                        <a:pt x="1506" y="0"/>
                      </a:moveTo>
                      <a:cubicBezTo>
                        <a:pt x="1495" y="16"/>
                        <a:pt x="1478" y="51"/>
                        <a:pt x="1440" y="102"/>
                      </a:cubicBezTo>
                      <a:cubicBezTo>
                        <a:pt x="1402" y="153"/>
                        <a:pt x="1342" y="224"/>
                        <a:pt x="1278" y="306"/>
                      </a:cubicBezTo>
                      <a:cubicBezTo>
                        <a:pt x="1214" y="388"/>
                        <a:pt x="1105" y="539"/>
                        <a:pt x="1056" y="594"/>
                      </a:cubicBezTo>
                      <a:cubicBezTo>
                        <a:pt x="1007" y="649"/>
                        <a:pt x="1009" y="623"/>
                        <a:pt x="984" y="636"/>
                      </a:cubicBezTo>
                      <a:cubicBezTo>
                        <a:pt x="959" y="649"/>
                        <a:pt x="942" y="663"/>
                        <a:pt x="906" y="672"/>
                      </a:cubicBezTo>
                      <a:cubicBezTo>
                        <a:pt x="870" y="681"/>
                        <a:pt x="839" y="687"/>
                        <a:pt x="768" y="690"/>
                      </a:cubicBezTo>
                      <a:cubicBezTo>
                        <a:pt x="697" y="693"/>
                        <a:pt x="576" y="690"/>
                        <a:pt x="480" y="690"/>
                      </a:cubicBezTo>
                      <a:cubicBezTo>
                        <a:pt x="384" y="690"/>
                        <a:pt x="272" y="682"/>
                        <a:pt x="192" y="690"/>
                      </a:cubicBezTo>
                      <a:cubicBezTo>
                        <a:pt x="112" y="698"/>
                        <a:pt x="56" y="718"/>
                        <a:pt x="0" y="738"/>
                      </a:cubicBezTo>
                    </a:path>
                  </a:pathLst>
                </a:cu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5" name="Line 24"/>
                <p:cNvSpPr>
                  <a:spLocks noChangeShapeType="1"/>
                </p:cNvSpPr>
                <p:nvPr/>
              </p:nvSpPr>
              <p:spPr bwMode="auto">
                <a:xfrm flipH="1">
                  <a:off x="3666" y="1405"/>
                  <a:ext cx="1824" cy="2304"/>
                </a:xfrm>
                <a:prstGeom prst="line">
                  <a:avLst/>
                </a:pr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6" name="Line 25"/>
                <p:cNvSpPr>
                  <a:spLocks noChangeShapeType="1"/>
                </p:cNvSpPr>
                <p:nvPr/>
              </p:nvSpPr>
              <p:spPr bwMode="auto">
                <a:xfrm>
                  <a:off x="3378" y="2461"/>
                  <a:ext cx="1392" cy="464"/>
                </a:xfrm>
                <a:prstGeom prst="line">
                  <a:avLst/>
                </a:prstGeom>
                <a:noFill/>
                <a:ln w="38100">
                  <a:solidFill>
                    <a:srgbClr val="009900"/>
                  </a:solidFill>
                  <a:round/>
                  <a:headEnd/>
                  <a:tailEnd/>
                </a:ln>
              </p:spPr>
              <p:txBody>
                <a:bodyPr/>
                <a:lstStyle/>
                <a:p>
                  <a:pPr>
                    <a:defRPr/>
                  </a:pPr>
                  <a:endParaRPr lang="ja-JP" altLang="en-US">
                    <a:ea typeface="ＭＳ Ｐゴシック" pitchFamily="50" charset="-128"/>
                  </a:endParaRPr>
                </a:p>
              </p:txBody>
            </p:sp>
            <p:sp>
              <p:nvSpPr>
                <p:cNvPr id="1087" name="Text Box 26"/>
                <p:cNvSpPr txBox="1">
                  <a:spLocks noChangeArrowheads="1"/>
                </p:cNvSpPr>
                <p:nvPr/>
              </p:nvSpPr>
              <p:spPr bwMode="auto">
                <a:xfrm rot="-5400000">
                  <a:off x="2149" y="1980"/>
                  <a:ext cx="1483" cy="212"/>
                </a:xfrm>
                <a:prstGeom prst="rect">
                  <a:avLst/>
                </a:prstGeom>
                <a:noFill/>
                <a:ln w="9525">
                  <a:noFill/>
                  <a:miter lim="800000"/>
                  <a:headEnd/>
                  <a:tailEnd/>
                </a:ln>
              </p:spPr>
              <p:txBody>
                <a:bodyPr wrap="none">
                  <a:spAutoFit/>
                </a:bodyPr>
                <a:lstStyle/>
                <a:p>
                  <a:pPr>
                    <a:defRPr/>
                  </a:pPr>
                  <a:r>
                    <a:rPr lang="en-US" altLang="ja-JP" sz="1600" b="1">
                      <a:ea typeface="ＭＳ Ｐゴシック" pitchFamily="50" charset="-128"/>
                    </a:rPr>
                    <a:t>Radio flux density [Jy]</a:t>
                  </a:r>
                </a:p>
              </p:txBody>
            </p:sp>
            <p:sp>
              <p:nvSpPr>
                <p:cNvPr id="1088" name="Text Box 27"/>
                <p:cNvSpPr txBox="1">
                  <a:spLocks noChangeArrowheads="1"/>
                </p:cNvSpPr>
                <p:nvPr/>
              </p:nvSpPr>
              <p:spPr bwMode="auto">
                <a:xfrm>
                  <a:off x="3858" y="3793"/>
                  <a:ext cx="1147" cy="212"/>
                </a:xfrm>
                <a:prstGeom prst="rect">
                  <a:avLst/>
                </a:prstGeom>
                <a:noFill/>
                <a:ln w="9525">
                  <a:noFill/>
                  <a:miter lim="800000"/>
                  <a:headEnd/>
                  <a:tailEnd/>
                </a:ln>
              </p:spPr>
              <p:txBody>
                <a:bodyPr wrap="none">
                  <a:spAutoFit/>
                </a:bodyPr>
                <a:lstStyle/>
                <a:p>
                  <a:pPr>
                    <a:defRPr/>
                  </a:pPr>
                  <a:r>
                    <a:rPr lang="en-US" altLang="ja-JP" sz="1600" b="1">
                      <a:ea typeface="ＭＳ Ｐゴシック" pitchFamily="50" charset="-128"/>
                    </a:rPr>
                    <a:t>Frequency [MHz]</a:t>
                  </a:r>
                </a:p>
              </p:txBody>
            </p:sp>
            <p:sp>
              <p:nvSpPr>
                <p:cNvPr id="1089" name="Text Box 28"/>
                <p:cNvSpPr txBox="1">
                  <a:spLocks noChangeArrowheads="1"/>
                </p:cNvSpPr>
                <p:nvPr/>
              </p:nvSpPr>
              <p:spPr bwMode="auto">
                <a:xfrm>
                  <a:off x="3882" y="48"/>
                  <a:ext cx="834" cy="212"/>
                </a:xfrm>
                <a:prstGeom prst="rect">
                  <a:avLst/>
                </a:prstGeom>
                <a:noFill/>
                <a:ln w="9525">
                  <a:noFill/>
                  <a:miter lim="800000"/>
                  <a:headEnd/>
                  <a:tailEnd/>
                </a:ln>
              </p:spPr>
              <p:txBody>
                <a:bodyPr wrap="none">
                  <a:spAutoFit/>
                </a:bodyPr>
                <a:lstStyle/>
                <a:p>
                  <a:pPr>
                    <a:defRPr/>
                  </a:pPr>
                  <a:r>
                    <a:rPr lang="en-US" altLang="ja-JP" sz="1600" b="1">
                      <a:ea typeface="ＭＳ Ｐゴシック" pitchFamily="50" charset="-128"/>
                    </a:rPr>
                    <a:t>Wavelength</a:t>
                  </a:r>
                </a:p>
              </p:txBody>
            </p:sp>
            <p:sp>
              <p:nvSpPr>
                <p:cNvPr id="1090" name="Text Box 29"/>
                <p:cNvSpPr txBox="1">
                  <a:spLocks noChangeArrowheads="1"/>
                </p:cNvSpPr>
                <p:nvPr/>
              </p:nvSpPr>
              <p:spPr bwMode="auto">
                <a:xfrm rot="1220866">
                  <a:off x="3470" y="941"/>
                  <a:ext cx="1353" cy="192"/>
                </a:xfrm>
                <a:prstGeom prst="rect">
                  <a:avLst/>
                </a:prstGeom>
                <a:noFill/>
                <a:ln w="9525">
                  <a:noFill/>
                  <a:miter lim="800000"/>
                  <a:headEnd/>
                  <a:tailEnd/>
                </a:ln>
              </p:spPr>
              <p:txBody>
                <a:bodyPr wrap="none">
                  <a:spAutoFit/>
                </a:bodyPr>
                <a:lstStyle/>
                <a:p>
                  <a:pPr>
                    <a:defRPr/>
                  </a:pPr>
                  <a:r>
                    <a:rPr lang="en-US" altLang="ja-JP" sz="1400">
                      <a:solidFill>
                        <a:srgbClr val="FF0000"/>
                      </a:solidFill>
                      <a:latin typeface="ＭＳ Ｐゴシック" pitchFamily="50" charset="-128"/>
                      <a:ea typeface="ＭＳ Ｐゴシック" pitchFamily="50" charset="-128"/>
                    </a:rPr>
                    <a:t>Galaxy </a:t>
                  </a:r>
                  <a:r>
                    <a:rPr lang="ja-JP" altLang="en-US" sz="1400">
                      <a:solidFill>
                        <a:srgbClr val="FF0000"/>
                      </a:solidFill>
                      <a:latin typeface="ＭＳ Ｐゴシック" pitchFamily="50" charset="-128"/>
                      <a:ea typeface="ＭＳ Ｐゴシック" pitchFamily="50" charset="-128"/>
                    </a:rPr>
                    <a:t>Ｃｅｎｔｅｒ</a:t>
                  </a:r>
                  <a:r>
                    <a:rPr lang="en-US" altLang="ja-JP" sz="1400">
                      <a:solidFill>
                        <a:srgbClr val="FF0000"/>
                      </a:solidFill>
                      <a:latin typeface="ＭＳ Ｐゴシック" pitchFamily="50" charset="-128"/>
                      <a:ea typeface="ＭＳ Ｐゴシック" pitchFamily="50" charset="-128"/>
                    </a:rPr>
                    <a:t>background</a:t>
                  </a:r>
                </a:p>
              </p:txBody>
            </p:sp>
            <p:sp>
              <p:nvSpPr>
                <p:cNvPr id="1091" name="Text Box 30"/>
                <p:cNvSpPr txBox="1">
                  <a:spLocks noChangeArrowheads="1"/>
                </p:cNvSpPr>
                <p:nvPr/>
              </p:nvSpPr>
              <p:spPr bwMode="auto">
                <a:xfrm>
                  <a:off x="3866" y="361"/>
                  <a:ext cx="693"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Active Sun</a:t>
                  </a:r>
                </a:p>
              </p:txBody>
            </p:sp>
            <p:sp>
              <p:nvSpPr>
                <p:cNvPr id="1092" name="Text Box 31"/>
                <p:cNvSpPr txBox="1">
                  <a:spLocks noChangeArrowheads="1"/>
                </p:cNvSpPr>
                <p:nvPr/>
              </p:nvSpPr>
              <p:spPr bwMode="auto">
                <a:xfrm rot="-1967123">
                  <a:off x="4146" y="1393"/>
                  <a:ext cx="643"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Quiet Sun</a:t>
                  </a:r>
                </a:p>
              </p:txBody>
            </p:sp>
            <p:sp>
              <p:nvSpPr>
                <p:cNvPr id="1093" name="Text Box 32"/>
                <p:cNvSpPr txBox="1">
                  <a:spLocks noChangeArrowheads="1"/>
                </p:cNvSpPr>
                <p:nvPr/>
              </p:nvSpPr>
              <p:spPr bwMode="auto">
                <a:xfrm rot="1451805">
                  <a:off x="3954" y="1921"/>
                  <a:ext cx="817"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Cassiopeia A</a:t>
                  </a:r>
                </a:p>
              </p:txBody>
            </p:sp>
            <p:sp>
              <p:nvSpPr>
                <p:cNvPr id="1094" name="Text Box 33"/>
                <p:cNvSpPr txBox="1">
                  <a:spLocks noChangeArrowheads="1"/>
                </p:cNvSpPr>
                <p:nvPr/>
              </p:nvSpPr>
              <p:spPr bwMode="auto">
                <a:xfrm rot="-3160364">
                  <a:off x="4899" y="1907"/>
                  <a:ext cx="413"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Moon</a:t>
                  </a:r>
                </a:p>
              </p:txBody>
            </p:sp>
            <p:sp>
              <p:nvSpPr>
                <p:cNvPr id="1095" name="Text Box 34"/>
                <p:cNvSpPr txBox="1">
                  <a:spLocks noChangeArrowheads="1"/>
                </p:cNvSpPr>
                <p:nvPr/>
              </p:nvSpPr>
              <p:spPr bwMode="auto">
                <a:xfrm>
                  <a:off x="4888" y="3294"/>
                  <a:ext cx="488"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Jupiter</a:t>
                  </a:r>
                </a:p>
              </p:txBody>
            </p:sp>
            <p:sp>
              <p:nvSpPr>
                <p:cNvPr id="1096" name="Text Box 35"/>
                <p:cNvSpPr txBox="1">
                  <a:spLocks noChangeArrowheads="1"/>
                </p:cNvSpPr>
                <p:nvPr/>
              </p:nvSpPr>
              <p:spPr bwMode="auto">
                <a:xfrm rot="937328">
                  <a:off x="3810" y="2497"/>
                  <a:ext cx="333"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M31</a:t>
                  </a:r>
                </a:p>
              </p:txBody>
            </p:sp>
            <p:sp>
              <p:nvSpPr>
                <p:cNvPr id="1097" name="Text Box 36"/>
                <p:cNvSpPr txBox="1">
                  <a:spLocks noChangeArrowheads="1"/>
                </p:cNvSpPr>
                <p:nvPr/>
              </p:nvSpPr>
              <p:spPr bwMode="auto">
                <a:xfrm>
                  <a:off x="2978" y="2793"/>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2</a:t>
                  </a:r>
                </a:p>
              </p:txBody>
            </p:sp>
            <p:sp>
              <p:nvSpPr>
                <p:cNvPr id="1098" name="Text Box 37"/>
                <p:cNvSpPr txBox="1">
                  <a:spLocks noChangeArrowheads="1"/>
                </p:cNvSpPr>
                <p:nvPr/>
              </p:nvSpPr>
              <p:spPr bwMode="auto">
                <a:xfrm>
                  <a:off x="3138" y="3697"/>
                  <a:ext cx="24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endParaRPr lang="en-US" altLang="ja-JP" sz="1400" b="1" baseline="30000">
                    <a:ea typeface="ＭＳ Ｐゴシック" pitchFamily="50" charset="-128"/>
                  </a:endParaRPr>
                </a:p>
              </p:txBody>
            </p:sp>
            <p:sp>
              <p:nvSpPr>
                <p:cNvPr id="1099" name="Text Box 38"/>
                <p:cNvSpPr txBox="1">
                  <a:spLocks noChangeArrowheads="1"/>
                </p:cNvSpPr>
                <p:nvPr/>
              </p:nvSpPr>
              <p:spPr bwMode="auto">
                <a:xfrm>
                  <a:off x="3029" y="3617"/>
                  <a:ext cx="178"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a:t>
                  </a:r>
                  <a:endParaRPr lang="en-US" altLang="ja-JP" sz="1400" b="1" baseline="30000">
                    <a:ea typeface="ＭＳ Ｐゴシック" pitchFamily="50" charset="-128"/>
                  </a:endParaRPr>
                </a:p>
              </p:txBody>
            </p:sp>
            <p:sp>
              <p:nvSpPr>
                <p:cNvPr id="1100" name="Text Box 39"/>
                <p:cNvSpPr txBox="1">
                  <a:spLocks noChangeArrowheads="1"/>
                </p:cNvSpPr>
                <p:nvPr/>
              </p:nvSpPr>
              <p:spPr bwMode="auto">
                <a:xfrm>
                  <a:off x="2978" y="2361"/>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3</a:t>
                  </a:r>
                </a:p>
              </p:txBody>
            </p:sp>
            <p:sp>
              <p:nvSpPr>
                <p:cNvPr id="1101" name="Text Box 40"/>
                <p:cNvSpPr txBox="1">
                  <a:spLocks noChangeArrowheads="1"/>
                </p:cNvSpPr>
                <p:nvPr/>
              </p:nvSpPr>
              <p:spPr bwMode="auto">
                <a:xfrm>
                  <a:off x="2978" y="1945"/>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4</a:t>
                  </a:r>
                </a:p>
              </p:txBody>
            </p:sp>
            <p:sp>
              <p:nvSpPr>
                <p:cNvPr id="1102" name="Text Box 41"/>
                <p:cNvSpPr txBox="1">
                  <a:spLocks noChangeArrowheads="1"/>
                </p:cNvSpPr>
                <p:nvPr/>
              </p:nvSpPr>
              <p:spPr bwMode="auto">
                <a:xfrm>
                  <a:off x="2978" y="1521"/>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5</a:t>
                  </a:r>
                </a:p>
              </p:txBody>
            </p:sp>
            <p:sp>
              <p:nvSpPr>
                <p:cNvPr id="1103" name="Text Box 42"/>
                <p:cNvSpPr txBox="1">
                  <a:spLocks noChangeArrowheads="1"/>
                </p:cNvSpPr>
                <p:nvPr/>
              </p:nvSpPr>
              <p:spPr bwMode="auto">
                <a:xfrm>
                  <a:off x="2978" y="1097"/>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6</a:t>
                  </a:r>
                </a:p>
              </p:txBody>
            </p:sp>
            <p:sp>
              <p:nvSpPr>
                <p:cNvPr id="1104" name="Text Box 43"/>
                <p:cNvSpPr txBox="1">
                  <a:spLocks noChangeArrowheads="1"/>
                </p:cNvSpPr>
                <p:nvPr/>
              </p:nvSpPr>
              <p:spPr bwMode="auto">
                <a:xfrm>
                  <a:off x="2978" y="681"/>
                  <a:ext cx="28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r>
                    <a:rPr lang="en-US" altLang="ja-JP" sz="1400" b="1" baseline="30000">
                      <a:ea typeface="ＭＳ Ｐゴシック" pitchFamily="50" charset="-128"/>
                    </a:rPr>
                    <a:t>7</a:t>
                  </a:r>
                </a:p>
              </p:txBody>
            </p:sp>
            <p:sp>
              <p:nvSpPr>
                <p:cNvPr id="1105" name="Text Box 44"/>
                <p:cNvSpPr txBox="1">
                  <a:spLocks noChangeArrowheads="1"/>
                </p:cNvSpPr>
                <p:nvPr/>
              </p:nvSpPr>
              <p:spPr bwMode="auto">
                <a:xfrm>
                  <a:off x="2998" y="3209"/>
                  <a:ext cx="24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a:t>
                  </a:r>
                  <a:endParaRPr lang="en-US" altLang="ja-JP" sz="1400" b="1" baseline="30000">
                    <a:ea typeface="ＭＳ Ｐゴシック" pitchFamily="50" charset="-128"/>
                  </a:endParaRPr>
                </a:p>
              </p:txBody>
            </p:sp>
            <p:sp>
              <p:nvSpPr>
                <p:cNvPr id="1106" name="Text Box 45"/>
                <p:cNvSpPr txBox="1">
                  <a:spLocks noChangeArrowheads="1"/>
                </p:cNvSpPr>
                <p:nvPr/>
              </p:nvSpPr>
              <p:spPr bwMode="auto">
                <a:xfrm>
                  <a:off x="3714" y="3697"/>
                  <a:ext cx="302"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100</a:t>
                  </a:r>
                  <a:endParaRPr lang="en-US" altLang="ja-JP" sz="1400" b="1" baseline="30000">
                    <a:ea typeface="ＭＳ Ｐゴシック" pitchFamily="50" charset="-128"/>
                  </a:endParaRPr>
                </a:p>
              </p:txBody>
            </p:sp>
            <p:sp>
              <p:nvSpPr>
                <p:cNvPr id="1107" name="Text Box 46"/>
                <p:cNvSpPr txBox="1">
                  <a:spLocks noChangeArrowheads="1"/>
                </p:cNvSpPr>
                <p:nvPr/>
              </p:nvSpPr>
              <p:spPr bwMode="auto">
                <a:xfrm>
                  <a:off x="4338" y="3697"/>
                  <a:ext cx="395"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1,000</a:t>
                  </a:r>
                  <a:endParaRPr lang="en-US" altLang="ja-JP" sz="1400" b="1" baseline="30000">
                    <a:ea typeface="ＭＳ Ｐゴシック" pitchFamily="50" charset="-128"/>
                  </a:endParaRPr>
                </a:p>
              </p:txBody>
            </p:sp>
            <p:sp>
              <p:nvSpPr>
                <p:cNvPr id="1108" name="Text Box 47"/>
                <p:cNvSpPr txBox="1">
                  <a:spLocks noChangeArrowheads="1"/>
                </p:cNvSpPr>
                <p:nvPr/>
              </p:nvSpPr>
              <p:spPr bwMode="auto">
                <a:xfrm>
                  <a:off x="4938" y="3689"/>
                  <a:ext cx="457"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10,000</a:t>
                  </a:r>
                  <a:endParaRPr lang="en-US" altLang="ja-JP" sz="1400" b="1" baseline="30000">
                    <a:ea typeface="ＭＳ Ｐゴシック" pitchFamily="50" charset="-128"/>
                  </a:endParaRPr>
                </a:p>
              </p:txBody>
            </p:sp>
            <p:sp>
              <p:nvSpPr>
                <p:cNvPr id="1109" name="Text Box 48"/>
                <p:cNvSpPr txBox="1">
                  <a:spLocks noChangeArrowheads="1"/>
                </p:cNvSpPr>
                <p:nvPr/>
              </p:nvSpPr>
              <p:spPr bwMode="auto">
                <a:xfrm>
                  <a:off x="3378" y="193"/>
                  <a:ext cx="340"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10m</a:t>
                  </a:r>
                  <a:endParaRPr lang="en-US" altLang="ja-JP" sz="1400" b="1" baseline="30000">
                    <a:ea typeface="ＭＳ Ｐゴシック" pitchFamily="50" charset="-128"/>
                  </a:endParaRPr>
                </a:p>
              </p:txBody>
            </p:sp>
            <p:sp>
              <p:nvSpPr>
                <p:cNvPr id="1110" name="Text Box 49"/>
                <p:cNvSpPr txBox="1">
                  <a:spLocks noChangeArrowheads="1"/>
                </p:cNvSpPr>
                <p:nvPr/>
              </p:nvSpPr>
              <p:spPr bwMode="auto">
                <a:xfrm>
                  <a:off x="4050" y="193"/>
                  <a:ext cx="278"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1m</a:t>
                  </a:r>
                  <a:endParaRPr lang="en-US" altLang="ja-JP" sz="1400" b="1" baseline="30000">
                    <a:ea typeface="ＭＳ Ｐゴシック" pitchFamily="50" charset="-128"/>
                  </a:endParaRPr>
                </a:p>
              </p:txBody>
            </p:sp>
            <p:sp>
              <p:nvSpPr>
                <p:cNvPr id="1111" name="Text Box 50"/>
                <p:cNvSpPr txBox="1">
                  <a:spLocks noChangeArrowheads="1"/>
                </p:cNvSpPr>
                <p:nvPr/>
              </p:nvSpPr>
              <p:spPr bwMode="auto">
                <a:xfrm>
                  <a:off x="4674" y="193"/>
                  <a:ext cx="402" cy="192"/>
                </a:xfrm>
                <a:prstGeom prst="rect">
                  <a:avLst/>
                </a:prstGeom>
                <a:noFill/>
                <a:ln w="9525">
                  <a:noFill/>
                  <a:miter lim="800000"/>
                  <a:headEnd/>
                  <a:tailEnd/>
                </a:ln>
              </p:spPr>
              <p:txBody>
                <a:bodyPr wrap="none">
                  <a:spAutoFit/>
                </a:bodyPr>
                <a:lstStyle/>
                <a:p>
                  <a:pPr>
                    <a:defRPr/>
                  </a:pPr>
                  <a:r>
                    <a:rPr lang="en-US" altLang="ja-JP" sz="1400" b="1">
                      <a:ea typeface="ＭＳ Ｐゴシック" pitchFamily="50" charset="-128"/>
                    </a:rPr>
                    <a:t>10cm</a:t>
                  </a:r>
                  <a:endParaRPr lang="en-US" altLang="ja-JP" sz="1400" b="1" baseline="30000">
                    <a:ea typeface="ＭＳ Ｐゴシック" pitchFamily="50" charset="-128"/>
                  </a:endParaRPr>
                </a:p>
              </p:txBody>
            </p:sp>
            <p:sp>
              <p:nvSpPr>
                <p:cNvPr id="1112" name="Text Box 51"/>
                <p:cNvSpPr txBox="1">
                  <a:spLocks noChangeArrowheads="1"/>
                </p:cNvSpPr>
                <p:nvPr/>
              </p:nvSpPr>
              <p:spPr bwMode="auto">
                <a:xfrm rot="4734521">
                  <a:off x="3342" y="1341"/>
                  <a:ext cx="488" cy="192"/>
                </a:xfrm>
                <a:prstGeom prst="rect">
                  <a:avLst/>
                </a:prstGeom>
                <a:noFill/>
                <a:ln w="9525">
                  <a:noFill/>
                  <a:miter lim="800000"/>
                  <a:headEnd/>
                  <a:tailEnd/>
                </a:ln>
              </p:spPr>
              <p:txBody>
                <a:bodyPr wrap="none">
                  <a:spAutoFit/>
                </a:bodyPr>
                <a:lstStyle/>
                <a:p>
                  <a:pPr>
                    <a:defRPr/>
                  </a:pPr>
                  <a:r>
                    <a:rPr lang="en-US" altLang="ja-JP" sz="1400" b="1">
                      <a:solidFill>
                        <a:srgbClr val="008000"/>
                      </a:solidFill>
                      <a:ea typeface="ＭＳ Ｐゴシック" pitchFamily="50" charset="-128"/>
                    </a:rPr>
                    <a:t>Jupiter</a:t>
                  </a:r>
                </a:p>
              </p:txBody>
            </p:sp>
          </p:grpSp>
        </p:grpSp>
        <p:sp>
          <p:nvSpPr>
            <p:cNvPr id="1049" name="Text Box 52"/>
            <p:cNvSpPr txBox="1">
              <a:spLocks noChangeArrowheads="1"/>
            </p:cNvSpPr>
            <p:nvPr/>
          </p:nvSpPr>
          <p:spPr bwMode="auto">
            <a:xfrm>
              <a:off x="4144" y="3408"/>
              <a:ext cx="1136" cy="192"/>
            </a:xfrm>
            <a:prstGeom prst="rect">
              <a:avLst/>
            </a:prstGeom>
            <a:noFill/>
            <a:ln w="9525">
              <a:noFill/>
              <a:miter lim="800000"/>
              <a:headEnd/>
              <a:tailEnd/>
            </a:ln>
          </p:spPr>
          <p:txBody>
            <a:bodyPr>
              <a:spAutoFit/>
            </a:bodyPr>
            <a:lstStyle/>
            <a:p>
              <a:pPr>
                <a:defRPr/>
              </a:pPr>
              <a:r>
                <a:rPr lang="en-US" altLang="ja-JP" sz="1400" b="1">
                  <a:solidFill>
                    <a:srgbClr val="FF0066"/>
                  </a:solidFill>
                  <a:latin typeface="ＭＳ Ｐゴシック" pitchFamily="50" charset="-128"/>
                  <a:ea typeface="ＭＳ Ｐゴシック" pitchFamily="50" charset="-128"/>
                </a:rPr>
                <a:t>Rec. ITU-R RA.769</a:t>
              </a:r>
            </a:p>
          </p:txBody>
        </p:sp>
        <p:sp>
          <p:nvSpPr>
            <p:cNvPr id="5" name="Text Box 53"/>
            <p:cNvSpPr txBox="1">
              <a:spLocks noChangeArrowheads="1"/>
            </p:cNvSpPr>
            <p:nvPr/>
          </p:nvSpPr>
          <p:spPr bwMode="auto">
            <a:xfrm>
              <a:off x="4161" y="3984"/>
              <a:ext cx="1407" cy="231"/>
            </a:xfrm>
            <a:prstGeom prst="rect">
              <a:avLst/>
            </a:prstGeom>
            <a:noFill/>
            <a:ln w="9525">
              <a:noFill/>
              <a:miter lim="800000"/>
              <a:headEnd/>
              <a:tailEnd/>
            </a:ln>
          </p:spPr>
          <p:txBody>
            <a:bodyPr wrap="none">
              <a:spAutoFit/>
            </a:bodyPr>
            <a:lstStyle/>
            <a:p>
              <a:pPr>
                <a:defRPr/>
              </a:pPr>
              <a:r>
                <a:rPr lang="en-US" altLang="ja-JP" b="1">
                  <a:ea typeface="ＭＳ Ｐゴシック" pitchFamily="50" charset="-128"/>
                </a:rPr>
                <a:t>(1Jy=10</a:t>
              </a:r>
              <a:r>
                <a:rPr lang="en-US" altLang="ja-JP" b="1" baseline="30000">
                  <a:ea typeface="ＭＳ Ｐゴシック" pitchFamily="50" charset="-128"/>
                </a:rPr>
                <a:t>-26</a:t>
              </a:r>
              <a:r>
                <a:rPr lang="en-US" altLang="ja-JP" b="1">
                  <a:ea typeface="ＭＳ Ｐゴシック" pitchFamily="50" charset="-128"/>
                </a:rPr>
                <a:t>W/m</a:t>
              </a:r>
              <a:r>
                <a:rPr lang="en-US" altLang="ja-JP" b="1" baseline="30000">
                  <a:ea typeface="ＭＳ Ｐゴシック" pitchFamily="50" charset="-128"/>
                </a:rPr>
                <a:t>2</a:t>
              </a:r>
              <a:r>
                <a:rPr lang="en-US" altLang="ja-JP" b="1">
                  <a:ea typeface="ＭＳ Ｐゴシック" pitchFamily="50" charset="-128"/>
                </a:rPr>
                <a:t>/Hz)</a:t>
              </a:r>
            </a:p>
          </p:txBody>
        </p:sp>
        <p:grpSp>
          <p:nvGrpSpPr>
            <p:cNvPr id="13" name="Group 54"/>
            <p:cNvGrpSpPr>
              <a:grpSpLocks/>
            </p:cNvGrpSpPr>
            <p:nvPr/>
          </p:nvGrpSpPr>
          <p:grpSpPr bwMode="auto">
            <a:xfrm>
              <a:off x="3300" y="2847"/>
              <a:ext cx="2057" cy="838"/>
              <a:chOff x="3300" y="2847"/>
              <a:chExt cx="2057" cy="838"/>
            </a:xfrm>
          </p:grpSpPr>
          <p:grpSp>
            <p:nvGrpSpPr>
              <p:cNvPr id="14" name="Group 55"/>
              <p:cNvGrpSpPr>
                <a:grpSpLocks/>
              </p:cNvGrpSpPr>
              <p:nvPr/>
            </p:nvGrpSpPr>
            <p:grpSpPr bwMode="auto">
              <a:xfrm>
                <a:off x="3312" y="2880"/>
                <a:ext cx="2016" cy="776"/>
                <a:chOff x="3168" y="2928"/>
                <a:chExt cx="2016" cy="776"/>
              </a:xfrm>
            </p:grpSpPr>
            <p:sp>
              <p:nvSpPr>
                <p:cNvPr id="1066" name="Line 56"/>
                <p:cNvSpPr>
                  <a:spLocks noChangeShapeType="1"/>
                </p:cNvSpPr>
                <p:nvPr/>
              </p:nvSpPr>
              <p:spPr bwMode="auto">
                <a:xfrm flipH="1" flipV="1">
                  <a:off x="4224" y="3408"/>
                  <a:ext cx="240" cy="96"/>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67" name="Line 57"/>
                <p:cNvSpPr>
                  <a:spLocks noChangeShapeType="1"/>
                </p:cNvSpPr>
                <p:nvPr/>
              </p:nvSpPr>
              <p:spPr bwMode="auto">
                <a:xfrm>
                  <a:off x="3360" y="3264"/>
                  <a:ext cx="288" cy="384"/>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68" name="Line 58"/>
                <p:cNvSpPr>
                  <a:spLocks noChangeShapeType="1"/>
                </p:cNvSpPr>
                <p:nvPr/>
              </p:nvSpPr>
              <p:spPr bwMode="auto">
                <a:xfrm>
                  <a:off x="3648" y="3656"/>
                  <a:ext cx="192" cy="48"/>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69" name="Line 59"/>
                <p:cNvSpPr>
                  <a:spLocks noChangeShapeType="1"/>
                </p:cNvSpPr>
                <p:nvPr/>
              </p:nvSpPr>
              <p:spPr bwMode="auto">
                <a:xfrm flipV="1">
                  <a:off x="3840" y="3648"/>
                  <a:ext cx="144" cy="48"/>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0" name="Line 60"/>
                <p:cNvSpPr>
                  <a:spLocks noChangeShapeType="1"/>
                </p:cNvSpPr>
                <p:nvPr/>
              </p:nvSpPr>
              <p:spPr bwMode="auto">
                <a:xfrm flipV="1">
                  <a:off x="3984" y="3456"/>
                  <a:ext cx="96" cy="192"/>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1" name="Line 61"/>
                <p:cNvSpPr>
                  <a:spLocks noChangeShapeType="1"/>
                </p:cNvSpPr>
                <p:nvPr/>
              </p:nvSpPr>
              <p:spPr bwMode="auto">
                <a:xfrm flipV="1">
                  <a:off x="4080" y="3408"/>
                  <a:ext cx="144" cy="48"/>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2" name="Line 62"/>
                <p:cNvSpPr>
                  <a:spLocks noChangeShapeType="1"/>
                </p:cNvSpPr>
                <p:nvPr/>
              </p:nvSpPr>
              <p:spPr bwMode="auto">
                <a:xfrm>
                  <a:off x="3168" y="3216"/>
                  <a:ext cx="192" cy="48"/>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3" name="Line 63"/>
                <p:cNvSpPr>
                  <a:spLocks noChangeShapeType="1"/>
                </p:cNvSpPr>
                <p:nvPr/>
              </p:nvSpPr>
              <p:spPr bwMode="auto">
                <a:xfrm flipV="1">
                  <a:off x="4464" y="3408"/>
                  <a:ext cx="48" cy="96"/>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4" name="Line 64"/>
                <p:cNvSpPr>
                  <a:spLocks noChangeShapeType="1"/>
                </p:cNvSpPr>
                <p:nvPr/>
              </p:nvSpPr>
              <p:spPr bwMode="auto">
                <a:xfrm flipV="1">
                  <a:off x="4512" y="2976"/>
                  <a:ext cx="528" cy="432"/>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sp>
              <p:nvSpPr>
                <p:cNvPr id="1075" name="Line 65"/>
                <p:cNvSpPr>
                  <a:spLocks noChangeShapeType="1"/>
                </p:cNvSpPr>
                <p:nvPr/>
              </p:nvSpPr>
              <p:spPr bwMode="auto">
                <a:xfrm flipV="1">
                  <a:off x="5040" y="2928"/>
                  <a:ext cx="144" cy="48"/>
                </a:xfrm>
                <a:prstGeom prst="line">
                  <a:avLst/>
                </a:prstGeom>
                <a:noFill/>
                <a:ln w="19050">
                  <a:solidFill>
                    <a:schemeClr val="accent2"/>
                  </a:solidFill>
                  <a:prstDash val="sysDot"/>
                  <a:round/>
                  <a:headEnd/>
                  <a:tailEnd/>
                </a:ln>
              </p:spPr>
              <p:txBody>
                <a:bodyPr/>
                <a:lstStyle/>
                <a:p>
                  <a:pPr>
                    <a:defRPr/>
                  </a:pPr>
                  <a:endParaRPr lang="ja-JP" altLang="en-US">
                    <a:ea typeface="ＭＳ Ｐゴシック" pitchFamily="50" charset="-128"/>
                  </a:endParaRPr>
                </a:p>
              </p:txBody>
            </p:sp>
          </p:grpSp>
          <p:sp>
            <p:nvSpPr>
              <p:cNvPr id="1054" name="Oval 66"/>
              <p:cNvSpPr>
                <a:spLocks noChangeArrowheads="1"/>
              </p:cNvSpPr>
              <p:nvPr/>
            </p:nvSpPr>
            <p:spPr bwMode="auto">
              <a:xfrm>
                <a:off x="3456" y="3180"/>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6" name="Oval 67"/>
              <p:cNvSpPr>
                <a:spLocks noChangeArrowheads="1"/>
              </p:cNvSpPr>
              <p:nvPr/>
            </p:nvSpPr>
            <p:spPr bwMode="auto">
              <a:xfrm>
                <a:off x="3300" y="3140"/>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56" name="Oval 68"/>
              <p:cNvSpPr>
                <a:spLocks noChangeArrowheads="1"/>
              </p:cNvSpPr>
              <p:nvPr/>
            </p:nvSpPr>
            <p:spPr bwMode="auto">
              <a:xfrm>
                <a:off x="3743" y="3555"/>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57" name="Oval 69"/>
              <p:cNvSpPr>
                <a:spLocks noChangeArrowheads="1"/>
              </p:cNvSpPr>
              <p:nvPr/>
            </p:nvSpPr>
            <p:spPr bwMode="auto">
              <a:xfrm>
                <a:off x="3940" y="3608"/>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58" name="Oval 70"/>
              <p:cNvSpPr>
                <a:spLocks noChangeArrowheads="1"/>
              </p:cNvSpPr>
              <p:nvPr/>
            </p:nvSpPr>
            <p:spPr bwMode="auto">
              <a:xfrm>
                <a:off x="4105" y="3544"/>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59" name="Oval 71"/>
              <p:cNvSpPr>
                <a:spLocks noChangeArrowheads="1"/>
              </p:cNvSpPr>
              <p:nvPr/>
            </p:nvSpPr>
            <p:spPr bwMode="auto">
              <a:xfrm>
                <a:off x="4194" y="3376"/>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0" name="Oval 72"/>
              <p:cNvSpPr>
                <a:spLocks noChangeArrowheads="1"/>
              </p:cNvSpPr>
              <p:nvPr/>
            </p:nvSpPr>
            <p:spPr bwMode="auto">
              <a:xfrm>
                <a:off x="4331" y="3323"/>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1" name="Oval 73"/>
              <p:cNvSpPr>
                <a:spLocks noChangeArrowheads="1"/>
              </p:cNvSpPr>
              <p:nvPr/>
            </p:nvSpPr>
            <p:spPr bwMode="auto">
              <a:xfrm>
                <a:off x="4571" y="3408"/>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2" name="Oval 74"/>
              <p:cNvSpPr>
                <a:spLocks noChangeArrowheads="1"/>
              </p:cNvSpPr>
              <p:nvPr/>
            </p:nvSpPr>
            <p:spPr bwMode="auto">
              <a:xfrm>
                <a:off x="4656" y="3288"/>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3" name="Oval 75"/>
              <p:cNvSpPr>
                <a:spLocks noChangeArrowheads="1"/>
              </p:cNvSpPr>
              <p:nvPr/>
            </p:nvSpPr>
            <p:spPr bwMode="auto">
              <a:xfrm>
                <a:off x="5155" y="2884"/>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4" name="Oval 76"/>
              <p:cNvSpPr>
                <a:spLocks noChangeArrowheads="1"/>
              </p:cNvSpPr>
              <p:nvPr/>
            </p:nvSpPr>
            <p:spPr bwMode="auto">
              <a:xfrm>
                <a:off x="5280" y="2847"/>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sp>
            <p:nvSpPr>
              <p:cNvPr id="1065" name="Oval 77"/>
              <p:cNvSpPr>
                <a:spLocks noChangeArrowheads="1"/>
              </p:cNvSpPr>
              <p:nvPr/>
            </p:nvSpPr>
            <p:spPr bwMode="auto">
              <a:xfrm>
                <a:off x="4848" y="3148"/>
                <a:ext cx="77" cy="77"/>
              </a:xfrm>
              <a:prstGeom prst="ellipse">
                <a:avLst/>
              </a:prstGeom>
              <a:solidFill>
                <a:schemeClr val="accent2"/>
              </a:solidFill>
              <a:ln w="9525">
                <a:solidFill>
                  <a:schemeClr val="accent2"/>
                </a:solidFill>
                <a:round/>
                <a:headEnd/>
                <a:tailEnd/>
              </a:ln>
            </p:spPr>
            <p:txBody>
              <a:bodyPr wrap="none" anchor="ctr"/>
              <a:lstStyle/>
              <a:p>
                <a:pPr>
                  <a:defRPr/>
                </a:pPr>
                <a:endParaRPr lang="ja-JP" altLang="en-US">
                  <a:ea typeface="ＭＳ Ｐゴシック" pitchFamily="50" charset="-128"/>
                </a:endParaRPr>
              </a:p>
            </p:txBody>
          </p:sp>
        </p:grpSp>
        <p:sp>
          <p:nvSpPr>
            <p:cNvPr id="1052" name="Text Box 78"/>
            <p:cNvSpPr txBox="1">
              <a:spLocks noChangeArrowheads="1"/>
            </p:cNvSpPr>
            <p:nvPr/>
          </p:nvSpPr>
          <p:spPr bwMode="auto">
            <a:xfrm>
              <a:off x="2978" y="3881"/>
              <a:ext cx="1251" cy="366"/>
            </a:xfrm>
            <a:prstGeom prst="rect">
              <a:avLst/>
            </a:prstGeom>
            <a:noFill/>
            <a:ln w="9525">
              <a:noFill/>
              <a:miter lim="800000"/>
              <a:headEnd/>
              <a:tailEnd/>
            </a:ln>
          </p:spPr>
          <p:txBody>
            <a:bodyPr>
              <a:spAutoFit/>
            </a:bodyPr>
            <a:lstStyle/>
            <a:p>
              <a:pPr>
                <a:spcBef>
                  <a:spcPct val="50000"/>
                </a:spcBef>
                <a:defRPr/>
              </a:pPr>
              <a:r>
                <a:rPr lang="en-US" altLang="ja-JP" sz="1600" b="1">
                  <a:ea typeface="ＭＳ Ｐゴシック" pitchFamily="50" charset="-128"/>
                </a:rPr>
                <a:t>(Modified from Kraus, 1986)</a:t>
              </a:r>
            </a:p>
          </p:txBody>
        </p:sp>
      </p:grpSp>
      <p:sp>
        <p:nvSpPr>
          <p:cNvPr id="1034" name="Rectangle 79"/>
          <p:cNvSpPr>
            <a:spLocks noGrp="1" noChangeArrowheads="1"/>
          </p:cNvSpPr>
          <p:nvPr>
            <p:ph type="title"/>
          </p:nvPr>
        </p:nvSpPr>
        <p:spPr>
          <a:xfrm>
            <a:off x="5470" y="76200"/>
            <a:ext cx="3967162" cy="557213"/>
          </a:xfrm>
        </p:spPr>
        <p:txBody>
          <a:bodyPr>
            <a:normAutofit/>
          </a:bodyPr>
          <a:lstStyle/>
          <a:p>
            <a:pPr eaLnBrk="1" hangingPunct="1"/>
            <a:r>
              <a:rPr lang="en-US" altLang="ja-JP" sz="2800" b="0" dirty="0" smtClean="0"/>
              <a:t>Objects and Intensities</a:t>
            </a:r>
            <a:endParaRPr lang="ja-JP" altLang="en-US" sz="2800" b="0" dirty="0" smtClean="0"/>
          </a:p>
        </p:txBody>
      </p:sp>
      <p:sp>
        <p:nvSpPr>
          <p:cNvPr id="97" name="スライド番号プレースホルダ 96"/>
          <p:cNvSpPr>
            <a:spLocks noGrp="1"/>
          </p:cNvSpPr>
          <p:nvPr>
            <p:ph type="sldNum" sz="quarter" idx="12"/>
          </p:nvPr>
        </p:nvSpPr>
        <p:spPr/>
        <p:txBody>
          <a:bodyPr/>
          <a:lstStyle/>
          <a:p>
            <a:pPr>
              <a:defRPr/>
            </a:pPr>
            <a:fld id="{5FC65B6F-8652-4B37-8ACC-9231EEF4EF53}" type="slidenum">
              <a:rPr lang="en-US" altLang="ja-JP" smtClean="0"/>
              <a:pPr>
                <a:defRPr/>
              </a:pPr>
              <a:t>5</a:t>
            </a:fld>
            <a:endParaRPr lang="en-US" altLang="ja-JP" dirty="0"/>
          </a:p>
        </p:txBody>
      </p:sp>
      <p:sp>
        <p:nvSpPr>
          <p:cNvPr id="1035" name="Line 80"/>
          <p:cNvSpPr>
            <a:spLocks noChangeShapeType="1"/>
          </p:cNvSpPr>
          <p:nvPr/>
        </p:nvSpPr>
        <p:spPr bwMode="auto">
          <a:xfrm flipV="1">
            <a:off x="2200275" y="938213"/>
            <a:ext cx="1579563" cy="482600"/>
          </a:xfrm>
          <a:prstGeom prst="line">
            <a:avLst/>
          </a:prstGeom>
          <a:noFill/>
          <a:ln w="57150">
            <a:solidFill>
              <a:srgbClr val="FF9900"/>
            </a:solidFill>
            <a:round/>
            <a:headEnd/>
            <a:tailEnd type="triangle" w="med" len="med"/>
          </a:ln>
        </p:spPr>
        <p:txBody>
          <a:bodyPr/>
          <a:lstStyle/>
          <a:p>
            <a:pPr>
              <a:defRPr/>
            </a:pPr>
            <a:endParaRPr lang="ja-JP" altLang="en-US">
              <a:ea typeface="ＭＳ Ｐゴシック" pitchFamily="50" charset="-128"/>
            </a:endParaRPr>
          </a:p>
        </p:txBody>
      </p:sp>
      <p:sp>
        <p:nvSpPr>
          <p:cNvPr id="1036" name="Line 81"/>
          <p:cNvSpPr>
            <a:spLocks noChangeShapeType="1"/>
          </p:cNvSpPr>
          <p:nvPr/>
        </p:nvSpPr>
        <p:spPr bwMode="auto">
          <a:xfrm flipV="1">
            <a:off x="2667000" y="2076450"/>
            <a:ext cx="1079500" cy="1490663"/>
          </a:xfrm>
          <a:prstGeom prst="line">
            <a:avLst/>
          </a:prstGeom>
          <a:noFill/>
          <a:ln w="57150">
            <a:solidFill>
              <a:srgbClr val="FF9900"/>
            </a:solidFill>
            <a:round/>
            <a:headEnd/>
            <a:tailEnd type="triangle" w="med" len="med"/>
          </a:ln>
        </p:spPr>
        <p:txBody>
          <a:bodyPr/>
          <a:lstStyle/>
          <a:p>
            <a:pPr>
              <a:defRPr/>
            </a:pPr>
            <a:endParaRPr lang="ja-JP" altLang="en-US">
              <a:ea typeface="ＭＳ Ｐゴシック" pitchFamily="50" charset="-128"/>
            </a:endParaRPr>
          </a:p>
        </p:txBody>
      </p:sp>
      <p:sp>
        <p:nvSpPr>
          <p:cNvPr id="1037" name="Line 82"/>
          <p:cNvSpPr>
            <a:spLocks noChangeShapeType="1"/>
          </p:cNvSpPr>
          <p:nvPr/>
        </p:nvSpPr>
        <p:spPr bwMode="auto">
          <a:xfrm flipV="1">
            <a:off x="2667000" y="2752725"/>
            <a:ext cx="1177925" cy="2478088"/>
          </a:xfrm>
          <a:prstGeom prst="line">
            <a:avLst/>
          </a:prstGeom>
          <a:noFill/>
          <a:ln w="57150">
            <a:solidFill>
              <a:srgbClr val="FF9900"/>
            </a:solidFill>
            <a:round/>
            <a:headEnd/>
            <a:tailEnd type="triangle" w="med" len="med"/>
          </a:ln>
        </p:spPr>
        <p:txBody>
          <a:bodyPr/>
          <a:lstStyle/>
          <a:p>
            <a:pPr>
              <a:defRPr/>
            </a:pPr>
            <a:endParaRPr lang="ja-JP" altLang="en-US">
              <a:ea typeface="ＭＳ Ｐゴシック" pitchFamily="50" charset="-128"/>
            </a:endParaRPr>
          </a:p>
        </p:txBody>
      </p:sp>
      <p:pic>
        <p:nvPicPr>
          <p:cNvPr id="1038" name="Picture 83"/>
          <p:cNvPicPr>
            <a:picLocks noChangeAspect="1" noChangeArrowheads="1"/>
          </p:cNvPicPr>
          <p:nvPr/>
        </p:nvPicPr>
        <p:blipFill>
          <a:blip r:embed="rId8" cstate="print"/>
          <a:srcRect/>
          <a:stretch>
            <a:fillRect/>
          </a:stretch>
        </p:blipFill>
        <p:spPr bwMode="auto">
          <a:xfrm>
            <a:off x="6594475" y="382588"/>
            <a:ext cx="2501900" cy="1693862"/>
          </a:xfrm>
          <a:prstGeom prst="rect">
            <a:avLst/>
          </a:prstGeom>
          <a:solidFill>
            <a:schemeClr val="bg1"/>
          </a:solidFill>
          <a:ln w="9525">
            <a:noFill/>
            <a:miter lim="800000"/>
            <a:headEnd/>
            <a:tailEnd/>
          </a:ln>
        </p:spPr>
      </p:pic>
      <p:grpSp>
        <p:nvGrpSpPr>
          <p:cNvPr id="15" name="Group 84"/>
          <p:cNvGrpSpPr>
            <a:grpSpLocks/>
          </p:cNvGrpSpPr>
          <p:nvPr/>
        </p:nvGrpSpPr>
        <p:grpSpPr bwMode="auto">
          <a:xfrm>
            <a:off x="6642100" y="3095625"/>
            <a:ext cx="2397125" cy="1851025"/>
            <a:chOff x="4184" y="1950"/>
            <a:chExt cx="1510" cy="1166"/>
          </a:xfrm>
        </p:grpSpPr>
        <p:pic>
          <p:nvPicPr>
            <p:cNvPr id="1046" name="Picture 85" descr="JSRf107"/>
            <p:cNvPicPr>
              <a:picLocks noChangeAspect="1" noChangeArrowheads="1"/>
            </p:cNvPicPr>
            <p:nvPr/>
          </p:nvPicPr>
          <p:blipFill>
            <a:blip r:embed="rId9" cstate="print"/>
            <a:srcRect/>
            <a:stretch>
              <a:fillRect/>
            </a:stretch>
          </p:blipFill>
          <p:spPr bwMode="auto">
            <a:xfrm>
              <a:off x="4184" y="1950"/>
              <a:ext cx="1510" cy="973"/>
            </a:xfrm>
            <a:prstGeom prst="rect">
              <a:avLst/>
            </a:prstGeom>
            <a:noFill/>
            <a:ln w="9525">
              <a:noFill/>
              <a:miter lim="800000"/>
              <a:headEnd/>
              <a:tailEnd/>
            </a:ln>
          </p:spPr>
        </p:pic>
        <p:sp>
          <p:nvSpPr>
            <p:cNvPr id="1045" name="Text Box 86"/>
            <p:cNvSpPr txBox="1">
              <a:spLocks noChangeArrowheads="1"/>
            </p:cNvSpPr>
            <p:nvPr/>
          </p:nvSpPr>
          <p:spPr bwMode="auto">
            <a:xfrm>
              <a:off x="4412" y="2866"/>
              <a:ext cx="1212" cy="250"/>
            </a:xfrm>
            <a:prstGeom prst="rect">
              <a:avLst/>
            </a:prstGeom>
            <a:noFill/>
            <a:ln w="9525">
              <a:noFill/>
              <a:miter lim="800000"/>
              <a:headEnd/>
              <a:tailEnd/>
            </a:ln>
          </p:spPr>
          <p:txBody>
            <a:bodyPr>
              <a:spAutoFit/>
            </a:bodyPr>
            <a:lstStyle/>
            <a:p>
              <a:pPr>
                <a:spcBef>
                  <a:spcPct val="50000"/>
                </a:spcBef>
                <a:defRPr/>
              </a:pPr>
              <a:r>
                <a:rPr lang="en-US" altLang="ja-JP" sz="1000" b="1">
                  <a:latin typeface="ＭＳ Ｐゴシック" pitchFamily="50" charset="-128"/>
                  <a:ea typeface="ＭＳ Ｐゴシック" pitchFamily="50" charset="-128"/>
                </a:rPr>
                <a:t>Jovian synchrotron radiation (top) and solar f10.7 (bottom)</a:t>
              </a:r>
            </a:p>
          </p:txBody>
        </p:sp>
        <p:sp>
          <p:nvSpPr>
            <p:cNvPr id="7" name="Text Box 87"/>
            <p:cNvSpPr txBox="1">
              <a:spLocks noChangeArrowheads="1"/>
            </p:cNvSpPr>
            <p:nvPr/>
          </p:nvSpPr>
          <p:spPr bwMode="auto">
            <a:xfrm>
              <a:off x="5305" y="2021"/>
              <a:ext cx="269" cy="154"/>
            </a:xfrm>
            <a:prstGeom prst="rect">
              <a:avLst/>
            </a:prstGeom>
            <a:noFill/>
            <a:ln w="9525">
              <a:noFill/>
              <a:miter lim="800000"/>
              <a:headEnd/>
              <a:tailEnd/>
            </a:ln>
          </p:spPr>
          <p:txBody>
            <a:bodyPr>
              <a:spAutoFit/>
            </a:bodyPr>
            <a:lstStyle/>
            <a:p>
              <a:pPr>
                <a:spcBef>
                  <a:spcPct val="50000"/>
                </a:spcBef>
                <a:defRPr/>
              </a:pPr>
              <a:r>
                <a:rPr lang="en-US" altLang="ja-JP" sz="1000" b="1">
                  <a:solidFill>
                    <a:schemeClr val="accent2"/>
                  </a:solidFill>
                  <a:latin typeface="ＭＳ Ｐゴシック" pitchFamily="50" charset="-128"/>
                  <a:ea typeface="ＭＳ Ｐゴシック" pitchFamily="50" charset="-128"/>
                </a:rPr>
                <a:t>JSR</a:t>
              </a:r>
            </a:p>
          </p:txBody>
        </p:sp>
        <p:sp>
          <p:nvSpPr>
            <p:cNvPr id="1047" name="Text Box 88"/>
            <p:cNvSpPr txBox="1">
              <a:spLocks noChangeArrowheads="1"/>
            </p:cNvSpPr>
            <p:nvPr/>
          </p:nvSpPr>
          <p:spPr bwMode="auto">
            <a:xfrm>
              <a:off x="5159" y="2471"/>
              <a:ext cx="392" cy="154"/>
            </a:xfrm>
            <a:prstGeom prst="rect">
              <a:avLst/>
            </a:prstGeom>
            <a:noFill/>
            <a:ln w="9525">
              <a:noFill/>
              <a:miter lim="800000"/>
              <a:headEnd/>
              <a:tailEnd/>
            </a:ln>
          </p:spPr>
          <p:txBody>
            <a:bodyPr>
              <a:spAutoFit/>
            </a:bodyPr>
            <a:lstStyle/>
            <a:p>
              <a:pPr>
                <a:spcBef>
                  <a:spcPct val="50000"/>
                </a:spcBef>
                <a:defRPr/>
              </a:pPr>
              <a:r>
                <a:rPr lang="en-US" altLang="ja-JP" sz="1000" b="1">
                  <a:solidFill>
                    <a:schemeClr val="accent2"/>
                  </a:solidFill>
                  <a:latin typeface="ＭＳ Ｐゴシック" pitchFamily="50" charset="-128"/>
                  <a:ea typeface="ＭＳ Ｐゴシック" pitchFamily="50" charset="-128"/>
                </a:rPr>
                <a:t>F10.7</a:t>
              </a:r>
            </a:p>
          </p:txBody>
        </p:sp>
      </p:grpSp>
      <p:sp>
        <p:nvSpPr>
          <p:cNvPr id="1040" name="Line 89"/>
          <p:cNvSpPr>
            <a:spLocks noChangeShapeType="1"/>
          </p:cNvSpPr>
          <p:nvPr/>
        </p:nvSpPr>
        <p:spPr bwMode="auto">
          <a:xfrm flipV="1">
            <a:off x="4994275" y="3719513"/>
            <a:ext cx="1647825" cy="1560512"/>
          </a:xfrm>
          <a:prstGeom prst="line">
            <a:avLst/>
          </a:prstGeom>
          <a:noFill/>
          <a:ln w="57150">
            <a:solidFill>
              <a:srgbClr val="FF9900"/>
            </a:solidFill>
            <a:round/>
            <a:headEnd type="triangle" w="med" len="med"/>
            <a:tailEnd/>
          </a:ln>
        </p:spPr>
        <p:txBody>
          <a:bodyPr/>
          <a:lstStyle/>
          <a:p>
            <a:pPr>
              <a:defRPr/>
            </a:pPr>
            <a:endParaRPr lang="ja-JP" altLang="en-US">
              <a:ea typeface="ＭＳ Ｐゴシック" pitchFamily="50" charset="-128"/>
            </a:endParaRPr>
          </a:p>
        </p:txBody>
      </p:sp>
      <p:sp>
        <p:nvSpPr>
          <p:cNvPr id="1041" name="Line 90"/>
          <p:cNvSpPr>
            <a:spLocks noChangeShapeType="1"/>
          </p:cNvSpPr>
          <p:nvPr/>
        </p:nvSpPr>
        <p:spPr bwMode="auto">
          <a:xfrm flipV="1">
            <a:off x="3902075" y="993775"/>
            <a:ext cx="2938463" cy="152400"/>
          </a:xfrm>
          <a:prstGeom prst="line">
            <a:avLst/>
          </a:prstGeom>
          <a:noFill/>
          <a:ln w="57150">
            <a:solidFill>
              <a:srgbClr val="FF9900"/>
            </a:solidFill>
            <a:round/>
            <a:headEnd type="triangle" w="med" len="med"/>
            <a:tailEnd/>
          </a:ln>
        </p:spPr>
        <p:txBody>
          <a:bodyPr/>
          <a:lstStyle/>
          <a:p>
            <a:pPr>
              <a:defRPr/>
            </a:pPr>
            <a:endParaRPr lang="ja-JP" altLang="en-US">
              <a:ea typeface="ＭＳ Ｐゴシック" pitchFamily="50" charset="-128"/>
            </a:endParaRPr>
          </a:p>
        </p:txBody>
      </p:sp>
      <p:sp>
        <p:nvSpPr>
          <p:cNvPr id="1042" name="Rectangle 91"/>
          <p:cNvSpPr>
            <a:spLocks noChangeArrowheads="1"/>
          </p:cNvSpPr>
          <p:nvPr/>
        </p:nvSpPr>
        <p:spPr bwMode="auto">
          <a:xfrm>
            <a:off x="6975475" y="2076450"/>
            <a:ext cx="2063750" cy="523220"/>
          </a:xfrm>
          <a:prstGeom prst="rect">
            <a:avLst/>
          </a:prstGeom>
          <a:solidFill>
            <a:schemeClr val="bg1"/>
          </a:solidFill>
          <a:ln w="9525">
            <a:noFill/>
            <a:miter lim="800000"/>
            <a:headEnd/>
            <a:tailEnd/>
          </a:ln>
        </p:spPr>
        <p:txBody>
          <a:bodyPr>
            <a:spAutoFit/>
          </a:bodyPr>
          <a:lstStyle/>
          <a:p>
            <a:pPr algn="ctr">
              <a:defRPr/>
            </a:pPr>
            <a:r>
              <a:rPr lang="en-US" altLang="ja-JP" sz="1400" b="1" dirty="0" smtClean="0">
                <a:ea typeface="ＭＳ Ｐゴシック" pitchFamily="50" charset="-128"/>
              </a:rPr>
              <a:t>↑Galactic Noise Level</a:t>
            </a:r>
            <a:endParaRPr lang="ja-JP" altLang="en-US" sz="1400" b="1" dirty="0">
              <a:ea typeface="ＭＳ Ｐゴシック" pitchFamily="50" charset="-128"/>
            </a:endParaRPr>
          </a:p>
          <a:p>
            <a:pPr algn="ctr">
              <a:defRPr/>
            </a:pPr>
            <a:r>
              <a:rPr lang="en-US" altLang="ja-JP" sz="1400" dirty="0">
                <a:ea typeface="ＭＳ Ｐゴシック" pitchFamily="50" charset="-128"/>
              </a:rPr>
              <a:t>(</a:t>
            </a:r>
            <a:r>
              <a:rPr lang="en-US" altLang="ja-JP" sz="1400" dirty="0" err="1" smtClean="0">
                <a:ea typeface="ＭＳ Ｐゴシック" pitchFamily="50" charset="-128"/>
              </a:rPr>
              <a:t>Hiyama</a:t>
            </a:r>
            <a:r>
              <a:rPr lang="en-US" altLang="ja-JP" sz="1400" dirty="0" smtClean="0">
                <a:ea typeface="ＭＳ Ｐゴシック" pitchFamily="50" charset="-128"/>
              </a:rPr>
              <a:t>, 2004)</a:t>
            </a:r>
            <a:endParaRPr lang="ja-JP" altLang="en-US" sz="1400" dirty="0">
              <a:ea typeface="ＭＳ Ｐゴシック" pitchFamily="50" charset="-128"/>
            </a:endParaRPr>
          </a:p>
        </p:txBody>
      </p:sp>
      <p:sp>
        <p:nvSpPr>
          <p:cNvPr id="1043" name="Rectangle 92"/>
          <p:cNvSpPr>
            <a:spLocks noChangeArrowheads="1"/>
          </p:cNvSpPr>
          <p:nvPr/>
        </p:nvSpPr>
        <p:spPr bwMode="auto">
          <a:xfrm>
            <a:off x="6903828" y="2613718"/>
            <a:ext cx="2209800" cy="523220"/>
          </a:xfrm>
          <a:prstGeom prst="rect">
            <a:avLst/>
          </a:prstGeom>
          <a:solidFill>
            <a:schemeClr val="bg1"/>
          </a:solidFill>
          <a:ln w="9525">
            <a:noFill/>
            <a:miter lim="800000"/>
            <a:headEnd/>
            <a:tailEnd/>
          </a:ln>
        </p:spPr>
        <p:txBody>
          <a:bodyPr>
            <a:spAutoFit/>
          </a:bodyPr>
          <a:lstStyle/>
          <a:p>
            <a:pPr algn="ctr">
              <a:defRPr/>
            </a:pPr>
            <a:r>
              <a:rPr lang="en-US" altLang="ja-JP" sz="1400" b="1" dirty="0" smtClean="0">
                <a:ea typeface="ＭＳ Ｐゴシック" pitchFamily="50" charset="-128"/>
              </a:rPr>
              <a:t>↓Jovian Synchrotron Radiation</a:t>
            </a:r>
            <a:endParaRPr lang="ja-JP" altLang="en-US" sz="1400" b="1" dirty="0">
              <a:ea typeface="ＭＳ Ｐゴシック" pitchFamily="50" charset="-128"/>
            </a:endParaRPr>
          </a:p>
        </p:txBody>
      </p:sp>
      <p:sp>
        <p:nvSpPr>
          <p:cNvPr id="93" name="Line 89"/>
          <p:cNvSpPr>
            <a:spLocks noChangeShapeType="1"/>
          </p:cNvSpPr>
          <p:nvPr/>
        </p:nvSpPr>
        <p:spPr bwMode="auto">
          <a:xfrm>
            <a:off x="5715000" y="5524500"/>
            <a:ext cx="1619250" cy="85725"/>
          </a:xfrm>
          <a:prstGeom prst="line">
            <a:avLst/>
          </a:prstGeom>
          <a:noFill/>
          <a:ln w="57150">
            <a:solidFill>
              <a:srgbClr val="FF9900"/>
            </a:solidFill>
            <a:round/>
            <a:headEnd type="triangle" w="med" len="med"/>
            <a:tailEnd/>
          </a:ln>
        </p:spPr>
        <p:txBody>
          <a:bodyPr/>
          <a:lstStyle/>
          <a:p>
            <a:pPr>
              <a:defRPr/>
            </a:pPr>
            <a:endParaRPr lang="ja-JP" altLang="en-US">
              <a:ea typeface="ＭＳ Ｐゴシック" pitchFamily="50" charset="-128"/>
            </a:endParaRPr>
          </a:p>
        </p:txBody>
      </p:sp>
      <p:sp>
        <p:nvSpPr>
          <p:cNvPr id="94" name="テキスト ボックス 93"/>
          <p:cNvSpPr txBox="1"/>
          <p:nvPr/>
        </p:nvSpPr>
        <p:spPr>
          <a:xfrm>
            <a:off x="7299562" y="5074692"/>
            <a:ext cx="1656223" cy="1200329"/>
          </a:xfrm>
          <a:prstGeom prst="rect">
            <a:avLst/>
          </a:prstGeom>
          <a:solidFill>
            <a:schemeClr val="bg1"/>
          </a:solidFill>
          <a:ln>
            <a:solidFill>
              <a:schemeClr val="tx1"/>
            </a:solidFill>
          </a:ln>
        </p:spPr>
        <p:txBody>
          <a:bodyPr wrap="none">
            <a:spAutoFit/>
          </a:bodyPr>
          <a:lstStyle/>
          <a:p>
            <a:pPr>
              <a:defRPr/>
            </a:pPr>
            <a:r>
              <a:rPr lang="en-US" altLang="ja-JP" sz="2400" dirty="0" smtClean="0">
                <a:solidFill>
                  <a:srgbClr val="FF0000"/>
                </a:solidFill>
                <a:ea typeface="ＭＳ Ｐゴシック" pitchFamily="50" charset="-128"/>
              </a:rPr>
              <a:t>Protection </a:t>
            </a:r>
          </a:p>
          <a:p>
            <a:pPr>
              <a:defRPr/>
            </a:pPr>
            <a:r>
              <a:rPr lang="en-US" altLang="ja-JP" sz="2400" dirty="0" smtClean="0">
                <a:solidFill>
                  <a:srgbClr val="FF0000"/>
                </a:solidFill>
                <a:ea typeface="ＭＳ Ｐゴシック" pitchFamily="50" charset="-128"/>
              </a:rPr>
              <a:t>Criteria </a:t>
            </a:r>
          </a:p>
          <a:p>
            <a:pPr>
              <a:defRPr/>
            </a:pPr>
            <a:r>
              <a:rPr lang="en-US" altLang="ja-JP" sz="2400" dirty="0" smtClean="0">
                <a:solidFill>
                  <a:srgbClr val="FF0000"/>
                </a:solidFill>
                <a:ea typeface="ＭＳ Ｐゴシック" pitchFamily="50" charset="-128"/>
              </a:rPr>
              <a:t>for RAS</a:t>
            </a:r>
            <a:endParaRPr lang="ja-JP" altLang="en-US" sz="2400" dirty="0">
              <a:solidFill>
                <a:srgbClr val="FF0000"/>
              </a:solidFill>
              <a:ea typeface="ＭＳ Ｐゴシック"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228600"/>
            <a:ext cx="7772400" cy="685800"/>
          </a:xfrm>
        </p:spPr>
        <p:txBody>
          <a:bodyPr>
            <a:normAutofit/>
          </a:bodyPr>
          <a:lstStyle/>
          <a:p>
            <a:r>
              <a:rPr lang="en-US" altLang="ja-JP" dirty="0" smtClean="0"/>
              <a:t>the RA bands</a:t>
            </a:r>
            <a:endParaRPr lang="en-US" altLang="ja-JP" dirty="0"/>
          </a:p>
        </p:txBody>
      </p:sp>
      <p:sp>
        <p:nvSpPr>
          <p:cNvPr id="145411" name="Rectangle 3"/>
          <p:cNvSpPr>
            <a:spLocks noGrp="1" noChangeArrowheads="1"/>
          </p:cNvSpPr>
          <p:nvPr>
            <p:ph idx="1"/>
          </p:nvPr>
        </p:nvSpPr>
        <p:spPr/>
        <p:txBody>
          <a:bodyPr/>
          <a:lstStyle/>
          <a:p>
            <a:pPr>
              <a:buFont typeface="Monotype Sorts" pitchFamily="2" charset="2"/>
              <a:buNone/>
            </a:pPr>
            <a:endParaRPr lang="ja-JP" altLang="en-US"/>
          </a:p>
        </p:txBody>
      </p:sp>
      <p:sp>
        <p:nvSpPr>
          <p:cNvPr id="15" name="日付プレースホルダ 3"/>
          <p:cNvSpPr>
            <a:spLocks noGrp="1"/>
          </p:cNvSpPr>
          <p:nvPr>
            <p:ph type="dt" sz="half" idx="10"/>
          </p:nvPr>
        </p:nvSpPr>
        <p:spPr/>
        <p:txBody>
          <a:bodyPr/>
          <a:lstStyle/>
          <a:p>
            <a:r>
              <a:rPr lang="en-US" altLang="ja-JP" smtClean="0"/>
              <a:t>2010/6/3</a:t>
            </a:r>
            <a:endParaRPr lang="en-US" altLang="ja-JP"/>
          </a:p>
        </p:txBody>
      </p:sp>
      <p:sp>
        <p:nvSpPr>
          <p:cNvPr id="16" name="フッター プレースホルダ 4"/>
          <p:cNvSpPr>
            <a:spLocks noGrp="1"/>
          </p:cNvSpPr>
          <p:nvPr>
            <p:ph type="ftr" sz="quarter" idx="11"/>
          </p:nvPr>
        </p:nvSpPr>
        <p:spPr/>
        <p:txBody>
          <a:bodyPr/>
          <a:lstStyle/>
          <a:p>
            <a:r>
              <a:rPr lang="en-US" altLang="zh-CN" smtClean="0"/>
              <a:t>IUCAF Summer School in Tokyo</a:t>
            </a:r>
            <a:endParaRPr lang="en-US" altLang="ja-JP"/>
          </a:p>
        </p:txBody>
      </p:sp>
      <p:sp>
        <p:nvSpPr>
          <p:cNvPr id="8" name="スライド番号プレースホルダ 7"/>
          <p:cNvSpPr>
            <a:spLocks noGrp="1"/>
          </p:cNvSpPr>
          <p:nvPr>
            <p:ph type="sldNum" sz="quarter" idx="12"/>
          </p:nvPr>
        </p:nvSpPr>
        <p:spPr/>
        <p:txBody>
          <a:bodyPr/>
          <a:lstStyle/>
          <a:p>
            <a:pPr>
              <a:defRPr/>
            </a:pPr>
            <a:fld id="{5FC65B6F-8652-4B37-8ACC-9231EEF4EF53}" type="slidenum">
              <a:rPr lang="en-US" altLang="ja-JP" smtClean="0"/>
              <a:pPr>
                <a:defRPr/>
              </a:pPr>
              <a:t>6</a:t>
            </a:fld>
            <a:endParaRPr lang="en-US" altLang="ja-JP"/>
          </a:p>
        </p:txBody>
      </p:sp>
      <p:graphicFrame>
        <p:nvGraphicFramePr>
          <p:cNvPr id="145412" name="Group 4"/>
          <p:cNvGraphicFramePr>
            <a:graphicFrameLocks noGrp="1"/>
          </p:cNvGraphicFramePr>
          <p:nvPr/>
        </p:nvGraphicFramePr>
        <p:xfrm>
          <a:off x="228600" y="1181120"/>
          <a:ext cx="8686800" cy="5105400"/>
        </p:xfrm>
        <a:graphic>
          <a:graphicData uri="http://schemas.openxmlformats.org/drawingml/2006/table">
            <a:tbl>
              <a:tblPr/>
              <a:tblGrid>
                <a:gridCol w="4267200"/>
                <a:gridCol w="4419600"/>
              </a:tblGrid>
              <a:tr h="5238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en-US" altLang="ja-JP" sz="2000" b="1" i="0" u="none" strike="noStrike" cap="none" normalizeH="0" baseline="0" dirty="0" smtClean="0">
                          <a:ln>
                            <a:noFill/>
                          </a:ln>
                          <a:solidFill>
                            <a:schemeClr val="tx1"/>
                          </a:solidFill>
                          <a:effectLst/>
                          <a:latin typeface="Arial" pitchFamily="34" charset="0"/>
                          <a:ea typeface="ＭＳ Ｐゴシック" pitchFamily="50" charset="-128"/>
                        </a:rPr>
                        <a:t>Frequency Bands(MHz)</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en-US" altLang="ja-JP" sz="2000" b="1" i="0" u="none" strike="noStrike" cap="none" normalizeH="0" baseline="0" smtClean="0">
                          <a:ln>
                            <a:noFill/>
                          </a:ln>
                          <a:solidFill>
                            <a:schemeClr val="tx1"/>
                          </a:solidFill>
                          <a:effectLst/>
                          <a:latin typeface="Arial" pitchFamily="34" charset="0"/>
                          <a:ea typeface="ＭＳ Ｐゴシック" pitchFamily="50" charset="-128"/>
                        </a:rPr>
                        <a:t>Frequency Bands(GHz)</a:t>
                      </a:r>
                      <a:endParaRPr kumimoji="0" lang="ja-JP" altLang="en-US" sz="2000" b="1"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815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rPr>
                        <a:t>13.360 - 13.410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rPr>
                        <a:t>          25.550 - 25.670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rPr>
                        <a:t>37.5 - 38.25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rPr>
                        <a:t>          73 - 74.6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rPr>
                        <a:t>          150.05 - 153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322 - 328.6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406.1 - 410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608 - 614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400 - 1</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427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HI)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1 610.6 - 1 613.8 (OH)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660 - 1</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670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OH)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655 - 2</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700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4</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800 - 5</a:t>
                      </a:r>
                      <a:r>
                        <a:rPr kumimoji="0" lang="ja-JP" altLang="en-GB" sz="1800" b="1" i="0" u="none" strike="noStrike" cap="none" normalizeH="0" baseline="0" dirty="0" smtClean="0">
                          <a:ln>
                            <a:noFill/>
                          </a:ln>
                          <a:solidFill>
                            <a:schemeClr val="tx1"/>
                          </a:solidFill>
                          <a:effectLst/>
                          <a:latin typeface="Arial"/>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000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H</a:t>
                      </a:r>
                      <a:r>
                        <a:rPr kumimoji="0" lang="en-GB" altLang="ja-JP" sz="1800" b="1" i="0" u="none" strike="noStrike" cap="none" normalizeH="0" baseline="-25000" dirty="0" smtClean="0">
                          <a:ln>
                            <a:noFill/>
                          </a:ln>
                          <a:solidFill>
                            <a:schemeClr val="tx1"/>
                          </a:solidFill>
                          <a:effectLst/>
                          <a:latin typeface="Times New Roman" pitchFamily="18" charset="0"/>
                          <a:ea typeface="ＭＳ Ｐゴシック" pitchFamily="50" charset="-128"/>
                          <a:cs typeface="Times New Roman" pitchFamily="18" charset="0"/>
                        </a:rPr>
                        <a:t>2</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CO)</a:t>
                      </a:r>
                      <a:endPar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10.6 - 10.7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14.47 </a:t>
                      </a:r>
                      <a:r>
                        <a:rPr kumimoji="0" lang="ja-JP" altLang="en-GB" sz="1800" b="1" i="0" u="none" strike="noStrike" cap="none" normalizeH="0" baseline="0" dirty="0" smtClean="0">
                          <a:ln>
                            <a:noFill/>
                          </a:ln>
                          <a:solidFill>
                            <a:schemeClr val="tx1"/>
                          </a:solidFill>
                          <a:effectLst/>
                          <a:latin typeface="Arial"/>
                          <a:ea typeface="ＭＳ Ｐゴシック" pitchFamily="50" charset="-128"/>
                        </a:rPr>
                        <a:t>–</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14.50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H</a:t>
                      </a:r>
                      <a:r>
                        <a:rPr kumimoji="0" lang="en-GB" altLang="ja-JP" sz="1800" b="1" i="0" u="none" strike="noStrike" cap="none" normalizeH="0" baseline="-25000" dirty="0" smtClean="0">
                          <a:ln>
                            <a:noFill/>
                          </a:ln>
                          <a:solidFill>
                            <a:schemeClr val="tx1"/>
                          </a:solidFill>
                          <a:effectLst/>
                          <a:latin typeface="Times New Roman" pitchFamily="18" charset="0"/>
                          <a:ea typeface="ＭＳ Ｐゴシック" pitchFamily="50" charset="-128"/>
                          <a:cs typeface="Times New Roman" pitchFamily="18" charset="0"/>
                        </a:rPr>
                        <a:t>2</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CO)</a:t>
                      </a:r>
                      <a:r>
                        <a:rPr kumimoji="0" lang="en-GB" altLang="ja-JP"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0</a:t>
                      </a:r>
                      <a:endPar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15.35 - 15.4</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0</a:t>
                      </a:r>
                      <a:endPar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22.21- 22.50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H</a:t>
                      </a:r>
                      <a:r>
                        <a:rPr kumimoji="0" lang="en-GB" altLang="ja-JP" sz="1800" b="1" i="0" u="none" strike="noStrike" cap="none" normalizeH="0" baseline="-25000" dirty="0" smtClean="0">
                          <a:ln>
                            <a:noFill/>
                          </a:ln>
                          <a:solidFill>
                            <a:schemeClr val="tx1"/>
                          </a:solidFill>
                          <a:effectLst/>
                          <a:latin typeface="Times New Roman" pitchFamily="18" charset="0"/>
                          <a:ea typeface="ＭＳ Ｐゴシック" pitchFamily="50" charset="-128"/>
                          <a:cs typeface="Times New Roman" pitchFamily="18" charset="0"/>
                        </a:rPr>
                        <a:t>2</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O)</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23.6 - 24.0 (</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NH</a:t>
                      </a:r>
                      <a:r>
                        <a:rPr kumimoji="0" lang="en-GB" altLang="ja-JP" sz="1800" b="1" i="0" u="none" strike="noStrike" cap="none" normalizeH="0" baseline="-25000" dirty="0" smtClean="0">
                          <a:ln>
                            <a:noFill/>
                          </a:ln>
                          <a:solidFill>
                            <a:schemeClr val="tx1"/>
                          </a:solidFill>
                          <a:effectLst/>
                          <a:latin typeface="Times New Roman" pitchFamily="18" charset="0"/>
                          <a:ea typeface="ＭＳ Ｐゴシック" pitchFamily="50" charset="-128"/>
                          <a:cs typeface="Times New Roman" pitchFamily="18" charset="0"/>
                        </a:rPr>
                        <a:t>3</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31.3</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- 31.8</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0</a:t>
                      </a:r>
                      <a:endPar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42.5</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- 43.5 (</a:t>
                      </a:r>
                      <a:r>
                        <a:rPr kumimoji="0" lang="en-GB" altLang="ja-JP" sz="1800" b="1" i="0" u="none" strike="noStrike" cap="none" normalizeH="0" baseline="0" dirty="0" err="1" smtClean="0">
                          <a:ln>
                            <a:noFill/>
                          </a:ln>
                          <a:solidFill>
                            <a:schemeClr val="tx1"/>
                          </a:solidFill>
                          <a:effectLst/>
                          <a:latin typeface="Times New Roman" pitchFamily="18" charset="0"/>
                          <a:ea typeface="ＭＳ Ｐゴシック" pitchFamily="50" charset="-128"/>
                          <a:cs typeface="Times New Roman" pitchFamily="18" charset="0"/>
                        </a:rPr>
                        <a:t>SiO</a:t>
                      </a:r>
                      <a:r>
                        <a:rPr kumimoji="0" lang="en-GB" altLang="ja-JP"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76</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116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123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158.5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164</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- 167</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00</a:t>
                      </a:r>
                      <a:endPar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200</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- 231.5</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00</a:t>
                      </a:r>
                      <a:endPar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Monotype Sorts" pitchFamily="2" charset="2"/>
                        <a:buNone/>
                        <a:tabLst/>
                      </a:pP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241</a:t>
                      </a:r>
                      <a:r>
                        <a:rPr kumimoji="0" lang="ja-JP" altLang="en-GB" sz="1800" b="1" i="0" u="none" strike="noStrike" cap="none" normalizeH="0" baseline="0" dirty="0" smtClean="0">
                          <a:ln>
                            <a:noFill/>
                          </a:ln>
                          <a:solidFill>
                            <a:srgbClr val="FFFFFF"/>
                          </a:solidFill>
                          <a:effectLst/>
                          <a:latin typeface="Times New Roman" pitchFamily="18" charset="0"/>
                          <a:ea typeface="ＭＳ Ｐゴシック" pitchFamily="50" charset="-128"/>
                          <a:cs typeface="Times New Roman" pitchFamily="18" charset="0"/>
                        </a:rPr>
                        <a:t> </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0" lang="ja-JP" altLang="en-GB" sz="1800" b="1" i="0" u="none" strike="noStrike" cap="none" normalizeH="0" baseline="0" dirty="0" smtClean="0">
                          <a:ln>
                            <a:noFill/>
                          </a:ln>
                          <a:solidFill>
                            <a:schemeClr val="tx1"/>
                          </a:solidFill>
                          <a:effectLst/>
                          <a:latin typeface="Times New Roman" pitchFamily="18" charset="0"/>
                          <a:ea typeface="ＭＳ Ｐゴシック" pitchFamily="50" charset="-128"/>
                          <a:cs typeface="Times New Roman" pitchFamily="18" charset="0"/>
                        </a:rPr>
                        <a:t> 275</a:t>
                      </a:r>
                      <a:endParaRPr kumimoji="0" lang="ja-JP" altLang="en-US" sz="1800" b="1"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Regulations to PLT</a:t>
            </a:r>
            <a:endParaRPr kumimoji="1" lang="ja-JP" altLang="en-US" dirty="0"/>
          </a:p>
        </p:txBody>
      </p:sp>
      <p:sp>
        <p:nvSpPr>
          <p:cNvPr id="3" name="コンテンツ プレースホルダ 2"/>
          <p:cNvSpPr>
            <a:spLocks noGrp="1"/>
          </p:cNvSpPr>
          <p:nvPr>
            <p:ph sz="half" idx="1"/>
          </p:nvPr>
        </p:nvSpPr>
        <p:spPr/>
        <p:txBody>
          <a:bodyPr/>
          <a:lstStyle/>
          <a:p>
            <a:r>
              <a:rPr kumimoji="1" lang="en-US" altLang="ja-JP" dirty="0" smtClean="0">
                <a:solidFill>
                  <a:schemeClr val="tx1"/>
                </a:solidFill>
              </a:rPr>
              <a:t>US</a:t>
            </a:r>
          </a:p>
          <a:p>
            <a:pPr lvl="1"/>
            <a:r>
              <a:rPr kumimoji="1" lang="en-US" altLang="ja-JP" dirty="0" smtClean="0">
                <a:solidFill>
                  <a:schemeClr val="tx1"/>
                </a:solidFill>
              </a:rPr>
              <a:t>1.705-80 MHz</a:t>
            </a:r>
          </a:p>
          <a:p>
            <a:pPr lvl="1"/>
            <a:r>
              <a:rPr kumimoji="1" lang="en-US" altLang="ja-JP" dirty="0" smtClean="0"/>
              <a:t>Limits to E-field</a:t>
            </a:r>
            <a:br>
              <a:rPr kumimoji="1" lang="en-US" altLang="ja-JP" dirty="0" smtClean="0"/>
            </a:br>
            <a:r>
              <a:rPr kumimoji="1" lang="en-US" altLang="ja-JP" dirty="0" smtClean="0">
                <a:solidFill>
                  <a:schemeClr val="tx1"/>
                </a:solidFill>
              </a:rPr>
              <a:t>30</a:t>
            </a:r>
            <a:r>
              <a:rPr kumimoji="1" lang="en-US" altLang="ja-JP" dirty="0" smtClean="0">
                <a:solidFill>
                  <a:schemeClr val="tx1"/>
                </a:solidFill>
                <a:latin typeface="Symbol" pitchFamily="18" charset="2"/>
              </a:rPr>
              <a:t>m</a:t>
            </a:r>
            <a:r>
              <a:rPr kumimoji="1" lang="en-US" altLang="ja-JP" dirty="0" smtClean="0">
                <a:solidFill>
                  <a:schemeClr val="tx1"/>
                </a:solidFill>
              </a:rPr>
              <a:t>V/m @ 30m</a:t>
            </a:r>
            <a:br>
              <a:rPr kumimoji="1" lang="en-US" altLang="ja-JP" dirty="0" smtClean="0">
                <a:solidFill>
                  <a:schemeClr val="tx1"/>
                </a:solidFill>
              </a:rPr>
            </a:br>
            <a:r>
              <a:rPr kumimoji="1" lang="en-US" altLang="ja-JP" dirty="0" smtClean="0">
                <a:solidFill>
                  <a:schemeClr val="tx1"/>
                </a:solidFill>
              </a:rPr>
              <a:t>    (&lt; 30 MHz)</a:t>
            </a:r>
          </a:p>
          <a:p>
            <a:pPr lvl="1"/>
            <a:r>
              <a:rPr kumimoji="1" lang="en-US" altLang="ja-JP" dirty="0" smtClean="0"/>
              <a:t>Excluded bands</a:t>
            </a:r>
          </a:p>
          <a:p>
            <a:pPr lvl="1"/>
            <a:r>
              <a:rPr kumimoji="1" lang="en-US" altLang="ja-JP" dirty="0" smtClean="0">
                <a:solidFill>
                  <a:schemeClr val="tx1"/>
                </a:solidFill>
              </a:rPr>
              <a:t>Exclusion zones</a:t>
            </a:r>
            <a:br>
              <a:rPr kumimoji="1" lang="en-US" altLang="ja-JP" dirty="0" smtClean="0">
                <a:solidFill>
                  <a:schemeClr val="tx1"/>
                </a:solidFill>
              </a:rPr>
            </a:br>
            <a:r>
              <a:rPr kumimoji="1" lang="en-US" altLang="ja-JP" dirty="0" smtClean="0">
                <a:solidFill>
                  <a:schemeClr val="tx1"/>
                </a:solidFill>
              </a:rPr>
              <a:t>47 km from a RA obs.</a:t>
            </a:r>
          </a:p>
          <a:p>
            <a:endParaRPr kumimoji="1" lang="ja-JP" altLang="en-US" dirty="0">
              <a:solidFill>
                <a:schemeClr val="tx1"/>
              </a:solidFill>
            </a:endParaRPr>
          </a:p>
        </p:txBody>
      </p:sp>
      <p:sp>
        <p:nvSpPr>
          <p:cNvPr id="8" name="コンテンツ プレースホルダ 7"/>
          <p:cNvSpPr>
            <a:spLocks noGrp="1"/>
          </p:cNvSpPr>
          <p:nvPr>
            <p:ph sz="half" idx="2"/>
          </p:nvPr>
        </p:nvSpPr>
        <p:spPr/>
        <p:txBody>
          <a:bodyPr/>
          <a:lstStyle/>
          <a:p>
            <a:r>
              <a:rPr kumimoji="1" lang="en-US" altLang="ja-JP" dirty="0" smtClean="0">
                <a:solidFill>
                  <a:schemeClr val="tx1"/>
                </a:solidFill>
              </a:rPr>
              <a:t>Germany</a:t>
            </a:r>
          </a:p>
          <a:p>
            <a:pPr lvl="1"/>
            <a:r>
              <a:rPr kumimoji="1" lang="en-US" altLang="ja-JP" dirty="0" smtClean="0"/>
              <a:t>Based on ECC </a:t>
            </a:r>
            <a:r>
              <a:rPr kumimoji="1" lang="en-US" altLang="ja-JP" dirty="0" err="1" smtClean="0"/>
              <a:t>Rec</a:t>
            </a:r>
            <a:r>
              <a:rPr kumimoji="1" lang="en-US" altLang="ja-JP" dirty="0" smtClean="0"/>
              <a:t> (05)04</a:t>
            </a:r>
          </a:p>
          <a:p>
            <a:pPr lvl="1"/>
            <a:r>
              <a:rPr kumimoji="1" lang="en-US" altLang="ja-JP" dirty="0" smtClean="0">
                <a:solidFill>
                  <a:schemeClr val="tx1"/>
                </a:solidFill>
              </a:rPr>
              <a:t>Limits to E-field</a:t>
            </a:r>
            <a:br>
              <a:rPr kumimoji="1" lang="en-US" altLang="ja-JP" dirty="0" smtClean="0">
                <a:solidFill>
                  <a:schemeClr val="tx1"/>
                </a:solidFill>
              </a:rPr>
            </a:br>
            <a:r>
              <a:rPr kumimoji="1" lang="en-US" altLang="ja-JP" dirty="0" smtClean="0">
                <a:solidFill>
                  <a:schemeClr val="tx1"/>
                </a:solidFill>
              </a:rPr>
              <a:t>40-8.8 log(f) </a:t>
            </a:r>
            <a:r>
              <a:rPr kumimoji="1" lang="en-US" altLang="ja-JP" dirty="0" smtClean="0">
                <a:latin typeface="Symbol" pitchFamily="18" charset="2"/>
              </a:rPr>
              <a:t>m</a:t>
            </a:r>
            <a:r>
              <a:rPr kumimoji="1" lang="en-US" altLang="ja-JP" dirty="0" smtClean="0"/>
              <a:t>V/m @ 3m </a:t>
            </a:r>
            <a:r>
              <a:rPr kumimoji="1" lang="en-US" altLang="ja-JP" dirty="0" smtClean="0">
                <a:solidFill>
                  <a:schemeClr val="tx1"/>
                </a:solidFill>
              </a:rPr>
              <a:t>(1-30 MHz)</a:t>
            </a:r>
            <a:br>
              <a:rPr kumimoji="1" lang="en-US" altLang="ja-JP" dirty="0" smtClean="0">
                <a:solidFill>
                  <a:schemeClr val="tx1"/>
                </a:solidFill>
              </a:rPr>
            </a:br>
            <a:r>
              <a:rPr kumimoji="1" lang="en-US" altLang="ja-JP" dirty="0" smtClean="0">
                <a:solidFill>
                  <a:schemeClr val="tx1"/>
                </a:solidFill>
              </a:rPr>
              <a:t/>
            </a:r>
            <a:br>
              <a:rPr kumimoji="1" lang="en-US" altLang="ja-JP" dirty="0" smtClean="0">
                <a:solidFill>
                  <a:schemeClr val="tx1"/>
                </a:solidFill>
              </a:rPr>
            </a:br>
            <a:r>
              <a:rPr kumimoji="1" lang="en-US" altLang="ja-JP" dirty="0" smtClean="0">
                <a:solidFill>
                  <a:schemeClr val="tx1"/>
                </a:solidFill>
              </a:rPr>
              <a:t>27</a:t>
            </a:r>
            <a:r>
              <a:rPr kumimoji="1" lang="en-US" altLang="ja-JP" dirty="0" smtClean="0">
                <a:latin typeface="Symbol" pitchFamily="18" charset="2"/>
              </a:rPr>
              <a:t> m</a:t>
            </a:r>
            <a:r>
              <a:rPr kumimoji="1" lang="en-US" altLang="ja-JP" dirty="0" smtClean="0"/>
              <a:t>V/m @ 3m (30 - 1000 MHz)</a:t>
            </a:r>
            <a:endParaRPr kumimoji="1" lang="ja-JP" altLang="en-US" dirty="0">
              <a:solidFill>
                <a:schemeClr val="tx1"/>
              </a:solidFill>
            </a:endParaRPr>
          </a:p>
        </p:txBody>
      </p:sp>
      <p:sp>
        <p:nvSpPr>
          <p:cNvPr id="4" name="日付プレースホルダ 3"/>
          <p:cNvSpPr>
            <a:spLocks noGrp="1"/>
          </p:cNvSpPr>
          <p:nvPr>
            <p:ph type="dt" sz="half" idx="10"/>
          </p:nvPr>
        </p:nvSpPr>
        <p:spPr/>
        <p:txBody>
          <a:bodyPr/>
          <a:lstStyle/>
          <a:p>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r>
              <a:rPr lang="en-US" altLang="ja-JP" smtClean="0"/>
              <a:t>IUCAF Summer School in Tokyo</a:t>
            </a:r>
            <a:endParaRPr lang="en-US" altLang="ja-JP"/>
          </a:p>
        </p:txBody>
      </p:sp>
      <p:sp>
        <p:nvSpPr>
          <p:cNvPr id="6" name="スライド番号プレースホルダ 5"/>
          <p:cNvSpPr>
            <a:spLocks noGrp="1"/>
          </p:cNvSpPr>
          <p:nvPr>
            <p:ph type="sldNum" sz="quarter" idx="12"/>
          </p:nvPr>
        </p:nvSpPr>
        <p:spPr/>
        <p:txBody>
          <a:bodyPr/>
          <a:lstStyle/>
          <a:p>
            <a:fld id="{5345EA0B-724A-4AFB-8198-525876FAC17E}" type="slidenum">
              <a:rPr lang="en-US" altLang="ja-JP" smtClean="0"/>
              <a:pPr/>
              <a:t>7</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00532" y="280988"/>
            <a:ext cx="7189788" cy="1057275"/>
          </a:xfrm>
        </p:spPr>
        <p:txBody>
          <a:bodyPr>
            <a:normAutofit fontScale="90000"/>
          </a:bodyPr>
          <a:lstStyle/>
          <a:p>
            <a:pPr algn="ctr" eaLnBrk="1" hangingPunct="1"/>
            <a:r>
              <a:rPr lang="en-US" altLang="ja-JP" sz="3600" dirty="0" smtClean="0"/>
              <a:t>Regulation for Japanese Broadband </a:t>
            </a:r>
            <a:br>
              <a:rPr lang="en-US" altLang="ja-JP" sz="3600" dirty="0" smtClean="0"/>
            </a:br>
            <a:r>
              <a:rPr lang="en-US" altLang="ja-JP" sz="3600" b="0" dirty="0" smtClean="0"/>
              <a:t>PLT</a:t>
            </a:r>
            <a:r>
              <a:rPr lang="en-US" altLang="ja-JP" sz="3600" dirty="0" smtClean="0"/>
              <a:t> since October 2007</a:t>
            </a:r>
            <a:endParaRPr lang="ja-JP" altLang="en-US" sz="3600" b="0" dirty="0" smtClean="0"/>
          </a:p>
        </p:txBody>
      </p:sp>
      <p:sp>
        <p:nvSpPr>
          <p:cNvPr id="5123" name="Rectangle 3"/>
          <p:cNvSpPr>
            <a:spLocks noGrp="1" noChangeArrowheads="1"/>
          </p:cNvSpPr>
          <p:nvPr>
            <p:ph idx="1"/>
          </p:nvPr>
        </p:nvSpPr>
        <p:spPr>
          <a:xfrm>
            <a:off x="314325" y="1643063"/>
            <a:ext cx="8220075" cy="4519612"/>
          </a:xfrm>
        </p:spPr>
        <p:txBody>
          <a:bodyPr>
            <a:normAutofit fontScale="92500" lnSpcReduction="10000"/>
          </a:bodyPr>
          <a:lstStyle/>
          <a:p>
            <a:pPr eaLnBrk="1" hangingPunct="1">
              <a:lnSpc>
                <a:spcPct val="90000"/>
              </a:lnSpc>
            </a:pPr>
            <a:r>
              <a:rPr lang="en-US" altLang="ja-JP" sz="2400" dirty="0" smtClean="0">
                <a:solidFill>
                  <a:schemeClr val="tx1"/>
                </a:solidFill>
              </a:rPr>
              <a:t>Fundamental idea</a:t>
            </a:r>
            <a:r>
              <a:rPr lang="ja-JP" altLang="en-US" sz="2400" dirty="0" smtClean="0">
                <a:solidFill>
                  <a:schemeClr val="tx1"/>
                </a:solidFill>
              </a:rPr>
              <a:t>：</a:t>
            </a:r>
            <a:r>
              <a:rPr lang="en-US" altLang="ja-JP" sz="2400" dirty="0" smtClean="0">
                <a:solidFill>
                  <a:schemeClr val="tx1"/>
                </a:solidFill>
              </a:rPr>
              <a:t/>
            </a:r>
            <a:br>
              <a:rPr lang="en-US" altLang="ja-JP" sz="2400" dirty="0" smtClean="0">
                <a:solidFill>
                  <a:schemeClr val="tx1"/>
                </a:solidFill>
              </a:rPr>
            </a:br>
            <a:r>
              <a:rPr lang="en-US" altLang="ja-JP" sz="2400" dirty="0" smtClean="0">
                <a:solidFill>
                  <a:schemeClr val="tx1"/>
                </a:solidFill>
              </a:rPr>
              <a:t>No interference to the HF radio services by restricting the leaked electric field at a distance of 10 m not to exceed the ambient noise level</a:t>
            </a:r>
            <a:endParaRPr lang="ja-JP" altLang="en-US" sz="2400" dirty="0" smtClean="0">
              <a:solidFill>
                <a:schemeClr val="tx1"/>
              </a:solidFill>
            </a:endParaRPr>
          </a:p>
          <a:p>
            <a:pPr lvl="1" eaLnBrk="1" hangingPunct="1">
              <a:lnSpc>
                <a:spcPct val="90000"/>
              </a:lnSpc>
            </a:pPr>
            <a:r>
              <a:rPr lang="en-US" altLang="ja-JP" sz="2000" dirty="0" smtClean="0"/>
              <a:t>Targeted ambient noise level values:</a:t>
            </a:r>
            <a:r>
              <a:rPr lang="ja-JP" altLang="en-US" sz="2000" dirty="0" smtClean="0"/>
              <a:t> </a:t>
            </a:r>
            <a:r>
              <a:rPr lang="en-US" altLang="ja-JP" sz="2000" dirty="0" smtClean="0"/>
              <a:t/>
            </a:r>
            <a:br>
              <a:rPr lang="en-US" altLang="ja-JP" sz="2000" dirty="0" smtClean="0"/>
            </a:br>
            <a:r>
              <a:rPr lang="en-US" altLang="ja-JP" sz="2000" dirty="0" smtClean="0"/>
              <a:t>28dB</a:t>
            </a:r>
            <a:r>
              <a:rPr lang="en-US" altLang="ja-JP" sz="2000" dirty="0" smtClean="0">
                <a:latin typeface="Symbol" pitchFamily="18" charset="2"/>
              </a:rPr>
              <a:t>m</a:t>
            </a:r>
            <a:r>
              <a:rPr lang="en-US" altLang="ja-JP" sz="2000" dirty="0" smtClean="0"/>
              <a:t>V/m (2-15MHz), 18dB</a:t>
            </a:r>
            <a:r>
              <a:rPr lang="en-US" altLang="ja-JP" sz="2000" dirty="0" smtClean="0">
                <a:latin typeface="Symbol" pitchFamily="18" charset="2"/>
              </a:rPr>
              <a:t>m</a:t>
            </a:r>
            <a:r>
              <a:rPr lang="en-US" altLang="ja-JP" sz="2000" dirty="0" smtClean="0"/>
              <a:t>V/m (15-30MHz) </a:t>
            </a:r>
            <a:r>
              <a:rPr lang="en-US" altLang="ja-JP" sz="2000" dirty="0" smtClean="0">
                <a:sym typeface="Wingdings" pitchFamily="2" charset="2"/>
              </a:rPr>
              <a:t> too high !!</a:t>
            </a:r>
            <a:r>
              <a:rPr lang="en-US" altLang="ja-JP" sz="2000" dirty="0" smtClean="0"/>
              <a:t/>
            </a:r>
            <a:br>
              <a:rPr lang="en-US" altLang="ja-JP" sz="2000" dirty="0" smtClean="0"/>
            </a:br>
            <a:endParaRPr lang="en-US" altLang="ja-JP" sz="2000" dirty="0" smtClean="0"/>
          </a:p>
          <a:p>
            <a:pPr eaLnBrk="1" hangingPunct="1">
              <a:lnSpc>
                <a:spcPct val="90000"/>
              </a:lnSpc>
            </a:pPr>
            <a:r>
              <a:rPr lang="en-US" altLang="ja-JP" sz="2400" dirty="0" smtClean="0">
                <a:solidFill>
                  <a:schemeClr val="tx1"/>
                </a:solidFill>
              </a:rPr>
              <a:t>Regulate the common mode current (CM) from a PLT modem</a:t>
            </a:r>
            <a:endParaRPr lang="ja-JP" altLang="en-US" sz="2400" dirty="0" smtClean="0">
              <a:solidFill>
                <a:schemeClr val="tx1"/>
              </a:solidFill>
            </a:endParaRPr>
          </a:p>
          <a:p>
            <a:pPr lvl="1" eaLnBrk="1" hangingPunct="1">
              <a:lnSpc>
                <a:spcPct val="90000"/>
              </a:lnSpc>
            </a:pPr>
            <a:r>
              <a:rPr lang="en-US" altLang="ja-JP" sz="2000" dirty="0" smtClean="0"/>
              <a:t>Limits to the CM, I</a:t>
            </a:r>
            <a:r>
              <a:rPr lang="en-US" altLang="ja-JP" sz="2000" baseline="-25000" dirty="0" smtClean="0"/>
              <a:t>CM</a:t>
            </a:r>
            <a:r>
              <a:rPr lang="en-US" altLang="ja-JP" sz="2000" dirty="0" smtClean="0"/>
              <a:t>, from a PLT modem</a:t>
            </a:r>
            <a:r>
              <a:rPr lang="ja-JP" altLang="en-US" sz="2000" dirty="0" smtClean="0"/>
              <a:t/>
            </a:r>
            <a:br>
              <a:rPr lang="ja-JP" altLang="en-US" sz="2000" dirty="0" smtClean="0"/>
            </a:br>
            <a:r>
              <a:rPr lang="en-US" altLang="ja-JP" sz="2000" dirty="0" smtClean="0"/>
              <a:t>20dB</a:t>
            </a:r>
            <a:r>
              <a:rPr lang="en-US" altLang="ja-JP" sz="2000" dirty="0" smtClean="0">
                <a:latin typeface="Symbol" pitchFamily="18" charset="2"/>
              </a:rPr>
              <a:t>m</a:t>
            </a:r>
            <a:r>
              <a:rPr lang="en-US" altLang="ja-JP" sz="2000" dirty="0" smtClean="0"/>
              <a:t>A (2-15MHz), 10dB</a:t>
            </a:r>
            <a:r>
              <a:rPr lang="en-US" altLang="ja-JP" sz="2000" dirty="0" smtClean="0">
                <a:latin typeface="Symbol" pitchFamily="18" charset="2"/>
              </a:rPr>
              <a:t>m</a:t>
            </a:r>
            <a:r>
              <a:rPr lang="en-US" altLang="ja-JP" sz="2000" dirty="0" smtClean="0"/>
              <a:t>A (15-30MHz) RMS 9kHz</a:t>
            </a:r>
          </a:p>
          <a:p>
            <a:pPr lvl="1" eaLnBrk="1" hangingPunct="1">
              <a:lnSpc>
                <a:spcPct val="90000"/>
              </a:lnSpc>
            </a:pPr>
            <a:r>
              <a:rPr lang="en-US" altLang="ja-JP" sz="2000" dirty="0" smtClean="0"/>
              <a:t>When connected to a specific ISN</a:t>
            </a:r>
            <a:r>
              <a:rPr lang="ja-JP" altLang="en-US" sz="2000" dirty="0"/>
              <a:t> </a:t>
            </a:r>
            <a:r>
              <a:rPr lang="en-US" altLang="ja-JP" sz="2000" dirty="0" smtClean="0"/>
              <a:t>(Impedance Stabilized Network)</a:t>
            </a:r>
            <a:r>
              <a:rPr lang="ja-JP" altLang="en-US" sz="2000" dirty="0" smtClean="0"/>
              <a:t/>
            </a:r>
            <a:br>
              <a:rPr lang="ja-JP" altLang="en-US" sz="2000" dirty="0" smtClean="0"/>
            </a:br>
            <a:r>
              <a:rPr lang="en-US" altLang="ja-JP" sz="2000" dirty="0" smtClean="0"/>
              <a:t>LCL=16dB, DMZ=100</a:t>
            </a:r>
            <a:r>
              <a:rPr lang="en-US" altLang="ja-JP" sz="2000" dirty="0" smtClean="0">
                <a:latin typeface="Symbol" pitchFamily="18" charset="2"/>
              </a:rPr>
              <a:t>W</a:t>
            </a:r>
            <a:r>
              <a:rPr lang="en-US" altLang="ja-JP" sz="2000" dirty="0" smtClean="0"/>
              <a:t>, CMZ=25</a:t>
            </a:r>
            <a:r>
              <a:rPr lang="en-US" altLang="ja-JP" sz="2000" dirty="0" smtClean="0">
                <a:latin typeface="Symbol" pitchFamily="18" charset="2"/>
              </a:rPr>
              <a:t>W  </a:t>
            </a:r>
            <a:r>
              <a:rPr lang="en-US" altLang="ja-JP" sz="2000" dirty="0" smtClean="0"/>
              <a:t>(LCL: values measured at outlets)</a:t>
            </a:r>
            <a:r>
              <a:rPr lang="en-US" altLang="ja-JP" sz="2000" dirty="0" smtClean="0">
                <a:latin typeface="Symbol" pitchFamily="18" charset="2"/>
              </a:rPr>
              <a:t/>
            </a:r>
            <a:br>
              <a:rPr lang="en-US" altLang="ja-JP" sz="2000" dirty="0" smtClean="0">
                <a:latin typeface="Symbol" pitchFamily="18" charset="2"/>
              </a:rPr>
            </a:br>
            <a:endParaRPr lang="ja-JP" altLang="en-US" dirty="0" smtClean="0">
              <a:latin typeface="Symbol" pitchFamily="18" charset="2"/>
            </a:endParaRPr>
          </a:p>
        </p:txBody>
      </p:sp>
      <p:sp>
        <p:nvSpPr>
          <p:cNvPr id="4" name="日付プレースホルダ 3"/>
          <p:cNvSpPr>
            <a:spLocks noGrp="1"/>
          </p:cNvSpPr>
          <p:nvPr>
            <p:ph type="dt" sz="half" idx="10"/>
          </p:nvPr>
        </p:nvSpPr>
        <p:spPr/>
        <p:txBody>
          <a:bodyPr/>
          <a:lstStyle/>
          <a:p>
            <a:pPr>
              <a:defRPr/>
            </a:pPr>
            <a:r>
              <a:rPr lang="en-US" altLang="ja-JP" smtClean="0"/>
              <a:t>2010/6/3</a:t>
            </a:r>
            <a:endParaRPr lang="en-US" altLang="ja-JP"/>
          </a:p>
        </p:txBody>
      </p:sp>
      <p:sp>
        <p:nvSpPr>
          <p:cNvPr id="5" name="フッター プレースホルダ 4"/>
          <p:cNvSpPr>
            <a:spLocks noGrp="1"/>
          </p:cNvSpPr>
          <p:nvPr>
            <p:ph type="ftr" sz="quarter" idx="11"/>
          </p:nvPr>
        </p:nvSpPr>
        <p:spPr/>
        <p:txBody>
          <a:bodyPr/>
          <a:lstStyle/>
          <a:p>
            <a:pPr>
              <a:defRPr/>
            </a:pPr>
            <a:r>
              <a:rPr lang="en-US" altLang="zh-CN" smtClean="0"/>
              <a:t>IUCAF Summer School in Tokyo</a:t>
            </a:r>
            <a:endParaRPr lang="en-US" altLang="ja-JP" dirty="0"/>
          </a:p>
        </p:txBody>
      </p:sp>
      <p:sp>
        <p:nvSpPr>
          <p:cNvPr id="6" name="スライド番号プレースホルダ 5"/>
          <p:cNvSpPr>
            <a:spLocks noGrp="1"/>
          </p:cNvSpPr>
          <p:nvPr>
            <p:ph type="sldNum" sz="quarter" idx="12"/>
          </p:nvPr>
        </p:nvSpPr>
        <p:spPr/>
        <p:txBody>
          <a:bodyPr/>
          <a:lstStyle/>
          <a:p>
            <a:pPr>
              <a:defRPr/>
            </a:pPr>
            <a:fld id="{5FC65B6F-8652-4B37-8ACC-9231EEF4EF53}" type="slidenum">
              <a:rPr lang="en-US" altLang="ja-JP" smtClean="0"/>
              <a:pPr>
                <a:defRPr/>
              </a:pPr>
              <a:t>8</a:t>
            </a:fld>
            <a:endParaRPr lang="en-US" altLang="ja-JP" dirty="0"/>
          </a:p>
        </p:txBody>
      </p:sp>
      <p:sp>
        <p:nvSpPr>
          <p:cNvPr id="8" name="テキスト ボックス 7"/>
          <p:cNvSpPr txBox="1"/>
          <p:nvPr/>
        </p:nvSpPr>
        <p:spPr>
          <a:xfrm>
            <a:off x="1749090" y="5526750"/>
            <a:ext cx="5565947" cy="584775"/>
          </a:xfrm>
          <a:prstGeom prst="rect">
            <a:avLst/>
          </a:prstGeom>
          <a:noFill/>
        </p:spPr>
        <p:txBody>
          <a:bodyPr wrap="none" rtlCol="0">
            <a:spAutoFit/>
          </a:bodyPr>
          <a:lstStyle/>
          <a:p>
            <a:r>
              <a:rPr lang="en-US" altLang="ja-JP" sz="3200" dirty="0" smtClean="0">
                <a:solidFill>
                  <a:srgbClr val="FF0000"/>
                </a:solidFill>
                <a:effectLst/>
                <a:latin typeface="Times New Roman" pitchFamily="18" charset="0"/>
                <a:cs typeface="Times New Roman" pitchFamily="18" charset="0"/>
              </a:rPr>
              <a:t>No measure to protect the RAS !</a:t>
            </a:r>
            <a:endParaRPr kumimoji="1" lang="ja-JP" altLang="en-US" sz="3200" dirty="0">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title"/>
          </p:nvPr>
        </p:nvSpPr>
        <p:spPr>
          <a:xfrm>
            <a:off x="457199" y="273050"/>
            <a:ext cx="4538871" cy="1162050"/>
          </a:xfrm>
        </p:spPr>
        <p:txBody>
          <a:bodyPr anchor="ctr" anchorCtr="1">
            <a:normAutofit/>
          </a:bodyPr>
          <a:lstStyle/>
          <a:p>
            <a:r>
              <a:rPr lang="en-US" altLang="ja-JP" sz="3200" dirty="0" smtClean="0"/>
              <a:t>PLT modems &amp; Location</a:t>
            </a:r>
            <a:endParaRPr lang="ja-JP" altLang="en-US" sz="3200" dirty="0" smtClean="0"/>
          </a:p>
        </p:txBody>
      </p:sp>
      <p:pic>
        <p:nvPicPr>
          <p:cNvPr id="8195" name="コンテンツ プレースホルダ 6" descr="TestSite.jpg"/>
          <p:cNvPicPr>
            <a:picLocks noGrp="1" noChangeAspect="1"/>
          </p:cNvPicPr>
          <p:nvPr>
            <p:ph idx="1"/>
          </p:nvPr>
        </p:nvPicPr>
        <p:blipFill>
          <a:blip r:embed="rId2" cstate="print"/>
          <a:stretch>
            <a:fillRect/>
          </a:stretch>
        </p:blipFill>
        <p:spPr>
          <a:xfrm>
            <a:off x="3575050" y="1282700"/>
            <a:ext cx="5111750" cy="3833813"/>
          </a:xfrm>
        </p:spPr>
      </p:pic>
      <p:sp>
        <p:nvSpPr>
          <p:cNvPr id="8196" name="テキスト プレースホルダ 5"/>
          <p:cNvSpPr>
            <a:spLocks noGrp="1"/>
          </p:cNvSpPr>
          <p:nvPr>
            <p:ph type="body" sz="half" idx="2"/>
          </p:nvPr>
        </p:nvSpPr>
        <p:spPr/>
        <p:txBody>
          <a:bodyPr>
            <a:noAutofit/>
          </a:bodyPr>
          <a:lstStyle/>
          <a:p>
            <a:r>
              <a:rPr lang="en-US" altLang="ja-JP" sz="2000" dirty="0" smtClean="0">
                <a:solidFill>
                  <a:schemeClr val="tx1"/>
                </a:solidFill>
              </a:rPr>
              <a:t>PLT Modems</a:t>
            </a:r>
            <a:r>
              <a:rPr lang="ja-JP" altLang="en-US" sz="2000" dirty="0" smtClean="0">
                <a:solidFill>
                  <a:schemeClr val="tx1"/>
                </a:solidFill>
              </a:rPr>
              <a:t>：</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　</a:t>
            </a:r>
            <a:r>
              <a:rPr lang="en-US" altLang="ja-JP" sz="2000" dirty="0" smtClean="0">
                <a:solidFill>
                  <a:schemeClr val="tx1"/>
                </a:solidFill>
              </a:rPr>
              <a:t>HD-PLC &amp; UPA, </a:t>
            </a:r>
            <a:br>
              <a:rPr lang="en-US" altLang="ja-JP" sz="2000" dirty="0" smtClean="0">
                <a:solidFill>
                  <a:schemeClr val="tx1"/>
                </a:solidFill>
              </a:rPr>
            </a:br>
            <a:r>
              <a:rPr lang="en-US" altLang="ja-JP" sz="2000" dirty="0" smtClean="0">
                <a:solidFill>
                  <a:schemeClr val="tx1"/>
                </a:solidFill>
              </a:rPr>
              <a:t>      one pair each</a:t>
            </a:r>
          </a:p>
          <a:p>
            <a:endParaRPr lang="en-US" altLang="ja-JP" sz="2000" dirty="0" smtClean="0">
              <a:solidFill>
                <a:schemeClr val="tx1"/>
              </a:solidFill>
            </a:endParaRPr>
          </a:p>
          <a:p>
            <a:r>
              <a:rPr lang="en-US" altLang="ja-JP" sz="2000" dirty="0" smtClean="0">
                <a:solidFill>
                  <a:schemeClr val="tx1"/>
                </a:solidFill>
              </a:rPr>
              <a:t>Location</a:t>
            </a:r>
            <a:r>
              <a:rPr lang="ja-JP" altLang="en-US" sz="2000" dirty="0" smtClean="0">
                <a:solidFill>
                  <a:schemeClr val="tx1"/>
                </a:solidFill>
              </a:rPr>
              <a:t>：</a:t>
            </a:r>
            <a:endParaRPr lang="en-US" altLang="ja-JP" sz="2000" dirty="0" smtClean="0">
              <a:solidFill>
                <a:schemeClr val="tx1"/>
              </a:solidFill>
            </a:endParaRPr>
          </a:p>
          <a:p>
            <a:r>
              <a:rPr lang="ja-JP" altLang="en-US" sz="2000" dirty="0" smtClean="0">
                <a:solidFill>
                  <a:schemeClr val="tx1"/>
                </a:solidFill>
              </a:rPr>
              <a:t>　</a:t>
            </a:r>
            <a:r>
              <a:rPr lang="en-US" altLang="ja-JP" sz="2000" dirty="0" err="1" smtClean="0">
                <a:solidFill>
                  <a:schemeClr val="tx1"/>
                </a:solidFill>
              </a:rPr>
              <a:t>Iitate</a:t>
            </a:r>
            <a:r>
              <a:rPr lang="en-US" altLang="ja-JP" sz="2000" dirty="0" smtClean="0">
                <a:solidFill>
                  <a:schemeClr val="tx1"/>
                </a:solidFill>
              </a:rPr>
              <a:t> Observatory, </a:t>
            </a:r>
            <a:br>
              <a:rPr lang="en-US" altLang="ja-JP" sz="2000" dirty="0" smtClean="0">
                <a:solidFill>
                  <a:schemeClr val="tx1"/>
                </a:solidFill>
              </a:rPr>
            </a:br>
            <a:r>
              <a:rPr lang="en-US" altLang="ja-JP" sz="2000" dirty="0" smtClean="0">
                <a:solidFill>
                  <a:schemeClr val="tx1"/>
                </a:solidFill>
              </a:rPr>
              <a:t>      Tohoku U.</a:t>
            </a:r>
            <a:br>
              <a:rPr lang="en-US" altLang="ja-JP" sz="2000" dirty="0" smtClean="0">
                <a:solidFill>
                  <a:schemeClr val="tx1"/>
                </a:solidFill>
              </a:rPr>
            </a:br>
            <a:r>
              <a:rPr lang="en-US" altLang="ja-JP" sz="2000" dirty="0" smtClean="0">
                <a:solidFill>
                  <a:schemeClr val="tx1"/>
                </a:solidFill>
              </a:rPr>
              <a:t>      (</a:t>
            </a:r>
            <a:r>
              <a:rPr lang="en-US" altLang="ja-JP" sz="2000" dirty="0" err="1" smtClean="0">
                <a:solidFill>
                  <a:schemeClr val="tx1"/>
                </a:solidFill>
              </a:rPr>
              <a:t>Iitate</a:t>
            </a:r>
            <a:r>
              <a:rPr lang="en-US" altLang="ja-JP" sz="2000" dirty="0" smtClean="0">
                <a:solidFill>
                  <a:schemeClr val="tx1"/>
                </a:solidFill>
              </a:rPr>
              <a:t>, Fukushima)</a:t>
            </a:r>
          </a:p>
          <a:p>
            <a:endParaRPr lang="en-US" altLang="ja-JP" sz="2000" dirty="0" smtClean="0">
              <a:solidFill>
                <a:schemeClr val="tx1"/>
              </a:solidFill>
            </a:endParaRPr>
          </a:p>
          <a:p>
            <a:r>
              <a:rPr lang="en-US" altLang="ja-JP" sz="2000" dirty="0" smtClean="0">
                <a:solidFill>
                  <a:schemeClr val="tx1"/>
                </a:solidFill>
              </a:rPr>
              <a:t>House</a:t>
            </a:r>
            <a:r>
              <a:rPr lang="ja-JP" altLang="en-US" sz="2000" dirty="0" smtClean="0">
                <a:solidFill>
                  <a:schemeClr val="tx1"/>
                </a:solidFill>
              </a:rPr>
              <a:t>：</a:t>
            </a:r>
            <a:r>
              <a:rPr lang="en-US" altLang="ja-JP" sz="2000" dirty="0">
                <a:solidFill>
                  <a:schemeClr val="tx1"/>
                </a:solidFill>
              </a:rPr>
              <a:t> </a:t>
            </a:r>
            <a:r>
              <a:rPr lang="en-US" altLang="ja-JP" sz="2000" dirty="0" smtClean="0">
                <a:solidFill>
                  <a:schemeClr val="tx1"/>
                </a:solidFill>
              </a:rPr>
              <a:t>3.6m x 5.4m</a:t>
            </a:r>
          </a:p>
          <a:p>
            <a:endParaRPr lang="en-US" altLang="ja-JP" sz="2000" dirty="0" smtClean="0">
              <a:solidFill>
                <a:schemeClr val="tx1"/>
              </a:solidFill>
            </a:endParaRPr>
          </a:p>
          <a:p>
            <a:r>
              <a:rPr lang="en-US" altLang="ja-JP" sz="2000" dirty="0" smtClean="0">
                <a:solidFill>
                  <a:schemeClr val="tx1"/>
                </a:solidFill>
              </a:rPr>
              <a:t>Measurement Directions</a:t>
            </a:r>
            <a:r>
              <a:rPr lang="ja-JP" altLang="en-US" sz="2000" dirty="0" smtClean="0">
                <a:solidFill>
                  <a:schemeClr val="tx1"/>
                </a:solidFill>
              </a:rPr>
              <a:t>：</a:t>
            </a:r>
            <a:endParaRPr lang="en-US" altLang="ja-JP" sz="2000" dirty="0" smtClean="0">
              <a:solidFill>
                <a:schemeClr val="tx1"/>
              </a:solidFill>
            </a:endParaRPr>
          </a:p>
          <a:p>
            <a:r>
              <a:rPr lang="ja-JP" altLang="en-US" sz="2000" dirty="0" smtClean="0">
                <a:solidFill>
                  <a:schemeClr val="tx1"/>
                </a:solidFill>
              </a:rPr>
              <a:t>　</a:t>
            </a:r>
            <a:r>
              <a:rPr lang="en-US" altLang="ja-JP" sz="2000" dirty="0" smtClean="0">
                <a:solidFill>
                  <a:schemeClr val="tx1"/>
                </a:solidFill>
              </a:rPr>
              <a:t>W, S, SE @ 5/10/30m</a:t>
            </a:r>
            <a:endParaRPr lang="ja-JP" altLang="en-US" sz="2000" dirty="0" smtClean="0">
              <a:solidFill>
                <a:schemeClr val="tx1"/>
              </a:solidFill>
            </a:endParaRPr>
          </a:p>
        </p:txBody>
      </p:sp>
      <p:sp>
        <p:nvSpPr>
          <p:cNvPr id="6" name="日付プレースホルダ 5"/>
          <p:cNvSpPr>
            <a:spLocks noGrp="1"/>
          </p:cNvSpPr>
          <p:nvPr>
            <p:ph type="dt" sz="half" idx="10"/>
          </p:nvPr>
        </p:nvSpPr>
        <p:spPr/>
        <p:txBody>
          <a:bodyPr/>
          <a:lstStyle/>
          <a:p>
            <a:pPr>
              <a:defRPr/>
            </a:pPr>
            <a:r>
              <a:rPr lang="en-US" altLang="ja-JP" smtClean="0"/>
              <a:t>2010/6/3</a:t>
            </a:r>
            <a:endParaRPr lang="en-US" altLang="ja-JP"/>
          </a:p>
        </p:txBody>
      </p:sp>
      <p:sp>
        <p:nvSpPr>
          <p:cNvPr id="7" name="フッター プレースホルダ 6"/>
          <p:cNvSpPr>
            <a:spLocks noGrp="1"/>
          </p:cNvSpPr>
          <p:nvPr>
            <p:ph type="ftr" sz="quarter" idx="11"/>
          </p:nvPr>
        </p:nvSpPr>
        <p:spPr/>
        <p:txBody>
          <a:bodyPr/>
          <a:lstStyle/>
          <a:p>
            <a:pPr>
              <a:defRPr/>
            </a:pPr>
            <a:r>
              <a:rPr lang="en-US" altLang="zh-CN" smtClean="0"/>
              <a:t>IUCAF Summer School in Tokyo</a:t>
            </a:r>
            <a:endParaRPr lang="en-US" altLang="ja-JP"/>
          </a:p>
        </p:txBody>
      </p:sp>
      <p:sp>
        <p:nvSpPr>
          <p:cNvPr id="8" name="スライド番号プレースホルダ 7"/>
          <p:cNvSpPr>
            <a:spLocks noGrp="1"/>
          </p:cNvSpPr>
          <p:nvPr>
            <p:ph type="sldNum" sz="quarter" idx="12"/>
          </p:nvPr>
        </p:nvSpPr>
        <p:spPr/>
        <p:txBody>
          <a:bodyPr/>
          <a:lstStyle/>
          <a:p>
            <a:pPr>
              <a:defRPr/>
            </a:pPr>
            <a:fld id="{E67146E1-09EA-4049-87E5-7641FEB170BD}" type="slidenum">
              <a:rPr lang="en-US" altLang="ja-JP" smtClean="0"/>
              <a:pPr>
                <a:defRPr/>
              </a:pPr>
              <a:t>9</a:t>
            </a:fld>
            <a:endParaRPr lang="en-US" altLang="ja-JP" dirty="0"/>
          </a:p>
        </p:txBody>
      </p:sp>
      <p:sp>
        <p:nvSpPr>
          <p:cNvPr id="8197" name="テキスト ボックス 7"/>
          <p:cNvSpPr txBox="1">
            <a:spLocks noChangeArrowheads="1"/>
          </p:cNvSpPr>
          <p:nvPr/>
        </p:nvSpPr>
        <p:spPr bwMode="auto">
          <a:xfrm>
            <a:off x="3312283" y="4559300"/>
            <a:ext cx="2743200" cy="1323439"/>
          </a:xfrm>
          <a:prstGeom prst="rect">
            <a:avLst/>
          </a:prstGeom>
          <a:noFill/>
          <a:ln w="9525">
            <a:solidFill>
              <a:srgbClr val="FF0000"/>
            </a:solidFill>
            <a:miter lim="800000"/>
            <a:headEnd/>
            <a:tailEnd/>
          </a:ln>
        </p:spPr>
        <p:txBody>
          <a:bodyPr>
            <a:spAutoFit/>
          </a:bodyPr>
          <a:lstStyle/>
          <a:p>
            <a:r>
              <a:rPr lang="en-US" altLang="ja-JP" sz="2000" dirty="0" smtClean="0">
                <a:effectLst/>
              </a:rPr>
              <a:t>No residences within 1.5km</a:t>
            </a:r>
            <a:endParaRPr lang="en-US" altLang="ja-JP" sz="2000" dirty="0">
              <a:effectLst/>
            </a:endParaRPr>
          </a:p>
          <a:p>
            <a:r>
              <a:rPr lang="en-US" altLang="ja-JP" sz="2000" dirty="0">
                <a:effectLst/>
                <a:sym typeface="Wingdings" pitchFamily="2" charset="2"/>
              </a:rPr>
              <a:t> </a:t>
            </a:r>
            <a:r>
              <a:rPr lang="en-US" altLang="ja-JP" sz="2000" dirty="0" smtClean="0">
                <a:effectLst/>
                <a:sym typeface="Wingdings" pitchFamily="2" charset="2"/>
              </a:rPr>
              <a:t>Very low </a:t>
            </a:r>
            <a:br>
              <a:rPr lang="en-US" altLang="ja-JP" sz="2000" dirty="0" smtClean="0">
                <a:effectLst/>
                <a:sym typeface="Wingdings" pitchFamily="2" charset="2"/>
              </a:rPr>
            </a:br>
            <a:r>
              <a:rPr lang="en-US" altLang="ja-JP" sz="2000" dirty="0" smtClean="0">
                <a:effectLst/>
                <a:sym typeface="Wingdings" pitchFamily="2" charset="2"/>
              </a:rPr>
              <a:t>    man-made noise</a:t>
            </a:r>
            <a:endParaRPr lang="ja-JP" altLang="en-US" sz="2000" dirty="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UCAF Summer School, 2010">
  <a:themeElements>
    <a:clrScheme name="">
      <a:dk1>
        <a:srgbClr val="000000"/>
      </a:dk1>
      <a:lt1>
        <a:srgbClr val="FFFFFF"/>
      </a:lt1>
      <a:dk2>
        <a:srgbClr val="000000"/>
      </a:dk2>
      <a:lt2>
        <a:srgbClr val="919191"/>
      </a:lt2>
      <a:accent1>
        <a:srgbClr val="063DE8"/>
      </a:accent1>
      <a:accent2>
        <a:srgbClr val="00AE00"/>
      </a:accent2>
      <a:accent3>
        <a:srgbClr val="FFFFFF"/>
      </a:accent3>
      <a:accent4>
        <a:srgbClr val="000000"/>
      </a:accent4>
      <a:accent5>
        <a:srgbClr val="AAAFF2"/>
      </a:accent5>
      <a:accent6>
        <a:srgbClr val="009D00"/>
      </a:accent6>
      <a:hlink>
        <a:srgbClr val="FC0128"/>
      </a:hlink>
      <a:folHlink>
        <a:srgbClr val="CECECE"/>
      </a:folHlink>
    </a:clrScheme>
    <a:fontScheme name="Fall 2000 OMB ALMA Presentation -- Draft 5, December 11, 2000.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Fall 2000 OMB ALMA Presentation -- Draft 5, December 11, 2000.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all 2000 OMB ALMA Presentation -- Draft 5, December 11, 2000.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all 2000 OMB ALMA Presentation -- Draft 5, December 11, 2000.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R:\WWUSER\OFFICE\TEMPLATE\Fall 2000 OMB ALMA Presentation -- Draft 5, December 11, 2000.pot</Template>
  <TotalTime>2371</TotalTime>
  <Pages>26</Pages>
  <Words>1412</Words>
  <Application>Microsoft Office PowerPoint</Application>
  <PresentationFormat>画面に合わせる (4:3)</PresentationFormat>
  <Paragraphs>454</Paragraphs>
  <Slides>31</Slides>
  <Notes>1</Notes>
  <HiddenSlides>1</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IUCAF Summer School, 2010</vt:lpstr>
      <vt:lpstr>Image</vt:lpstr>
      <vt:lpstr> Power Line Telecommunications (PLT) </vt:lpstr>
      <vt:lpstr>Several Names</vt:lpstr>
      <vt:lpstr>PLT systems</vt:lpstr>
      <vt:lpstr>RR 15.12</vt:lpstr>
      <vt:lpstr>Objects and Intensities</vt:lpstr>
      <vt:lpstr>the RA bands</vt:lpstr>
      <vt:lpstr>Regulations to PLT</vt:lpstr>
      <vt:lpstr>Regulation for Japanese Broadband  PLT since October 2007</vt:lpstr>
      <vt:lpstr>PLT modems &amp; Location</vt:lpstr>
      <vt:lpstr>Man-made Noise</vt:lpstr>
      <vt:lpstr>Leakage Measurements</vt:lpstr>
      <vt:lpstr>Photos (1)</vt:lpstr>
      <vt:lpstr>Photos (2)</vt:lpstr>
      <vt:lpstr>Recoding the SW Broadcasting</vt:lpstr>
      <vt:lpstr>スライド 15</vt:lpstr>
      <vt:lpstr>スライド 16</vt:lpstr>
      <vt:lpstr>RAS antenna location</vt:lpstr>
      <vt:lpstr>Measurements by RAS Antennas</vt:lpstr>
      <vt:lpstr>IR:2009/10/19</vt:lpstr>
      <vt:lpstr>BL:2009/10/19</vt:lpstr>
      <vt:lpstr>RAS wide band spectra</vt:lpstr>
      <vt:lpstr>RAS spectra around a astronomical band (25.61±0.06MHz)</vt:lpstr>
      <vt:lpstr>Protection Criteria vs Leakage</vt:lpstr>
      <vt:lpstr>How can we avoid disturbance  from PLTs?</vt:lpstr>
      <vt:lpstr>DMI/CMI at PLT output port</vt:lpstr>
      <vt:lpstr>Common Mode Current (CMI) Distribution</vt:lpstr>
      <vt:lpstr>Radiation Mechanism</vt:lpstr>
      <vt:lpstr>Measurements in Canada (from Rep. ITU-R SM.2158)</vt:lpstr>
      <vt:lpstr>Other Std. Bodies</vt:lpstr>
      <vt:lpstr>Summary</vt:lpstr>
      <vt:lpstr>YouTube Video Clip</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IUCAF SS 2010</dc:title>
  <dc:creator>mo</dc:creator>
  <cp:lastModifiedBy>mo</cp:lastModifiedBy>
  <cp:revision>36</cp:revision>
  <cp:lastPrinted>2000-12-11T20:08:52Z</cp:lastPrinted>
  <dcterms:created xsi:type="dcterms:W3CDTF">2002-05-13T14:04:13Z</dcterms:created>
  <dcterms:modified xsi:type="dcterms:W3CDTF">2010-06-03T02:42:36Z</dcterms:modified>
</cp:coreProperties>
</file>